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7" r:id="rId7"/>
    <p:sldId id="262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4632"/>
  </p:normalViewPr>
  <p:slideViewPr>
    <p:cSldViewPr snapToGrid="0" snapToObjects="1">
      <p:cViewPr varScale="1">
        <p:scale>
          <a:sx n="102" d="100"/>
          <a:sy n="102" d="100"/>
        </p:scale>
        <p:origin x="18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71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17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95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06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97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83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3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855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858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D4C5-E025-2E45-9787-80250BFFDC78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49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1402"/>
            <a:ext cx="9120647" cy="304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89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2032" y="181447"/>
            <a:ext cx="413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1. Scopriamo le sostanze</a:t>
            </a:r>
          </a:p>
        </p:txBody>
      </p:sp>
      <p:cxnSp>
        <p:nvCxnSpPr>
          <p:cNvPr id="13" name="Connettore 2 12"/>
          <p:cNvCxnSpPr/>
          <p:nvPr/>
        </p:nvCxnSpPr>
        <p:spPr>
          <a:xfrm>
            <a:off x="3654507" y="2004238"/>
            <a:ext cx="1156642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28796" y="1265574"/>
            <a:ext cx="2864792" cy="1477328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Materia</a:t>
            </a:r>
            <a:r>
              <a:rPr lang="it-IT" dirty="0"/>
              <a:t>: tutto ciò che si manifesta ai nostri sensi e, assumendo forme diverse, occupa spazio e possiede una </a:t>
            </a:r>
            <a:r>
              <a:rPr lang="it-IT" b="1" dirty="0">
                <a:solidFill>
                  <a:schemeClr val="accent2"/>
                </a:solidFill>
              </a:rPr>
              <a:t>massa</a:t>
            </a:r>
            <a:endParaRPr lang="it-IT" b="1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5394029" y="1542573"/>
            <a:ext cx="2710174" cy="923330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Un </a:t>
            </a:r>
            <a:r>
              <a:rPr lang="it-IT" b="1" dirty="0">
                <a:solidFill>
                  <a:schemeClr val="accent2"/>
                </a:solidFill>
              </a:rPr>
              <a:t>sistema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è una </a:t>
            </a:r>
            <a:r>
              <a:rPr lang="it-IT" b="1" dirty="0">
                <a:solidFill>
                  <a:schemeClr val="accent2"/>
                </a:solidFill>
              </a:rPr>
              <a:t>porzione delimitata di materia </a:t>
            </a:r>
            <a:r>
              <a:rPr lang="it-IT" dirty="0"/>
              <a:t>che è oggetto di studio</a:t>
            </a: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6732156" y="2742047"/>
            <a:ext cx="16960" cy="1043762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394028" y="4061953"/>
            <a:ext cx="2974639" cy="1754327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Una </a:t>
            </a:r>
            <a:r>
              <a:rPr lang="it-IT" b="1" dirty="0">
                <a:solidFill>
                  <a:schemeClr val="accent2"/>
                </a:solidFill>
              </a:rPr>
              <a:t>sostanza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è un sistema caratterizzato da </a:t>
            </a:r>
            <a:r>
              <a:rPr lang="it-IT" b="1" dirty="0">
                <a:solidFill>
                  <a:schemeClr val="accent2"/>
                </a:solidFill>
              </a:rPr>
              <a:t>specifiche proprietà fisiche e chimiche </a:t>
            </a:r>
            <a:r>
              <a:rPr lang="it-IT" dirty="0"/>
              <a:t>ed è spesso denominata anche sostanza chimica o sostanza pura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21" y="4273853"/>
            <a:ext cx="4798579" cy="166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7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81" y="902043"/>
            <a:ext cx="2421178" cy="48122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622" y="1239093"/>
            <a:ext cx="5363263" cy="315407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40177" y="1660119"/>
            <a:ext cx="2301446" cy="1477328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Composto</a:t>
            </a:r>
            <a:r>
              <a:rPr lang="it-IT" dirty="0"/>
              <a:t>: è una sostanza che può essere scomposta in due o più sostanze più semplici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364985" y="4607084"/>
            <a:ext cx="2864792" cy="1200329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Elemento</a:t>
            </a:r>
            <a:r>
              <a:rPr lang="it-IT" dirty="0"/>
              <a:t>: è una </a:t>
            </a:r>
            <a:r>
              <a:rPr lang="it-IT" b="1" dirty="0">
                <a:solidFill>
                  <a:schemeClr val="accent2"/>
                </a:solidFill>
              </a:rPr>
              <a:t>sostanza che non può essere scomposta</a:t>
            </a:r>
            <a:r>
              <a:rPr lang="it-IT" dirty="0"/>
              <a:t> in sostanze più semplici</a:t>
            </a:r>
          </a:p>
        </p:txBody>
      </p:sp>
    </p:spTree>
    <p:extLst>
      <p:ext uri="{BB962C8B-B14F-4D97-AF65-F5344CB8AC3E}">
        <p14:creationId xmlns:p14="http://schemas.microsoft.com/office/powerpoint/2010/main" val="96187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0" y="181447"/>
            <a:ext cx="413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2. Gli stati fisici della materia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55642" y="1655673"/>
            <a:ext cx="1349417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Stati della materia </a:t>
            </a:r>
          </a:p>
        </p:txBody>
      </p:sp>
      <p:sp>
        <p:nvSpPr>
          <p:cNvPr id="10" name="Parentesi graffa chiusa 9"/>
          <p:cNvSpPr/>
          <p:nvPr/>
        </p:nvSpPr>
        <p:spPr>
          <a:xfrm rot="10800000">
            <a:off x="2069484" y="1406187"/>
            <a:ext cx="283491" cy="1111344"/>
          </a:xfrm>
          <a:prstGeom prst="rightBrace">
            <a:avLst>
              <a:gd name="adj1" fmla="val 0"/>
              <a:gd name="adj2" fmla="val 50000"/>
            </a:avLst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636466" y="1292508"/>
            <a:ext cx="3005004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it-IT" dirty="0"/>
              <a:t>solido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it-IT" dirty="0"/>
              <a:t>liquido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it-IT" dirty="0"/>
              <a:t>aeriforme (gas o vapore) 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79" y="3827408"/>
            <a:ext cx="5338491" cy="183896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852" y="1361831"/>
            <a:ext cx="1092200" cy="23114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861" y="983582"/>
            <a:ext cx="2095500" cy="17145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452" y="3893104"/>
            <a:ext cx="18288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6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2032" y="181447"/>
            <a:ext cx="413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3. Che cosa sono i miscugli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49479" y="1368673"/>
            <a:ext cx="2502511" cy="1200329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Fase</a:t>
            </a:r>
            <a:r>
              <a:rPr lang="it-IT" dirty="0"/>
              <a:t>: </a:t>
            </a:r>
            <a:r>
              <a:rPr lang="it-IT" b="1" dirty="0">
                <a:solidFill>
                  <a:schemeClr val="accent2"/>
                </a:solidFill>
              </a:rPr>
              <a:t>porzione delimitata e fisicamente distinguibile di un sistema</a:t>
            </a:r>
            <a:endParaRPr lang="it-IT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3251403" y="1968838"/>
            <a:ext cx="1156642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4632043" y="1091604"/>
            <a:ext cx="2710174" cy="1754326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Un sistema è fisicamente </a:t>
            </a:r>
            <a:r>
              <a:rPr lang="it-IT" b="1" dirty="0">
                <a:solidFill>
                  <a:schemeClr val="accent2"/>
                </a:solidFill>
              </a:rPr>
              <a:t>omogeneo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quando è costituito da una sola fase,</a:t>
            </a:r>
          </a:p>
          <a:p>
            <a:r>
              <a:rPr lang="it-IT" dirty="0"/>
              <a:t>mentre si dice </a:t>
            </a:r>
            <a:r>
              <a:rPr lang="it-IT" b="1" dirty="0">
                <a:solidFill>
                  <a:schemeClr val="accent2"/>
                </a:solidFill>
              </a:rPr>
              <a:t>eterogeneo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quando è costituito da due o più fasi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0" y="908317"/>
            <a:ext cx="1587500" cy="2120900"/>
          </a:xfrm>
          <a:prstGeom prst="rect">
            <a:avLst/>
          </a:prstGeom>
        </p:spPr>
      </p:pic>
      <p:grpSp>
        <p:nvGrpSpPr>
          <p:cNvPr id="22" name="Gruppo 21"/>
          <p:cNvGrpSpPr/>
          <p:nvPr/>
        </p:nvGrpSpPr>
        <p:grpSpPr>
          <a:xfrm>
            <a:off x="2720460" y="4171656"/>
            <a:ext cx="2861076" cy="718999"/>
            <a:chOff x="2720460" y="4620149"/>
            <a:chExt cx="2861076" cy="718999"/>
          </a:xfrm>
        </p:grpSpPr>
        <p:cxnSp>
          <p:nvCxnSpPr>
            <p:cNvPr id="12" name="Connettore 2 11"/>
            <p:cNvCxnSpPr/>
            <p:nvPr/>
          </p:nvCxnSpPr>
          <p:spPr>
            <a:xfrm>
              <a:off x="2720460" y="5004079"/>
              <a:ext cx="1" cy="335069"/>
            </a:xfrm>
            <a:prstGeom prst="straightConnector1">
              <a:avLst/>
            </a:prstGeom>
            <a:ln w="38100" cap="rnd" cmpd="sng">
              <a:solidFill>
                <a:srgbClr val="7F7F7F"/>
              </a:solidFill>
              <a:miter lim="800000"/>
              <a:tailEnd type="arrow" w="lg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2 16"/>
            <p:cNvCxnSpPr/>
            <p:nvPr/>
          </p:nvCxnSpPr>
          <p:spPr>
            <a:xfrm>
              <a:off x="4150998" y="4620149"/>
              <a:ext cx="2" cy="330099"/>
            </a:xfrm>
            <a:prstGeom prst="straightConnector1">
              <a:avLst/>
            </a:prstGeom>
            <a:ln w="38100" cap="rnd" cmpd="sng">
              <a:solidFill>
                <a:srgbClr val="7F7F7F"/>
              </a:solidFill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2 17"/>
            <p:cNvCxnSpPr/>
            <p:nvPr/>
          </p:nvCxnSpPr>
          <p:spPr>
            <a:xfrm flipH="1" flipV="1">
              <a:off x="2720461" y="5004079"/>
              <a:ext cx="2861075" cy="11963"/>
            </a:xfrm>
            <a:prstGeom prst="straightConnector1">
              <a:avLst/>
            </a:prstGeom>
            <a:ln w="38100" cap="rnd" cmpd="sng">
              <a:solidFill>
                <a:srgbClr val="7F7F7F"/>
              </a:solidFill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2 19"/>
            <p:cNvCxnSpPr/>
            <p:nvPr/>
          </p:nvCxnSpPr>
          <p:spPr>
            <a:xfrm>
              <a:off x="5581536" y="5030395"/>
              <a:ext cx="0" cy="308753"/>
            </a:xfrm>
            <a:prstGeom prst="straightConnector1">
              <a:avLst/>
            </a:prstGeom>
            <a:ln w="38100" cap="rnd" cmpd="sng">
              <a:solidFill>
                <a:srgbClr val="7F7F7F"/>
              </a:solidFill>
              <a:miter lim="800000"/>
              <a:tailEnd type="arrow" w="lg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CasellaDiTesto 22"/>
          <p:cNvSpPr txBox="1"/>
          <p:nvPr/>
        </p:nvSpPr>
        <p:spPr>
          <a:xfrm>
            <a:off x="726429" y="4927162"/>
            <a:ext cx="2710174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Miscuglio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omogeneo</a:t>
            </a:r>
            <a:r>
              <a:rPr lang="it-IT" dirty="0"/>
              <a:t>: si presenta in </a:t>
            </a:r>
            <a:r>
              <a:rPr lang="it-IT" b="1" dirty="0">
                <a:solidFill>
                  <a:schemeClr val="accent2"/>
                </a:solidFill>
              </a:rPr>
              <a:t>un’unica fase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632113" y="4927162"/>
            <a:ext cx="3718137" cy="64633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Miscuglio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eterogeneo</a:t>
            </a:r>
            <a:r>
              <a:rPr lang="it-IT" dirty="0"/>
              <a:t>: si presenta in </a:t>
            </a:r>
            <a:r>
              <a:rPr lang="it-IT" b="1" dirty="0">
                <a:solidFill>
                  <a:schemeClr val="accent2"/>
                </a:solidFill>
              </a:rPr>
              <a:t>due o più fasi </a:t>
            </a:r>
            <a:r>
              <a:rPr lang="it-IT" dirty="0"/>
              <a:t>facilmente distinguibili</a:t>
            </a:r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044471" y="3215973"/>
            <a:ext cx="2213054" cy="923330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Miscuglio</a:t>
            </a:r>
            <a:r>
              <a:rPr lang="it-IT" dirty="0"/>
              <a:t>: sistema costituito da </a:t>
            </a:r>
            <a:r>
              <a:rPr lang="it-IT" b="1" dirty="0">
                <a:solidFill>
                  <a:schemeClr val="accent2"/>
                </a:solidFill>
              </a:rPr>
              <a:t>due o più sostanze pure</a:t>
            </a:r>
          </a:p>
        </p:txBody>
      </p:sp>
    </p:spTree>
    <p:extLst>
      <p:ext uri="{BB962C8B-B14F-4D97-AF65-F5344CB8AC3E}">
        <p14:creationId xmlns:p14="http://schemas.microsoft.com/office/powerpoint/2010/main" val="200956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36" y="1138605"/>
            <a:ext cx="3581400" cy="5715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99" y="2362199"/>
            <a:ext cx="6299200" cy="3873899"/>
          </a:xfrm>
          <a:prstGeom prst="rect">
            <a:avLst/>
          </a:prstGeom>
        </p:spPr>
      </p:pic>
      <p:sp>
        <p:nvSpPr>
          <p:cNvPr id="9" name="Parentesi graffa chiusa 8"/>
          <p:cNvSpPr/>
          <p:nvPr/>
        </p:nvSpPr>
        <p:spPr>
          <a:xfrm rot="10800000">
            <a:off x="4126348" y="1014608"/>
            <a:ext cx="114301" cy="1154225"/>
          </a:xfrm>
          <a:prstGeom prst="rightBrace">
            <a:avLst>
              <a:gd name="adj1" fmla="val 0"/>
              <a:gd name="adj2" fmla="val 50000"/>
            </a:avLst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331860" y="994205"/>
            <a:ext cx="3351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dirty="0"/>
              <a:t>In base allo stato fisico </a:t>
            </a:r>
            <a:r>
              <a:rPr lang="it-IT"/>
              <a:t>dei componenti</a:t>
            </a:r>
            <a:endParaRPr lang="it-IT" dirty="0"/>
          </a:p>
          <a:p>
            <a:pPr marL="285750" indent="-285750">
              <a:buFont typeface="Arial" charset="0"/>
              <a:buChar char="•"/>
            </a:pPr>
            <a:r>
              <a:rPr lang="it-IT" dirty="0"/>
              <a:t>In base alla natura omogenea/eterogenea</a:t>
            </a:r>
          </a:p>
        </p:txBody>
      </p:sp>
    </p:spTree>
    <p:extLst>
      <p:ext uri="{BB962C8B-B14F-4D97-AF65-F5344CB8AC3E}">
        <p14:creationId xmlns:p14="http://schemas.microsoft.com/office/powerpoint/2010/main" val="209009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291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4. Le principali tecniche di separazione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24797" y="2247125"/>
            <a:ext cx="2914288" cy="9233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Filtrazione</a:t>
            </a:r>
            <a:r>
              <a:rPr lang="it-IT" dirty="0">
                <a:solidFill>
                  <a:srgbClr val="000000"/>
                </a:solidFill>
              </a:rPr>
              <a:t>:</a:t>
            </a:r>
            <a:r>
              <a:rPr lang="it-IT" dirty="0">
                <a:solidFill>
                  <a:srgbClr val="558ED5"/>
                </a:solidFill>
              </a:rPr>
              <a:t> </a:t>
            </a:r>
            <a:r>
              <a:rPr lang="it-IT" dirty="0"/>
              <a:t>si utilizza per separare componenti solidi da miscugli liquidi o gassosi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600" y="1447800"/>
            <a:ext cx="43434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68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48596" y="942885"/>
            <a:ext cx="4364703" cy="120032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Estrazione con solvente</a:t>
            </a:r>
            <a:r>
              <a:rPr lang="it-IT" dirty="0"/>
              <a:t>: permette di trasferire un composto da una fase liquida in cui si trova disperso o disciolto, a un’altra fase liquida in cui è maggiormente solubile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99" y="2368550"/>
            <a:ext cx="73660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0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448596" y="942885"/>
            <a:ext cx="8123904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Centrifugazione</a:t>
            </a:r>
            <a:r>
              <a:rPr lang="it-IT" dirty="0"/>
              <a:t>: permette di separare particelle solide molto piccole e con densità vicina a quella del liquido in cui sono sospese, sfruttando la forza centrifuga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48596" y="2085885"/>
            <a:ext cx="3247104" cy="175432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Cromatografia</a:t>
            </a:r>
            <a:r>
              <a:rPr lang="it-IT" dirty="0"/>
              <a:t>: sfrutta la diversa velocità con cui i componenti di un miscuglio, trascinati da un solvente (</a:t>
            </a:r>
            <a:r>
              <a:rPr lang="it-IT" b="1" dirty="0">
                <a:solidFill>
                  <a:schemeClr val="accent2"/>
                </a:solidFill>
              </a:rPr>
              <a:t>eluente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fase mobile</a:t>
            </a:r>
            <a:r>
              <a:rPr lang="it-IT" dirty="0"/>
              <a:t>), migrano attraverso una </a:t>
            </a:r>
            <a:r>
              <a:rPr lang="it-IT" b="1" dirty="0">
                <a:solidFill>
                  <a:schemeClr val="accent2"/>
                </a:solidFill>
              </a:rPr>
              <a:t>fase fissa </a:t>
            </a:r>
            <a:r>
              <a:rPr lang="it-IT" dirty="0">
                <a:solidFill>
                  <a:srgbClr val="000000"/>
                </a:solidFill>
              </a:rPr>
              <a:t>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stazionaria</a:t>
            </a:r>
            <a:endParaRPr lang="it-IT" b="1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3722206" y="2959438"/>
            <a:ext cx="1156642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4905354" y="2224384"/>
            <a:ext cx="3465052" cy="1477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In base al tipo di fase fissa distinguiamo tra: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/>
              <a:t>cromatografia su colonna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/>
              <a:t>cromatografia su carta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/>
              <a:t>cromatografia su strato sottile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080" y="4226183"/>
            <a:ext cx="41148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5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48596" y="942885"/>
            <a:ext cx="3386804" cy="1477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Distillazione</a:t>
            </a:r>
            <a:r>
              <a:rPr lang="it-IT" dirty="0"/>
              <a:t>: separa composti attraverso un processo di evaporazione e condensazione, sfruttando la differenza tra i punti di ebollizione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3925406" y="1681549"/>
            <a:ext cx="1156642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5082048" y="1358383"/>
            <a:ext cx="3465052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dirty="0"/>
              <a:t>distillazione semplice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/>
              <a:t>distillazione frazionata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677" y="2635250"/>
            <a:ext cx="66421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08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1" y="181447"/>
            <a:ext cx="7291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5. Scopriamo le particelle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378741"/>
            <a:ext cx="4787900" cy="22352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683176" y="1009409"/>
            <a:ext cx="6305124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Sostanza pura</a:t>
            </a:r>
            <a:r>
              <a:rPr lang="it-IT" dirty="0"/>
              <a:t>: è un sistema costituito da un solo tipo di particelle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571256" y="4214674"/>
            <a:ext cx="2074437" cy="1477328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Il primo a ipotizzare la natura particellare della materia è il filosofo greco Democrito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3747606" y="4953338"/>
            <a:ext cx="1156642" cy="0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5006161" y="4353173"/>
            <a:ext cx="2651939" cy="1200329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La materia è costituita da </a:t>
            </a:r>
            <a:r>
              <a:rPr lang="it-IT" b="1" dirty="0">
                <a:solidFill>
                  <a:schemeClr val="accent2"/>
                </a:solidFill>
              </a:rPr>
              <a:t>atomi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(= indivisibili) infinitamente piccoli, immutabili e indistruttibili </a:t>
            </a:r>
          </a:p>
        </p:txBody>
      </p:sp>
    </p:spTree>
    <p:extLst>
      <p:ext uri="{BB962C8B-B14F-4D97-AF65-F5344CB8AC3E}">
        <p14:creationId xmlns:p14="http://schemas.microsoft.com/office/powerpoint/2010/main" val="179604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1" y="181447"/>
            <a:ext cx="6108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6. Dagli stati fisici agli stati di aggregazione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09550" y="892085"/>
            <a:ext cx="5632450" cy="230832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Modello particellare della materia</a:t>
            </a:r>
            <a:r>
              <a:rPr lang="it-IT" dirty="0"/>
              <a:t>:</a:t>
            </a:r>
          </a:p>
          <a:p>
            <a:r>
              <a:rPr lang="it-IT" b="1" dirty="0"/>
              <a:t>• </a:t>
            </a:r>
            <a:r>
              <a:rPr lang="it-IT" dirty="0"/>
              <a:t>tutta la materia è costituita di microscopiche particelle, assimilabili a sfere infinitamente piccole;</a:t>
            </a:r>
          </a:p>
          <a:p>
            <a:r>
              <a:rPr lang="it-IT" b="1" dirty="0"/>
              <a:t>• </a:t>
            </a:r>
            <a:r>
              <a:rPr lang="it-IT" dirty="0"/>
              <a:t>le particelle sono in continuo movimento e la loro velocità dipende dalla temperatura</a:t>
            </a:r>
          </a:p>
          <a:p>
            <a:r>
              <a:rPr lang="it-IT" b="1" dirty="0"/>
              <a:t>• </a:t>
            </a:r>
            <a:r>
              <a:rPr lang="it-IT" dirty="0"/>
              <a:t>i solidi, i liquidi e i gas differiscono tra loro per la libertà di movimento che hanno le particelle e per la loro diversa capacità di attrarsi reciprocamente</a:t>
            </a:r>
          </a:p>
        </p:txBody>
      </p:sp>
      <p:sp>
        <p:nvSpPr>
          <p:cNvPr id="6" name="Rettangolo 5"/>
          <p:cNvSpPr/>
          <p:nvPr/>
        </p:nvSpPr>
        <p:spPr>
          <a:xfrm>
            <a:off x="6897042" y="2165781"/>
            <a:ext cx="1916758" cy="1200329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Gli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stati fisici </a:t>
            </a:r>
            <a:r>
              <a:rPr lang="it-IT" dirty="0">
                <a:solidFill>
                  <a:schemeClr val="tx1"/>
                </a:solidFill>
              </a:rPr>
              <a:t>sono </a:t>
            </a:r>
            <a:r>
              <a:rPr lang="it-IT" b="1" dirty="0">
                <a:solidFill>
                  <a:schemeClr val="accent2"/>
                </a:solidFill>
              </a:rPr>
              <a:t>tre diversi stati di aggregazione delle particelle</a:t>
            </a:r>
            <a:endParaRPr lang="it-IT" b="1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5956300" y="2705100"/>
            <a:ext cx="889942" cy="338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H="1">
            <a:off x="7855421" y="3424858"/>
            <a:ext cx="5879" cy="78211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3886199" y="4277162"/>
            <a:ext cx="5089996" cy="230832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Stato solido</a:t>
            </a:r>
            <a:r>
              <a:rPr lang="it-IT" dirty="0">
                <a:solidFill>
                  <a:srgbClr val="000000"/>
                </a:solidFill>
              </a:rPr>
              <a:t>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le particelle vibrano intorno a posizioni fisse; il solido ha </a:t>
            </a:r>
            <a:r>
              <a:rPr lang="it-IT" b="1" dirty="0">
                <a:solidFill>
                  <a:schemeClr val="accent2"/>
                </a:solidFill>
              </a:rPr>
              <a:t>forma e volume propri</a:t>
            </a:r>
          </a:p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Stato liquido</a:t>
            </a:r>
            <a:r>
              <a:rPr lang="it-IT" dirty="0">
                <a:solidFill>
                  <a:schemeClr val="tx1"/>
                </a:solidFill>
              </a:rPr>
              <a:t>: le particelle sono libere di scorrere le une sulle altre; il liquido ha </a:t>
            </a:r>
            <a:r>
              <a:rPr lang="it-IT" b="1" dirty="0">
                <a:solidFill>
                  <a:schemeClr val="accent2"/>
                </a:solidFill>
              </a:rPr>
              <a:t>volume proprio </a:t>
            </a:r>
            <a:r>
              <a:rPr lang="it-IT" dirty="0">
                <a:solidFill>
                  <a:schemeClr val="tx1"/>
                </a:solidFill>
              </a:rPr>
              <a:t>e assume la </a:t>
            </a:r>
            <a:r>
              <a:rPr lang="it-IT" b="1" dirty="0">
                <a:solidFill>
                  <a:schemeClr val="accent2"/>
                </a:solidFill>
              </a:rPr>
              <a:t>forma del contenitore</a:t>
            </a:r>
          </a:p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Stato aeriforme</a:t>
            </a:r>
            <a:r>
              <a:rPr lang="it-IT" dirty="0">
                <a:solidFill>
                  <a:schemeClr val="tx1"/>
                </a:solidFill>
              </a:rPr>
              <a:t>: le particelle sono molto distanti, in uno stato di massimo disordine; i gas non hanno </a:t>
            </a:r>
            <a:r>
              <a:rPr lang="it-IT" b="1" dirty="0">
                <a:solidFill>
                  <a:schemeClr val="accent2"/>
                </a:solidFill>
              </a:rPr>
              <a:t>né forma né volume propri 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3716958"/>
            <a:ext cx="3562350" cy="250779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199" y="3744222"/>
            <a:ext cx="3715353" cy="53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81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547</Words>
  <Application>Microsoft Office PowerPoint</Application>
  <PresentationFormat>Presentazione su schermo (4:3)</PresentationFormat>
  <Paragraphs>45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Silvia C</dc:creator>
  <cp:lastModifiedBy>biagio rimmaudo</cp:lastModifiedBy>
  <cp:revision>25</cp:revision>
  <dcterms:created xsi:type="dcterms:W3CDTF">2014-05-11T11:35:15Z</dcterms:created>
  <dcterms:modified xsi:type="dcterms:W3CDTF">2023-11-30T12:44:13Z</dcterms:modified>
</cp:coreProperties>
</file>