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6" r:id="rId7"/>
    <p:sldId id="267" r:id="rId8"/>
    <p:sldId id="260" r:id="rId9"/>
    <p:sldId id="261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700"/>
  </p:normalViewPr>
  <p:slideViewPr>
    <p:cSldViewPr snapToGrid="0" snapToObjects="1">
      <p:cViewPr varScale="1">
        <p:scale>
          <a:sx n="129" d="100"/>
          <a:sy n="129" d="100"/>
        </p:scale>
        <p:origin x="-26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1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71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17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95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06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97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83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3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85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58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3D4C5-E025-2E45-9787-80250BFFDC78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D9E4-ED24-034E-941A-01F185A121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49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 /><Relationship Id="rId2" Type="http://schemas.openxmlformats.org/officeDocument/2006/relationships/image" Target="../media/image4.tif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 /><Relationship Id="rId2" Type="http://schemas.openxmlformats.org/officeDocument/2006/relationships/image" Target="../media/image6.tiff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 /><Relationship Id="rId2" Type="http://schemas.openxmlformats.org/officeDocument/2006/relationships/image" Target="../media/image8.tif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 /><Relationship Id="rId2" Type="http://schemas.openxmlformats.org/officeDocument/2006/relationships/image" Target="../media/image13.tif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0" y="1974849"/>
            <a:ext cx="8999230" cy="31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89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652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1. Le proprietà fisiche e le proprietà chimiche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38132" y="1422216"/>
            <a:ext cx="3855476" cy="1754326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Proprietà fisiche</a:t>
            </a:r>
            <a:r>
              <a:rPr lang="it-IT" dirty="0">
                <a:solidFill>
                  <a:srgbClr val="000000"/>
                </a:solidFill>
              </a:rPr>
              <a:t>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it-IT" dirty="0"/>
              <a:t>si riferiscono alle caratteristiche osservabili e determinabili senza che sia alterata la composizione della materia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sono per lo più proprietà intensive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723642" y="1524085"/>
            <a:ext cx="21772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esempi:</a:t>
            </a:r>
          </a:p>
          <a:p>
            <a:r>
              <a:rPr lang="it-IT" sz="1400" dirty="0"/>
              <a:t>punto di ebollizione</a:t>
            </a:r>
          </a:p>
          <a:p>
            <a:r>
              <a:rPr lang="it-IT" sz="1400" dirty="0"/>
              <a:t>colore</a:t>
            </a:r>
          </a:p>
          <a:p>
            <a:r>
              <a:rPr lang="it-IT" sz="1400" dirty="0"/>
              <a:t>densità</a:t>
            </a:r>
          </a:p>
          <a:p>
            <a:r>
              <a:rPr lang="it-IT" sz="1400" dirty="0"/>
              <a:t>conducibilità elettrica</a:t>
            </a:r>
          </a:p>
          <a:p>
            <a:r>
              <a:rPr lang="it-IT" sz="1400" dirty="0"/>
              <a:t>solubilità…</a:t>
            </a:r>
          </a:p>
        </p:txBody>
      </p:sp>
      <p:sp>
        <p:nvSpPr>
          <p:cNvPr id="6" name="Parentesi graffa chiusa 5"/>
          <p:cNvSpPr/>
          <p:nvPr/>
        </p:nvSpPr>
        <p:spPr>
          <a:xfrm rot="10800000">
            <a:off x="4373219" y="1693273"/>
            <a:ext cx="283491" cy="1126239"/>
          </a:xfrm>
          <a:prstGeom prst="rightBrace">
            <a:avLst/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238132" y="3869674"/>
            <a:ext cx="5574116" cy="1477328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Proprietà chimiche</a:t>
            </a:r>
            <a:r>
              <a:rPr lang="it-IT" dirty="0"/>
              <a:t>: 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/>
              <a:t>descrivono la capacità di una sostanza di </a:t>
            </a:r>
            <a:r>
              <a:rPr lang="it-IT" b="1" dirty="0">
                <a:solidFill>
                  <a:schemeClr val="accent2"/>
                </a:solidFill>
              </a:rPr>
              <a:t>dar luogo a trasformazioni che ne modificano la composizione</a:t>
            </a:r>
          </a:p>
          <a:p>
            <a:pPr marL="285750" indent="-285750">
              <a:buFont typeface="Arial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sono osservabili sono quando una sostanza viene sottoposta a questo tipo di trasformazioni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233" y="3869674"/>
            <a:ext cx="2394592" cy="153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2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1" y="181447"/>
            <a:ext cx="7274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2. Le trasformazioni fisiche e le trasformazioni chimiche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81810" y="1179120"/>
            <a:ext cx="2987531" cy="203132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Trasformazioni fisiche</a:t>
            </a:r>
            <a:r>
              <a:rPr lang="it-IT" dirty="0">
                <a:solidFill>
                  <a:srgbClr val="000000"/>
                </a:solidFill>
              </a:rPr>
              <a:t>:</a:t>
            </a:r>
            <a:r>
              <a:rPr lang="it-IT" dirty="0">
                <a:solidFill>
                  <a:schemeClr val="accent2"/>
                </a:solidFill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avvengono senza variazione della composizione chimica delle sostanze coinvolte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riguardano solo lo</a:t>
            </a:r>
            <a:r>
              <a:rPr lang="it-IT" dirty="0">
                <a:solidFill>
                  <a:srgbClr val="4F81BD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stato di aggregazione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948951" y="1194959"/>
            <a:ext cx="4760259" cy="203132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Trasformazioni chimiche </a:t>
            </a:r>
            <a:r>
              <a:rPr lang="it-IT" dirty="0">
                <a:solidFill>
                  <a:srgbClr val="000000"/>
                </a:solidFill>
              </a:rPr>
              <a:t>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b="1" dirty="0">
                <a:solidFill>
                  <a:schemeClr val="accent2"/>
                </a:solidFill>
              </a:rPr>
              <a:t>reazioni</a:t>
            </a:r>
            <a:r>
              <a:rPr lang="it-IT" dirty="0">
                <a:solidFill>
                  <a:srgbClr val="000000"/>
                </a:solidFill>
              </a:rPr>
              <a:t>: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it-IT" dirty="0"/>
              <a:t>trasformazioni della materia che comportano una variazione della composizione chimica delle sostanze coinvolte, che si trasformano in nuove sostanze:</a:t>
            </a:r>
          </a:p>
          <a:p>
            <a:pPr marL="285750" indent="-285750">
              <a:buFont typeface="Arial"/>
              <a:buChar char="•"/>
            </a:pPr>
            <a:endParaRPr lang="it-IT" dirty="0"/>
          </a:p>
          <a:p>
            <a:pPr marL="285750" indent="-285750">
              <a:buFont typeface="Arial"/>
              <a:buChar char="•"/>
            </a:pPr>
            <a:endParaRPr lang="it-IT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6158752" y="3264301"/>
            <a:ext cx="1" cy="72576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4681773" y="4028084"/>
            <a:ext cx="4027437" cy="2031325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Durante una reazione osserviamo: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scomparsa o formazione di un solido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cambiamento di colore e/o dell’aspetto fisico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formazione di gas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sviluppo di calore</a:t>
            </a:r>
          </a:p>
          <a:p>
            <a:pPr marL="285750" indent="-285750">
              <a:buFont typeface="Arial"/>
              <a:buChar char="•"/>
            </a:pPr>
            <a:r>
              <a:rPr lang="it-IT" dirty="0"/>
              <a:t>emissione di luce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80" y="4028084"/>
            <a:ext cx="3591871" cy="2031325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881" y="2626498"/>
            <a:ext cx="2437696" cy="43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7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81447"/>
            <a:ext cx="413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3. I passaggi di stato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83491" y="1162240"/>
            <a:ext cx="8439167" cy="369332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Le trasformazioni da uno stato fisico a un altro vengono chiamate </a:t>
            </a:r>
            <a:r>
              <a:rPr lang="it-IT" b="1" dirty="0">
                <a:solidFill>
                  <a:schemeClr val="accent2"/>
                </a:solidFill>
              </a:rPr>
              <a:t>passaggi di stato</a:t>
            </a:r>
            <a:endParaRPr lang="it-IT" b="1" dirty="0"/>
          </a:p>
        </p:txBody>
      </p:sp>
      <p:cxnSp>
        <p:nvCxnSpPr>
          <p:cNvPr id="4" name="Connettore 2 3"/>
          <p:cNvCxnSpPr/>
          <p:nvPr/>
        </p:nvCxnSpPr>
        <p:spPr>
          <a:xfrm>
            <a:off x="4369652" y="1568701"/>
            <a:ext cx="1" cy="725766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665225" y="2331596"/>
            <a:ext cx="7408854" cy="4247317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fusione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da solido a liquido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evaporazione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da liquido ad aeriforme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sublimazione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da solido ad aeriforme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solidificazione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inverso, da liquido a solido</a:t>
            </a:r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b="1" dirty="0">
                <a:solidFill>
                  <a:schemeClr val="accent2"/>
                </a:solidFill>
              </a:rPr>
              <a:t>condensazione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inverso, da aeriforme a liquido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r>
              <a:rPr lang="it-IT" b="1" dirty="0" err="1">
                <a:solidFill>
                  <a:schemeClr val="accent2"/>
                </a:solidFill>
              </a:rPr>
              <a:t>brinamento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inverso, da aeriforme a solido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  <a:p>
            <a:pPr marL="285750" indent="-285750">
              <a:buFont typeface="Arial" charset="0"/>
              <a:buChar char="•"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364" y="4669971"/>
            <a:ext cx="2499179" cy="172357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22" y="4633794"/>
            <a:ext cx="2158092" cy="179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25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1" y="873577"/>
            <a:ext cx="2933700" cy="4953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158" y="1756229"/>
            <a:ext cx="5207000" cy="42164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57350" y="1756229"/>
            <a:ext cx="1611086" cy="3323987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/>
              <a:t>Le particelle di una sostanza solida sottoposta a riscaldamento vibrano sempre più energicamente; raggiunta una certa temperatura riescono ad abbandonare le posizioni fisse che occupavano nello stato solido e sono libere di scorrere le une sulle altre.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812279" y="2153194"/>
            <a:ext cx="2046515" cy="224676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/>
              <a:t>Per ulteriore riscaldamento le particelle riescono a svincolarsi completamente dalle forze attrattive e, libere di muoversi in tutte le direzioni, possono sfuggire nell’ambiente circostante.</a:t>
            </a:r>
          </a:p>
        </p:txBody>
      </p:sp>
    </p:spTree>
    <p:extLst>
      <p:ext uri="{BB962C8B-B14F-4D97-AF65-F5344CB8AC3E}">
        <p14:creationId xmlns:p14="http://schemas.microsoft.com/office/powerpoint/2010/main" val="95842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0968"/>
            <a:ext cx="5142830" cy="3079804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-1" y="181447"/>
            <a:ext cx="7291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4. Le curve di riscaldamento e di raffreddamento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832021" y="2243856"/>
            <a:ext cx="2687494" cy="33855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/>
                </a:solidFill>
              </a:rPr>
              <a:t>temperatura di ebollizione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32021" y="3867660"/>
            <a:ext cx="2687494" cy="33855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/>
                </a:solidFill>
              </a:rPr>
              <a:t>temperatura di fusione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43384" y="1228121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Curva di riscaldamento dell’acqua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743384" y="5324288"/>
            <a:ext cx="3828615" cy="120032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Ebollizione</a:t>
            </a:r>
            <a:r>
              <a:rPr lang="it-IT" dirty="0"/>
              <a:t> = passaggio tumultuoso dallo stato liquido allo stato aeriforme che coinvolge l’</a:t>
            </a:r>
            <a:r>
              <a:rPr lang="it-IT" b="1" dirty="0">
                <a:solidFill>
                  <a:schemeClr val="accent2"/>
                </a:solidFill>
              </a:rPr>
              <a:t>intera massa </a:t>
            </a:r>
            <a:r>
              <a:rPr lang="it-IT" dirty="0"/>
              <a:t>di una sostanza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721024" y="5324288"/>
            <a:ext cx="3828615" cy="1200329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Evaporazione</a:t>
            </a:r>
            <a:r>
              <a:rPr lang="it-IT" dirty="0">
                <a:solidFill>
                  <a:schemeClr val="accent2"/>
                </a:solidFill>
              </a:rPr>
              <a:t> </a:t>
            </a:r>
            <a:r>
              <a:rPr lang="it-IT" dirty="0"/>
              <a:t>= passaggio lento da liquido a vapore di una sostanza, quando la sua temperatura è al di sotto di quella di ebollizione</a:t>
            </a:r>
          </a:p>
        </p:txBody>
      </p:sp>
    </p:spTree>
    <p:extLst>
      <p:ext uri="{BB962C8B-B14F-4D97-AF65-F5344CB8AC3E}">
        <p14:creationId xmlns:p14="http://schemas.microsoft.com/office/powerpoint/2010/main" val="201553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2525692"/>
            <a:ext cx="5517312" cy="288890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547792" y="3144487"/>
            <a:ext cx="2782868" cy="33855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/>
                </a:solidFill>
              </a:rPr>
              <a:t>temperatura di condensazione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584300" y="4597405"/>
            <a:ext cx="2709849" cy="338554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/>
                </a:solidFill>
              </a:rPr>
              <a:t>temperatura di solidificazione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024918" y="1535970"/>
            <a:ext cx="3828615" cy="92333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= la temperatura alla quale una sostanza passa dallo stato aeriforme </a:t>
            </a:r>
          </a:p>
          <a:p>
            <a:r>
              <a:rPr lang="it-IT" dirty="0"/>
              <a:t>a quello liquido </a:t>
            </a:r>
          </a:p>
        </p:txBody>
      </p:sp>
      <p:cxnSp>
        <p:nvCxnSpPr>
          <p:cNvPr id="8" name="Connettore 2 7"/>
          <p:cNvCxnSpPr/>
          <p:nvPr/>
        </p:nvCxnSpPr>
        <p:spPr>
          <a:xfrm flipH="1" flipV="1">
            <a:off x="6533733" y="2431242"/>
            <a:ext cx="4227" cy="646853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024918" y="5611578"/>
            <a:ext cx="3828615" cy="92333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= la temperatura alla quale una sostanza passa dallo stato liquido </a:t>
            </a:r>
          </a:p>
          <a:p>
            <a:r>
              <a:rPr lang="it-IT" dirty="0"/>
              <a:t>a quello solido</a:t>
            </a:r>
          </a:p>
        </p:txBody>
      </p:sp>
      <p:cxnSp>
        <p:nvCxnSpPr>
          <p:cNvPr id="11" name="Connettore 2 10"/>
          <p:cNvCxnSpPr/>
          <p:nvPr/>
        </p:nvCxnSpPr>
        <p:spPr>
          <a:xfrm>
            <a:off x="6533733" y="4986354"/>
            <a:ext cx="15239" cy="625224"/>
          </a:xfrm>
          <a:prstGeom prst="straightConnector1">
            <a:avLst/>
          </a:prstGeom>
          <a:ln w="79375" cap="rnd" cmpd="sng">
            <a:solidFill>
              <a:srgbClr val="7F7F7F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743383" y="1228121"/>
            <a:ext cx="3657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Curva di raffreddamento dell’acqua</a:t>
            </a:r>
          </a:p>
        </p:txBody>
      </p:sp>
    </p:spTree>
    <p:extLst>
      <p:ext uri="{BB962C8B-B14F-4D97-AF65-F5344CB8AC3E}">
        <p14:creationId xmlns:p14="http://schemas.microsoft.com/office/powerpoint/2010/main" val="617964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1318" y="1647949"/>
            <a:ext cx="2426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accent2"/>
                </a:solidFill>
              </a:rPr>
              <a:t>punto di fusione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accent2"/>
                </a:solidFill>
              </a:rPr>
              <a:t>punto di ebollizione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769162" y="1680458"/>
            <a:ext cx="3728918" cy="1200329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= </a:t>
            </a:r>
            <a:r>
              <a:rPr lang="it-IT" b="1" dirty="0">
                <a:solidFill>
                  <a:schemeClr val="accent2"/>
                </a:solidFill>
              </a:rPr>
              <a:t>punti fissi</a:t>
            </a:r>
            <a:r>
              <a:rPr lang="it-IT" dirty="0"/>
              <a:t>, caratteristici per ciascuna sostanza pura e utilizzabili per identificarla o riconoscere il suo grado di purezza</a:t>
            </a:r>
          </a:p>
        </p:txBody>
      </p:sp>
      <p:sp>
        <p:nvSpPr>
          <p:cNvPr id="4" name="Parentesi graffa chiusa 3"/>
          <p:cNvSpPr/>
          <p:nvPr/>
        </p:nvSpPr>
        <p:spPr>
          <a:xfrm>
            <a:off x="3182165" y="1800205"/>
            <a:ext cx="283491" cy="771074"/>
          </a:xfrm>
          <a:prstGeom prst="rightBrace">
            <a:avLst>
              <a:gd name="adj1" fmla="val 0"/>
              <a:gd name="adj2" fmla="val 50000"/>
            </a:avLst>
          </a:prstGeom>
          <a:ln w="476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708" y="3454067"/>
            <a:ext cx="3851732" cy="268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33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28" y="1097578"/>
            <a:ext cx="3329940" cy="5791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75288" y="2164378"/>
            <a:ext cx="2293592" cy="3416320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Durante la fusione, l’energia fornita come calore (</a:t>
            </a:r>
            <a:r>
              <a:rPr lang="it-IT" b="1" dirty="0">
                <a:solidFill>
                  <a:schemeClr val="accent2"/>
                </a:solidFill>
              </a:rPr>
              <a:t>calore latente</a:t>
            </a:r>
            <a:r>
              <a:rPr lang="it-IT" dirty="0"/>
              <a:t>) viene utilizzata per consentire alle particelle di vincere le forze di attrazione che le tengono aggregate e passare così dallo stato solido a quello liquido.</a:t>
            </a:r>
          </a:p>
          <a:p>
            <a:pPr marL="285750" indent="-285750">
              <a:buFont typeface="Arial" charset="0"/>
              <a:buChar char="•"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06" y="2552126"/>
            <a:ext cx="3907529" cy="290665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618735" y="2164378"/>
            <a:ext cx="2346960" cy="286232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/>
              <a:t>Solo quando tutta la massa coinvolta ha completato il passaggio di stato, l’ulteriore energia somministrata, denominata </a:t>
            </a:r>
            <a:r>
              <a:rPr lang="it-IT" b="1" dirty="0">
                <a:solidFill>
                  <a:schemeClr val="accent2"/>
                </a:solidFill>
              </a:rPr>
              <a:t>calore sensibile</a:t>
            </a:r>
            <a:r>
              <a:rPr lang="it-IT" dirty="0">
                <a:solidFill>
                  <a:srgbClr val="000000"/>
                </a:solidFill>
              </a:rPr>
              <a:t>,</a:t>
            </a:r>
            <a:r>
              <a:rPr lang="it-IT" b="1" dirty="0">
                <a:solidFill>
                  <a:schemeClr val="accent2"/>
                </a:solidFill>
              </a:rPr>
              <a:t> </a:t>
            </a:r>
            <a:r>
              <a:rPr lang="it-IT" dirty="0"/>
              <a:t>darà luogo a un aumento della temperatura.</a:t>
            </a:r>
          </a:p>
        </p:txBody>
      </p:sp>
    </p:spTree>
    <p:extLst>
      <p:ext uri="{BB962C8B-B14F-4D97-AF65-F5344CB8AC3E}">
        <p14:creationId xmlns:p14="http://schemas.microsoft.com/office/powerpoint/2010/main" val="65561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482</Words>
  <Application>Microsoft Office PowerPoint</Application>
  <PresentationFormat>Presentazione su schermo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Silvia C</dc:creator>
  <cp:lastModifiedBy>Emmanuel Giuga</cp:lastModifiedBy>
  <cp:revision>31</cp:revision>
  <dcterms:created xsi:type="dcterms:W3CDTF">2014-05-11T11:35:15Z</dcterms:created>
  <dcterms:modified xsi:type="dcterms:W3CDTF">2022-11-04T10:19:01Z</dcterms:modified>
</cp:coreProperties>
</file>