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9" d="100"/>
          <a:sy n="129" d="100"/>
        </p:scale>
        <p:origin x="-19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61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71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17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995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206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97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483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3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855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858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849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 /><Relationship Id="rId2" Type="http://schemas.openxmlformats.org/officeDocument/2006/relationships/image" Target="../media/image4.tiff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 /><Relationship Id="rId2" Type="http://schemas.openxmlformats.org/officeDocument/2006/relationships/image" Target="../media/image7.tif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 /><Relationship Id="rId7" Type="http://schemas.openxmlformats.org/officeDocument/2006/relationships/image" Target="../media/image14.tiff" /><Relationship Id="rId2" Type="http://schemas.openxmlformats.org/officeDocument/2006/relationships/image" Target="../media/image9.tif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3.tiff" /><Relationship Id="rId5" Type="http://schemas.openxmlformats.org/officeDocument/2006/relationships/image" Target="../media/image12.tiff" /><Relationship Id="rId4" Type="http://schemas.openxmlformats.org/officeDocument/2006/relationships/image" Target="../media/image11.tiff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 /><Relationship Id="rId2" Type="http://schemas.openxmlformats.org/officeDocument/2006/relationships/image" Target="../media/image16.tif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8.tif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2535"/>
            <a:ext cx="9057972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89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81447"/>
            <a:ext cx="7283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1. La legge della conservazione della massa di </a:t>
            </a:r>
            <a:r>
              <a:rPr lang="it-IT" sz="2400" dirty="0" err="1">
                <a:solidFill>
                  <a:schemeClr val="bg1"/>
                </a:solidFill>
              </a:rPr>
              <a:t>Lavoisier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71958" y="1679265"/>
            <a:ext cx="601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Legge della </a:t>
            </a:r>
            <a:r>
              <a:rPr lang="it-IT" b="1" dirty="0">
                <a:solidFill>
                  <a:schemeClr val="accent2"/>
                </a:solidFill>
              </a:rPr>
              <a:t>conservazione della massa</a:t>
            </a:r>
            <a:r>
              <a:rPr lang="it-IT" dirty="0"/>
              <a:t>, o legge di </a:t>
            </a:r>
            <a:r>
              <a:rPr lang="it-IT" dirty="0" err="1"/>
              <a:t>Lavoisier</a:t>
            </a:r>
            <a:r>
              <a:rPr lang="it-IT" dirty="0"/>
              <a:t>: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71958" y="3084750"/>
            <a:ext cx="3989532" cy="2031325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in una trasformazione chimica </a:t>
            </a:r>
            <a:r>
              <a:rPr lang="it-IT" b="1" dirty="0">
                <a:solidFill>
                  <a:schemeClr val="accent2"/>
                </a:solidFill>
              </a:rPr>
              <a:t>nulla si crea e nulla si distrugge</a:t>
            </a:r>
            <a:r>
              <a:rPr lang="it-IT" dirty="0"/>
              <a:t>;</a:t>
            </a:r>
          </a:p>
          <a:p>
            <a:r>
              <a:rPr lang="it-IT" dirty="0"/>
              <a:t>pertanto la somma delle masse delle sostanze ottenute dopo la trasformazione chimica è uguale alla somma delle masse delle sostanze messe a reagire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007" y="2220899"/>
            <a:ext cx="3580047" cy="2973748"/>
          </a:xfrm>
          <a:prstGeom prst="rect">
            <a:avLst/>
          </a:prstGeom>
        </p:spPr>
      </p:pic>
      <p:cxnSp>
        <p:nvCxnSpPr>
          <p:cNvPr id="7" name="Connettore 2 6"/>
          <p:cNvCxnSpPr/>
          <p:nvPr/>
        </p:nvCxnSpPr>
        <p:spPr>
          <a:xfrm>
            <a:off x="2358898" y="2220899"/>
            <a:ext cx="0" cy="67648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172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81447"/>
            <a:ext cx="7283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2. La legge delle proporzioni definite di Proust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23" y="1202969"/>
            <a:ext cx="1689100" cy="2032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2816460" y="1225176"/>
            <a:ext cx="492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Legge delle </a:t>
            </a:r>
            <a:r>
              <a:rPr lang="it-IT" b="1" dirty="0">
                <a:solidFill>
                  <a:schemeClr val="accent2"/>
                </a:solidFill>
              </a:rPr>
              <a:t>proporzioni definite</a:t>
            </a:r>
            <a:r>
              <a:rPr lang="it-IT" dirty="0"/>
              <a:t>, o legge di Proust:</a:t>
            </a:r>
          </a:p>
        </p:txBody>
      </p:sp>
      <p:cxnSp>
        <p:nvCxnSpPr>
          <p:cNvPr id="5" name="Connettore 2 4"/>
          <p:cNvCxnSpPr/>
          <p:nvPr/>
        </p:nvCxnSpPr>
        <p:spPr>
          <a:xfrm>
            <a:off x="5061416" y="1594508"/>
            <a:ext cx="0" cy="67648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2449167" y="2357132"/>
            <a:ext cx="6453664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gli elementi che costituiscono un </a:t>
            </a:r>
            <a:r>
              <a:rPr lang="it-IT" b="1" dirty="0">
                <a:solidFill>
                  <a:schemeClr val="accent2"/>
                </a:solidFill>
              </a:rPr>
              <a:t>composto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sono sempre presenti secondo </a:t>
            </a:r>
            <a:r>
              <a:rPr lang="it-IT" b="1" dirty="0">
                <a:solidFill>
                  <a:schemeClr val="accent2"/>
                </a:solidFill>
              </a:rPr>
              <a:t>rapporti di massa definiti e costanti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446" y="3234969"/>
            <a:ext cx="3761457" cy="3303263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318674" y="5581431"/>
            <a:ext cx="3654236" cy="276999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endParaRPr lang="it-IT" sz="12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66123" y="3636579"/>
            <a:ext cx="3706787" cy="304698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1200" dirty="0"/>
              <a:t>Per preparare in laboratorio del solfuro ferroso (pirite), occorre mettere a riscaldare esattamente 0,57 g di zolfo per ogni grammo di ferro. </a:t>
            </a:r>
          </a:p>
          <a:p>
            <a:endParaRPr lang="it-IT" sz="1200" dirty="0"/>
          </a:p>
          <a:p>
            <a:endParaRPr lang="it-IT" sz="1200" dirty="0"/>
          </a:p>
          <a:p>
            <a:pPr marL="171450" indent="-171450">
              <a:buFont typeface="Arial" charset="0"/>
              <a:buChar char="•"/>
            </a:pPr>
            <a:r>
              <a:rPr lang="it-IT" sz="1200" dirty="0"/>
              <a:t>Per ottenere una quantità dieci volte maggiore occorre mettere a reagire quantità anch’esse 10 volte maggiori dei due elementi, cioè 5,7 g di zolfo e 10 g di ferro.</a:t>
            </a:r>
          </a:p>
          <a:p>
            <a:pPr marL="171450" indent="-171450">
              <a:buFont typeface="Arial" charset="0"/>
              <a:buChar char="•"/>
            </a:pPr>
            <a:endParaRPr lang="it-IT" sz="1200" dirty="0"/>
          </a:p>
          <a:p>
            <a:pPr marL="171450" indent="-171450">
              <a:buFont typeface="Arial" charset="0"/>
              <a:buChar char="•"/>
            </a:pPr>
            <a:endParaRPr lang="it-IT" sz="1200" dirty="0"/>
          </a:p>
          <a:p>
            <a:pPr marL="171450" indent="-171450">
              <a:buFont typeface="Arial" charset="0"/>
              <a:buChar char="•"/>
            </a:pPr>
            <a:r>
              <a:rPr lang="it-IT" sz="1200" dirty="0"/>
              <a:t>Se si pone a reagire una quantità di zolfo maggiore di quella prevista dal rapporto di combinazione, a reazione avvenuta si ritrova inalterato lo zolfo in eccesso.</a:t>
            </a:r>
          </a:p>
          <a:p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07257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837" y="1807558"/>
            <a:ext cx="3870409" cy="167560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181447"/>
            <a:ext cx="7283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3. La legge delle proporzioni multiple di Dalton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38545" y="987519"/>
            <a:ext cx="4920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Legge delle </a:t>
            </a:r>
            <a:r>
              <a:rPr lang="it-IT" b="1" dirty="0">
                <a:solidFill>
                  <a:schemeClr val="accent2"/>
                </a:solidFill>
              </a:rPr>
              <a:t>proporzioni multiple</a:t>
            </a:r>
            <a:r>
              <a:rPr lang="it-IT" dirty="0"/>
              <a:t>, o legge di Dalton: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82559" y="1921579"/>
            <a:ext cx="4649036" cy="923330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Talvolta due elementi reagiscono secondo </a:t>
            </a:r>
            <a:r>
              <a:rPr lang="it-IT" b="1" dirty="0">
                <a:solidFill>
                  <a:schemeClr val="accent2"/>
                </a:solidFill>
              </a:rPr>
              <a:t>rapporti di combinazione diversi</a:t>
            </a:r>
            <a:r>
              <a:rPr lang="it-IT" dirty="0"/>
              <a:t>, in tal caso sono diversi anche i composti</a:t>
            </a:r>
            <a:r>
              <a:rPr lang="it-IT" b="1" dirty="0"/>
              <a:t> </a:t>
            </a:r>
            <a:r>
              <a:rPr lang="it-IT" dirty="0"/>
              <a:t>che si ottengono</a:t>
            </a:r>
          </a:p>
        </p:txBody>
      </p:sp>
      <p:sp>
        <p:nvSpPr>
          <p:cNvPr id="6" name="Rettangolo 5"/>
          <p:cNvSpPr/>
          <p:nvPr/>
        </p:nvSpPr>
        <p:spPr>
          <a:xfrm>
            <a:off x="282558" y="3525971"/>
            <a:ext cx="4649037" cy="147732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r>
              <a:rPr lang="it-IT" dirty="0"/>
              <a:t>Le diverse quantità in peso di un elemento che si combinano con la stessa quantità di un altro elemento per formare </a:t>
            </a:r>
            <a:r>
              <a:rPr lang="it-IT" b="1" dirty="0">
                <a:solidFill>
                  <a:schemeClr val="accent2"/>
                </a:solidFill>
              </a:rPr>
              <a:t>composti diversi </a:t>
            </a:r>
            <a:r>
              <a:rPr lang="it-IT" dirty="0"/>
              <a:t>stanno tra loro in </a:t>
            </a:r>
            <a:r>
              <a:rPr lang="it-IT" b="1" dirty="0">
                <a:solidFill>
                  <a:schemeClr val="accent2"/>
                </a:solidFill>
              </a:rPr>
              <a:t>rapporti esprimibili mediante numeri interi piccoli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527497" y="3550513"/>
            <a:ext cx="2599362" cy="738664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dirty="0"/>
              <a:t>le quantità di ossigeno che si combinano con la stessa quantità di carbonio sono in rapporto 2 : 1 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2294366" y="1356851"/>
            <a:ext cx="0" cy="541943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2313300" y="2941219"/>
            <a:ext cx="0" cy="541943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2314915" y="5081198"/>
            <a:ext cx="0" cy="541943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282558" y="5684361"/>
            <a:ext cx="4117949" cy="646331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La </a:t>
            </a:r>
            <a:r>
              <a:rPr lang="it-IT" b="1" dirty="0">
                <a:solidFill>
                  <a:schemeClr val="accent2"/>
                </a:solidFill>
              </a:rPr>
              <a:t>teoria atomica </a:t>
            </a:r>
            <a:r>
              <a:rPr lang="it-IT" dirty="0"/>
              <a:t>spiega i risultati ottenuti</a:t>
            </a:r>
          </a:p>
        </p:txBody>
      </p:sp>
      <p:cxnSp>
        <p:nvCxnSpPr>
          <p:cNvPr id="12" name="Connettore 2 11"/>
          <p:cNvCxnSpPr/>
          <p:nvPr/>
        </p:nvCxnSpPr>
        <p:spPr>
          <a:xfrm flipV="1">
            <a:off x="4465986" y="5867929"/>
            <a:ext cx="832304" cy="1098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5298290" y="5060434"/>
            <a:ext cx="3592368" cy="147732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L’</a:t>
            </a:r>
            <a:r>
              <a:rPr lang="it-IT" b="1" dirty="0">
                <a:solidFill>
                  <a:schemeClr val="accent2"/>
                </a:solidFill>
              </a:rPr>
              <a:t>atomo</a:t>
            </a:r>
            <a:r>
              <a:rPr lang="it-IT" dirty="0"/>
              <a:t> è la più piccola quantità di un elemento e può essere presente nei composti soltanto come multipli interi di essa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8503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81447"/>
            <a:ext cx="7283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4. La teoria atomica e le leggi ponderali</a:t>
            </a:r>
          </a:p>
        </p:txBody>
      </p:sp>
      <p:sp>
        <p:nvSpPr>
          <p:cNvPr id="4" name="Rettangolo 3"/>
          <p:cNvSpPr/>
          <p:nvPr/>
        </p:nvSpPr>
        <p:spPr>
          <a:xfrm>
            <a:off x="1351052" y="1618473"/>
            <a:ext cx="74847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dirty="0"/>
              <a:t>La teoria atomica è in perfetto accordo con le leggi ponderali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09" y="3284004"/>
            <a:ext cx="3474025" cy="113388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745425" y="2812915"/>
            <a:ext cx="2763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Legge di </a:t>
            </a:r>
            <a:r>
              <a:rPr lang="it-IT" dirty="0" err="1"/>
              <a:t>Lavoisier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607" y="3337680"/>
            <a:ext cx="4775200" cy="23114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901794" y="2812915"/>
            <a:ext cx="2763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Legge </a:t>
            </a:r>
            <a:r>
              <a:rPr lang="it-IT"/>
              <a:t>di Proust </a:t>
            </a:r>
            <a:endParaRPr lang="it-IT" dirty="0"/>
          </a:p>
        </p:txBody>
      </p:sp>
      <p:cxnSp>
        <p:nvCxnSpPr>
          <p:cNvPr id="9" name="Connettore 2 8"/>
          <p:cNvCxnSpPr/>
          <p:nvPr/>
        </p:nvCxnSpPr>
        <p:spPr>
          <a:xfrm flipH="1">
            <a:off x="2049338" y="2139731"/>
            <a:ext cx="517452" cy="67648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5546479" y="2121387"/>
            <a:ext cx="628290" cy="67648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139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61" y="873951"/>
            <a:ext cx="1270000" cy="4699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020" y="1218958"/>
            <a:ext cx="2959100" cy="6985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50136" y="1416274"/>
            <a:ext cx="6511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Elementi costituiti da atomi singoli: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173378" y="3277386"/>
            <a:ext cx="1778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Elementi costituiti da molecole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483" y="3182423"/>
            <a:ext cx="3162300" cy="7747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234" y="4131512"/>
            <a:ext cx="1104900" cy="1028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503" y="4131512"/>
            <a:ext cx="1549400" cy="106680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315361" y="2146893"/>
            <a:ext cx="3095659" cy="147732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Molecole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le più piccole particelle formate da più atomi diversi, se si tratta di un composto, o da atomi uguali, se si tratta di un elemento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173377" y="2306837"/>
            <a:ext cx="2206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Esempi di composti costituiti da molecole 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2356" y="2243603"/>
            <a:ext cx="2418554" cy="592299"/>
          </a:xfrm>
          <a:prstGeom prst="rect">
            <a:avLst/>
          </a:prstGeom>
        </p:spPr>
      </p:pic>
      <p:cxnSp>
        <p:nvCxnSpPr>
          <p:cNvPr id="15" name="Connettore 2 14"/>
          <p:cNvCxnSpPr/>
          <p:nvPr/>
        </p:nvCxnSpPr>
        <p:spPr>
          <a:xfrm>
            <a:off x="1585361" y="3702492"/>
            <a:ext cx="0" cy="75715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15360" y="4459648"/>
            <a:ext cx="4410751" cy="1200329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Le molecole </a:t>
            </a:r>
            <a:r>
              <a:rPr lang="it-IT" b="1" dirty="0">
                <a:solidFill>
                  <a:schemeClr val="accent2"/>
                </a:solidFill>
              </a:rPr>
              <a:t>possiedono le proprietà microscopiche </a:t>
            </a:r>
            <a:r>
              <a:rPr lang="it-IT" dirty="0"/>
              <a:t>dell’elemento o del composto a cui appartengono, ma </a:t>
            </a:r>
            <a:r>
              <a:rPr lang="it-IT" b="1" dirty="0">
                <a:solidFill>
                  <a:schemeClr val="accent2"/>
                </a:solidFill>
              </a:rPr>
              <a:t>non le proprietà macroscopiche</a:t>
            </a:r>
          </a:p>
        </p:txBody>
      </p:sp>
      <p:cxnSp>
        <p:nvCxnSpPr>
          <p:cNvPr id="17" name="Connettore 2 16"/>
          <p:cNvCxnSpPr/>
          <p:nvPr/>
        </p:nvCxnSpPr>
        <p:spPr>
          <a:xfrm flipV="1">
            <a:off x="3476249" y="2646210"/>
            <a:ext cx="697128" cy="5333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V="1">
            <a:off x="3484954" y="3479995"/>
            <a:ext cx="679718" cy="2102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91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81447"/>
            <a:ext cx="7283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5. La massa atomica degli elementi secondo Dalton</a:t>
            </a:r>
          </a:p>
        </p:txBody>
      </p:sp>
      <p:sp>
        <p:nvSpPr>
          <p:cNvPr id="3" name="Rettangolo 2"/>
          <p:cNvSpPr/>
          <p:nvPr/>
        </p:nvSpPr>
        <p:spPr>
          <a:xfrm>
            <a:off x="385281" y="1102777"/>
            <a:ext cx="3292867" cy="1754326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/>
              <a:t>Dalton determinò le masse atomiche relative</a:t>
            </a:r>
            <a:r>
              <a:rPr lang="it-IT" b="1" dirty="0"/>
              <a:t> </a:t>
            </a:r>
            <a:r>
              <a:rPr lang="it-IT" b="1" dirty="0">
                <a:solidFill>
                  <a:schemeClr val="accent2"/>
                </a:solidFill>
              </a:rPr>
              <a:t>scegliendo come massa di riferimento la massa dell’atomo di idrogeno</a:t>
            </a:r>
            <a:r>
              <a:rPr lang="it-IT" b="1" dirty="0"/>
              <a:t> </a:t>
            </a:r>
            <a:r>
              <a:rPr lang="it-IT" dirty="0"/>
              <a:t>perché era il più leggero di tutti gli atomi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751798" y="1102777"/>
            <a:ext cx="3909317" cy="1754326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La </a:t>
            </a:r>
            <a:r>
              <a:rPr lang="it-IT" b="1" dirty="0">
                <a:solidFill>
                  <a:schemeClr val="accent2"/>
                </a:solidFill>
              </a:rPr>
              <a:t>massa atomica relativa </a:t>
            </a:r>
            <a:r>
              <a:rPr lang="it-IT" dirty="0"/>
              <a:t>(detta anche “peso atomico” relativo) di un elemento corrisponde al numero che esprime il rapporto tra la massa dell’atomo di quell’elemento e la massa dell’atomo di idrogeno</a:t>
            </a:r>
          </a:p>
        </p:txBody>
      </p:sp>
      <p:cxnSp>
        <p:nvCxnSpPr>
          <p:cNvPr id="5" name="Connettore 2 4"/>
          <p:cNvCxnSpPr/>
          <p:nvPr/>
        </p:nvCxnSpPr>
        <p:spPr>
          <a:xfrm>
            <a:off x="3787025" y="1977834"/>
            <a:ext cx="855895" cy="210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28" y="3893274"/>
            <a:ext cx="6832600" cy="254000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813228" y="3386941"/>
            <a:ext cx="297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Qual è la formula dell’acqua? </a:t>
            </a:r>
          </a:p>
        </p:txBody>
      </p:sp>
      <p:cxnSp>
        <p:nvCxnSpPr>
          <p:cNvPr id="10" name="Connettore 2 9"/>
          <p:cNvCxnSpPr/>
          <p:nvPr/>
        </p:nvCxnSpPr>
        <p:spPr>
          <a:xfrm>
            <a:off x="3787025" y="3571607"/>
            <a:ext cx="855895" cy="210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4751798" y="3386941"/>
            <a:ext cx="3401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Dalton assunse che fosse HO </a:t>
            </a:r>
          </a:p>
        </p:txBody>
      </p:sp>
    </p:spTree>
    <p:extLst>
      <p:ext uri="{BB962C8B-B14F-4D97-AF65-F5344CB8AC3E}">
        <p14:creationId xmlns:p14="http://schemas.microsoft.com/office/powerpoint/2010/main" val="1916547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20064"/>
            <a:ext cx="7808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6. Il principio di Avogadro e la corretta determinazione delle masse atomiche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0" y="2220292"/>
            <a:ext cx="4167117" cy="1519501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256853" y="1503418"/>
            <a:ext cx="2815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Le osservazioni di Gay-</a:t>
            </a:r>
            <a:r>
              <a:rPr lang="it-IT" sz="1600" dirty="0" err="1"/>
              <a:t>Lussac</a:t>
            </a:r>
            <a:r>
              <a:rPr lang="it-IT" sz="1600" dirty="0"/>
              <a:t>…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830" y="3102523"/>
            <a:ext cx="3963042" cy="87022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183" y="2117550"/>
            <a:ext cx="3942689" cy="100710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5044611" y="1503418"/>
            <a:ext cx="3298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… e l’interpretazione di Avogadro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61897" y="5051875"/>
            <a:ext cx="4117636" cy="107721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dirty="0"/>
              <a:t>Principio di Avogadro: </a:t>
            </a:r>
            <a:r>
              <a:rPr lang="it-IT" sz="1600" b="1" dirty="0">
                <a:solidFill>
                  <a:schemeClr val="accent2"/>
                </a:solidFill>
              </a:rPr>
              <a:t>volumi uguali di gas diversi</a:t>
            </a:r>
            <a:r>
              <a:rPr lang="it-IT" sz="1600" dirty="0"/>
              <a:t>, nelle stesse condizioni di temperatura e pressione, contengono lo </a:t>
            </a:r>
            <a:r>
              <a:rPr lang="it-IT" sz="1600" b="1" dirty="0">
                <a:solidFill>
                  <a:schemeClr val="accent2"/>
                </a:solidFill>
              </a:rPr>
              <a:t>stesso numero di molecole</a:t>
            </a:r>
          </a:p>
        </p:txBody>
      </p:sp>
      <p:cxnSp>
        <p:nvCxnSpPr>
          <p:cNvPr id="9" name="Connettore 2 8"/>
          <p:cNvCxnSpPr/>
          <p:nvPr/>
        </p:nvCxnSpPr>
        <p:spPr>
          <a:xfrm>
            <a:off x="6693613" y="4137132"/>
            <a:ext cx="0" cy="75715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5655924" y="5051875"/>
            <a:ext cx="3333964" cy="107721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dirty="0"/>
              <a:t>Le particelle di gas come idrogeno, cloro e ossigeno devono essere costituite da coppie di atomi, ovvero da </a:t>
            </a:r>
            <a:r>
              <a:rPr lang="it-IT" sz="1600" b="1" dirty="0">
                <a:solidFill>
                  <a:schemeClr val="accent2"/>
                </a:solidFill>
              </a:rPr>
              <a:t>molecole biatomiche </a:t>
            </a:r>
            <a:r>
              <a:rPr lang="it-IT" sz="1600" dirty="0">
                <a:solidFill>
                  <a:srgbClr val="000000"/>
                </a:solidFill>
              </a:rPr>
              <a:t>(H</a:t>
            </a:r>
            <a:r>
              <a:rPr lang="it-IT" sz="1600" baseline="-25000" dirty="0">
                <a:solidFill>
                  <a:srgbClr val="000000"/>
                </a:solidFill>
              </a:rPr>
              <a:t>2</a:t>
            </a:r>
            <a:r>
              <a:rPr lang="it-IT" sz="1600" dirty="0">
                <a:solidFill>
                  <a:srgbClr val="000000"/>
                </a:solidFill>
              </a:rPr>
              <a:t>, Cl</a:t>
            </a:r>
            <a:r>
              <a:rPr lang="it-IT" sz="1600" baseline="-25000" dirty="0">
                <a:solidFill>
                  <a:srgbClr val="000000"/>
                </a:solidFill>
              </a:rPr>
              <a:t>2</a:t>
            </a:r>
            <a:r>
              <a:rPr lang="it-IT" sz="1600" dirty="0">
                <a:solidFill>
                  <a:srgbClr val="000000"/>
                </a:solidFill>
              </a:rPr>
              <a:t>, O</a:t>
            </a:r>
            <a:r>
              <a:rPr lang="it-IT" sz="1600" baseline="-25000" dirty="0">
                <a:solidFill>
                  <a:srgbClr val="000000"/>
                </a:solidFill>
              </a:rPr>
              <a:t>2</a:t>
            </a:r>
            <a:r>
              <a:rPr lang="it-IT" sz="1600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11" name="Connettore 2 10"/>
          <p:cNvCxnSpPr/>
          <p:nvPr/>
        </p:nvCxnSpPr>
        <p:spPr>
          <a:xfrm flipH="1" flipV="1">
            <a:off x="4729821" y="5590484"/>
            <a:ext cx="751442" cy="5208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062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546</Words>
  <Application>Microsoft Office PowerPoint</Application>
  <PresentationFormat>Presentazione su schermo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Silvia C</dc:creator>
  <cp:lastModifiedBy>Emmanuel Giuga</cp:lastModifiedBy>
  <cp:revision>45</cp:revision>
  <dcterms:created xsi:type="dcterms:W3CDTF">2014-05-11T11:35:15Z</dcterms:created>
  <dcterms:modified xsi:type="dcterms:W3CDTF">2022-11-04T10:20:23Z</dcterms:modified>
</cp:coreProperties>
</file>