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1"/>
  </p:handoutMasterIdLst>
  <p:sldIdLst>
    <p:sldId id="263" r:id="rId2"/>
    <p:sldId id="264" r:id="rId3"/>
    <p:sldId id="265" r:id="rId4"/>
    <p:sldId id="274" r:id="rId5"/>
    <p:sldId id="269" r:id="rId6"/>
    <p:sldId id="271" r:id="rId7"/>
    <p:sldId id="272" r:id="rId8"/>
    <p:sldId id="273" r:id="rId9"/>
    <p:sldId id="266" r:id="rId10"/>
    <p:sldId id="267" r:id="rId11"/>
    <p:sldId id="270" r:id="rId12"/>
    <p:sldId id="268" r:id="rId13"/>
    <p:sldId id="275" r:id="rId14"/>
    <p:sldId id="276" r:id="rId15"/>
    <p:sldId id="277" r:id="rId16"/>
    <p:sldId id="279" r:id="rId17"/>
    <p:sldId id="280" r:id="rId18"/>
    <p:sldId id="281" r:id="rId19"/>
    <p:sldId id="282" r:id="rId20"/>
    <p:sldId id="285" r:id="rId21"/>
    <p:sldId id="288" r:id="rId22"/>
    <p:sldId id="283" r:id="rId23"/>
    <p:sldId id="284" r:id="rId24"/>
    <p:sldId id="286" r:id="rId25"/>
    <p:sldId id="287" r:id="rId26"/>
    <p:sldId id="289" r:id="rId27"/>
    <p:sldId id="290" r:id="rId28"/>
    <p:sldId id="292" r:id="rId29"/>
    <p:sldId id="293" r:id="rId3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618" y="72"/>
      </p:cViewPr>
      <p:guideLst/>
    </p:cSldViewPr>
  </p:slideViewPr>
  <p:notesTextViewPr>
    <p:cViewPr>
      <p:scale>
        <a:sx n="1" d="1"/>
        <a:sy n="1" d="1"/>
      </p:scale>
      <p:origin x="0" y="0"/>
    </p:cViewPr>
  </p:notesTextViewPr>
  <p:notesViewPr>
    <p:cSldViewPr snapToGrid="0">
      <p:cViewPr varScale="1">
        <p:scale>
          <a:sx n="84" d="100"/>
          <a:sy n="84" d="100"/>
        </p:scale>
        <p:origin x="2976"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49A7108C-789C-32F9-16D5-B6A95AB4A5D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AF149E42-D49F-63AE-48BA-1B3E6BA67C6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2D83453-2876-4BAE-A8E4-7A75C21ED08D}" type="datetimeFigureOut">
              <a:rPr lang="it-IT" smtClean="0"/>
              <a:t>29/09/2024</a:t>
            </a:fld>
            <a:endParaRPr lang="it-IT"/>
          </a:p>
        </p:txBody>
      </p:sp>
      <p:sp>
        <p:nvSpPr>
          <p:cNvPr id="4" name="Segnaposto piè di pagina 3">
            <a:extLst>
              <a:ext uri="{FF2B5EF4-FFF2-40B4-BE49-F238E27FC236}">
                <a16:creationId xmlns:a16="http://schemas.microsoft.com/office/drawing/2014/main" id="{D4FB74FF-4236-87E9-DE34-20CE039312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7215838B-C283-37E4-7D99-07C470C10B7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CA4D113-337B-444A-80D8-4040F8338B2B}" type="slidenum">
              <a:rPr lang="it-IT" smtClean="0"/>
              <a:t>‹N›</a:t>
            </a:fld>
            <a:endParaRPr lang="it-IT"/>
          </a:p>
        </p:txBody>
      </p:sp>
    </p:spTree>
    <p:extLst>
      <p:ext uri="{BB962C8B-B14F-4D97-AF65-F5344CB8AC3E}">
        <p14:creationId xmlns:p14="http://schemas.microsoft.com/office/powerpoint/2010/main" val="415272379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pic>
        <p:nvPicPr>
          <p:cNvPr id="10" name="Picture 2" descr="Potrebbe essere un'immagine raffigurante 3 persone e il seguente testo &quot;Mettiamoci inventare il domani invece di preoccuparc di cio che è accaduto eri. Steve Jobs Demetra Formazione&quot;">
            <a:extLst>
              <a:ext uri="{FF2B5EF4-FFF2-40B4-BE49-F238E27FC236}">
                <a16:creationId xmlns:a16="http://schemas.microsoft.com/office/drawing/2014/main" id="{6C3E1E6D-EFB0-BD94-20FF-8383231B56EF}"/>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2860" r="43129" b="12970"/>
          <a:stretch/>
        </p:blipFill>
        <p:spPr bwMode="auto">
          <a:xfrm>
            <a:off x="3171825" y="424493"/>
            <a:ext cx="6019800" cy="3466722"/>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a:extLst>
              <a:ext uri="{FF2B5EF4-FFF2-40B4-BE49-F238E27FC236}">
                <a16:creationId xmlns:a16="http://schemas.microsoft.com/office/drawing/2014/main" id="{66E46BE9-607C-0D59-E299-599E3639F2B2}"/>
              </a:ext>
            </a:extLst>
          </p:cNvPr>
          <p:cNvSpPr>
            <a:spLocks noGrp="1"/>
          </p:cNvSpPr>
          <p:nvPr>
            <p:ph type="ctrTitle"/>
          </p:nvPr>
        </p:nvSpPr>
        <p:spPr>
          <a:xfrm>
            <a:off x="1676400" y="3429000"/>
            <a:ext cx="9144000" cy="2387600"/>
          </a:xfrm>
        </p:spPr>
        <p:txBody>
          <a:bodyPr anchor="b"/>
          <a:lstStyle>
            <a:lvl1pPr algn="ctr">
              <a:defRPr sz="6000"/>
            </a:lvl1pPr>
          </a:lstStyle>
          <a:p>
            <a:r>
              <a:rPr lang="it-IT"/>
              <a:t>Fare clic per modificare lo stile del titolo dello schema</a:t>
            </a:r>
          </a:p>
        </p:txBody>
      </p:sp>
      <p:cxnSp>
        <p:nvCxnSpPr>
          <p:cNvPr id="11" name="Connettore diritto 10">
            <a:extLst>
              <a:ext uri="{FF2B5EF4-FFF2-40B4-BE49-F238E27FC236}">
                <a16:creationId xmlns:a16="http://schemas.microsoft.com/office/drawing/2014/main" id="{C76E5C0E-90B6-83C8-A869-7888B8149539}"/>
              </a:ext>
            </a:extLst>
          </p:cNvPr>
          <p:cNvCxnSpPr>
            <a:cxnSpLocks/>
          </p:cNvCxnSpPr>
          <p:nvPr userDrawn="1"/>
        </p:nvCxnSpPr>
        <p:spPr>
          <a:xfrm>
            <a:off x="1921894" y="5913317"/>
            <a:ext cx="832450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Segnaposto data 3">
            <a:extLst>
              <a:ext uri="{FF2B5EF4-FFF2-40B4-BE49-F238E27FC236}">
                <a16:creationId xmlns:a16="http://schemas.microsoft.com/office/drawing/2014/main" id="{36CA583E-9B73-B595-4E35-FE647A60078E}"/>
              </a:ext>
            </a:extLst>
          </p:cNvPr>
          <p:cNvSpPr>
            <a:spLocks noGrp="1"/>
          </p:cNvSpPr>
          <p:nvPr>
            <p:ph type="dt" sz="half" idx="10"/>
          </p:nvPr>
        </p:nvSpPr>
        <p:spPr/>
        <p:txBody>
          <a:bodyPr/>
          <a:lstStyle/>
          <a:p>
            <a:fld id="{0C7A0E00-CA98-48DA-A173-949970207D9D}" type="datetimeFigureOut">
              <a:rPr lang="it-IT" smtClean="0"/>
              <a:t>29/09/2024</a:t>
            </a:fld>
            <a:endParaRPr lang="it-IT"/>
          </a:p>
        </p:txBody>
      </p:sp>
      <p:sp>
        <p:nvSpPr>
          <p:cNvPr id="5" name="Segnaposto piè di pagina 4">
            <a:extLst>
              <a:ext uri="{FF2B5EF4-FFF2-40B4-BE49-F238E27FC236}">
                <a16:creationId xmlns:a16="http://schemas.microsoft.com/office/drawing/2014/main" id="{C1824495-B7D1-1869-9937-C908E21FD46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0ABA697-A77D-CD1C-3E09-56EA8D060747}"/>
              </a:ext>
            </a:extLst>
          </p:cNvPr>
          <p:cNvSpPr>
            <a:spLocks noGrp="1"/>
          </p:cNvSpPr>
          <p:nvPr>
            <p:ph type="sldNum" sz="quarter" idx="12"/>
          </p:nvPr>
        </p:nvSpPr>
        <p:spPr/>
        <p:txBody>
          <a:bodyPr/>
          <a:lstStyle/>
          <a:p>
            <a:fld id="{13CE313C-3BB7-449A-9457-3BA4BFB64CFB}" type="slidenum">
              <a:rPr lang="it-IT" smtClean="0"/>
              <a:t>‹N›</a:t>
            </a:fld>
            <a:endParaRPr lang="it-IT"/>
          </a:p>
        </p:txBody>
      </p:sp>
    </p:spTree>
    <p:extLst>
      <p:ext uri="{BB962C8B-B14F-4D97-AF65-F5344CB8AC3E}">
        <p14:creationId xmlns:p14="http://schemas.microsoft.com/office/powerpoint/2010/main" val="3083130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Pr>
        <a:solidFill>
          <a:schemeClr val="tx1"/>
        </a:solidFill>
        <a:effectLst/>
      </p:bgPr>
    </p:bg>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57C3AD8-1972-D929-AEAD-38207DC69CAF}"/>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cxnSp>
        <p:nvCxnSpPr>
          <p:cNvPr id="7" name="Connettore diritto 6">
            <a:extLst>
              <a:ext uri="{FF2B5EF4-FFF2-40B4-BE49-F238E27FC236}">
                <a16:creationId xmlns:a16="http://schemas.microsoft.com/office/drawing/2014/main" id="{861F7C0D-C332-B0C8-CF32-384075A3D718}"/>
              </a:ext>
            </a:extLst>
          </p:cNvPr>
          <p:cNvCxnSpPr>
            <a:cxnSpLocks/>
          </p:cNvCxnSpPr>
          <p:nvPr userDrawn="1"/>
        </p:nvCxnSpPr>
        <p:spPr>
          <a:xfrm>
            <a:off x="2067173" y="6352595"/>
            <a:ext cx="832450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1E593B3F-8D65-3914-BD19-009D527AC008}"/>
              </a:ext>
            </a:extLst>
          </p:cNvPr>
          <p:cNvSpPr>
            <a:spLocks noGrp="1"/>
          </p:cNvSpPr>
          <p:nvPr>
            <p:ph type="title"/>
          </p:nvPr>
        </p:nvSpPr>
        <p:spPr/>
        <p:txBody>
          <a:bodyPr/>
          <a:lstStyle/>
          <a:p>
            <a:r>
              <a:rPr lang="it-IT" dirty="0"/>
              <a:t>Fare clic per modificare lo stile del titolo dello schema</a:t>
            </a:r>
          </a:p>
        </p:txBody>
      </p:sp>
      <p:sp>
        <p:nvSpPr>
          <p:cNvPr id="4" name="Segnaposto data 3">
            <a:extLst>
              <a:ext uri="{FF2B5EF4-FFF2-40B4-BE49-F238E27FC236}">
                <a16:creationId xmlns:a16="http://schemas.microsoft.com/office/drawing/2014/main" id="{4B92AEBA-8B94-B869-7DFD-105255187824}"/>
              </a:ext>
            </a:extLst>
          </p:cNvPr>
          <p:cNvSpPr>
            <a:spLocks noGrp="1"/>
          </p:cNvSpPr>
          <p:nvPr>
            <p:ph type="dt" sz="half" idx="10"/>
          </p:nvPr>
        </p:nvSpPr>
        <p:spPr/>
        <p:txBody>
          <a:bodyPr/>
          <a:lstStyle/>
          <a:p>
            <a:fld id="{0C7A0E00-CA98-48DA-A173-949970207D9D}" type="datetimeFigureOut">
              <a:rPr lang="it-IT" smtClean="0"/>
              <a:t>29/09/2024</a:t>
            </a:fld>
            <a:endParaRPr lang="it-IT"/>
          </a:p>
        </p:txBody>
      </p:sp>
      <p:sp>
        <p:nvSpPr>
          <p:cNvPr id="5" name="Segnaposto piè di pagina 4">
            <a:extLst>
              <a:ext uri="{FF2B5EF4-FFF2-40B4-BE49-F238E27FC236}">
                <a16:creationId xmlns:a16="http://schemas.microsoft.com/office/drawing/2014/main" id="{8AA4D5E1-21AF-E065-4805-E4CEF1022F2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860FE1A-5E2A-B2B0-4965-8A6F7B1CAB83}"/>
              </a:ext>
            </a:extLst>
          </p:cNvPr>
          <p:cNvSpPr>
            <a:spLocks noGrp="1"/>
          </p:cNvSpPr>
          <p:nvPr>
            <p:ph type="sldNum" sz="quarter" idx="12"/>
          </p:nvPr>
        </p:nvSpPr>
        <p:spPr/>
        <p:txBody>
          <a:bodyPr/>
          <a:lstStyle/>
          <a:p>
            <a:fld id="{13CE313C-3BB7-449A-9457-3BA4BFB64CFB}" type="slidenum">
              <a:rPr lang="it-IT" smtClean="0"/>
              <a:t>‹N›</a:t>
            </a:fld>
            <a:endParaRPr lang="it-IT"/>
          </a:p>
        </p:txBody>
      </p:sp>
    </p:spTree>
    <p:extLst>
      <p:ext uri="{BB962C8B-B14F-4D97-AF65-F5344CB8AC3E}">
        <p14:creationId xmlns:p14="http://schemas.microsoft.com/office/powerpoint/2010/main" val="1782582111"/>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Pr>
        <a:solidFill>
          <a:schemeClr val="tx1"/>
        </a:solidFill>
        <a:effectLst/>
      </p:bgPr>
    </p:bg>
    <p:spTree>
      <p:nvGrpSpPr>
        <p:cNvPr id="1" name=""/>
        <p:cNvGrpSpPr/>
        <p:nvPr/>
      </p:nvGrpSpPr>
      <p:grpSpPr>
        <a:xfrm>
          <a:off x="0" y="0"/>
          <a:ext cx="0" cy="0"/>
          <a:chOff x="0" y="0"/>
          <a:chExt cx="0" cy="0"/>
        </a:xfrm>
      </p:grpSpPr>
      <p:pic>
        <p:nvPicPr>
          <p:cNvPr id="21" name="Immagine 20">
            <a:extLst>
              <a:ext uri="{FF2B5EF4-FFF2-40B4-BE49-F238E27FC236}">
                <a16:creationId xmlns:a16="http://schemas.microsoft.com/office/drawing/2014/main" id="{C0808AC7-8879-DB77-4E56-C254937A8AB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993"/>
          <a:stretch/>
        </p:blipFill>
        <p:spPr>
          <a:xfrm>
            <a:off x="7093" y="0"/>
            <a:ext cx="12177814" cy="4930923"/>
          </a:xfrm>
          <a:prstGeom prst="rect">
            <a:avLst/>
          </a:prstGeom>
        </p:spPr>
      </p:pic>
      <p:sp>
        <p:nvSpPr>
          <p:cNvPr id="2" name="Titolo 1">
            <a:extLst>
              <a:ext uri="{FF2B5EF4-FFF2-40B4-BE49-F238E27FC236}">
                <a16:creationId xmlns:a16="http://schemas.microsoft.com/office/drawing/2014/main" id="{12BA6E4C-CB2C-81F7-A566-7BD490B71EBA}"/>
              </a:ext>
            </a:extLst>
          </p:cNvPr>
          <p:cNvSpPr>
            <a:spLocks noGrp="1"/>
          </p:cNvSpPr>
          <p:nvPr>
            <p:ph type="title"/>
          </p:nvPr>
        </p:nvSpPr>
        <p:spPr>
          <a:xfrm>
            <a:off x="838200" y="2109900"/>
            <a:ext cx="10515600" cy="3547416"/>
          </a:xfrm>
        </p:spPr>
        <p:txBody>
          <a:bodyPr anchor="b"/>
          <a:lstStyle>
            <a:lvl1pPr>
              <a:defRPr sz="6000"/>
            </a:lvl1pPr>
          </a:lstStyle>
          <a:p>
            <a:r>
              <a:rPr lang="it-IT" dirty="0"/>
              <a:t>Fare clic per modificare lo stile del titolo dello schema</a:t>
            </a:r>
          </a:p>
        </p:txBody>
      </p:sp>
      <p:sp>
        <p:nvSpPr>
          <p:cNvPr id="3" name="Segnaposto testo 2">
            <a:extLst>
              <a:ext uri="{FF2B5EF4-FFF2-40B4-BE49-F238E27FC236}">
                <a16:creationId xmlns:a16="http://schemas.microsoft.com/office/drawing/2014/main" id="{AC898CC6-0B33-6DA4-A611-BD4697096B31}"/>
              </a:ext>
            </a:extLst>
          </p:cNvPr>
          <p:cNvSpPr>
            <a:spLocks noGrp="1"/>
          </p:cNvSpPr>
          <p:nvPr>
            <p:ph type="body" idx="1"/>
          </p:nvPr>
        </p:nvSpPr>
        <p:spPr>
          <a:xfrm>
            <a:off x="844550" y="471983"/>
            <a:ext cx="10515600" cy="84407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dirty="0"/>
              <a:t>Fare clic per modificare gli stili del testo dello schema</a:t>
            </a:r>
          </a:p>
        </p:txBody>
      </p:sp>
      <p:pic>
        <p:nvPicPr>
          <p:cNvPr id="22" name="Picture 2" descr="Potrebbe essere un'immagine raffigurante il seguente testo &quot;Demetra Formazione&quot;">
            <a:extLst>
              <a:ext uri="{FF2B5EF4-FFF2-40B4-BE49-F238E27FC236}">
                <a16:creationId xmlns:a16="http://schemas.microsoft.com/office/drawing/2014/main" id="{60426BD8-414C-CDDE-5D22-B909F2B73AEC}"/>
              </a:ext>
            </a:extLst>
          </p:cNvPr>
          <p:cNvPicPr>
            <a:picLocks noChangeAspect="1" noChangeArrowheads="1"/>
          </p:cNvPicPr>
          <p:nvPr userDrawn="1"/>
        </p:nvPicPr>
        <p:blipFill rotWithShape="1">
          <a:blip r:embed="rId3" cstate="hqprint">
            <a:extLst>
              <a:ext uri="{28A0092B-C50C-407E-A947-70E740481C1C}">
                <a14:useLocalDpi xmlns:a14="http://schemas.microsoft.com/office/drawing/2010/main" val="0"/>
              </a:ext>
            </a:extLst>
          </a:blip>
          <a:srcRect t="11924" b="6356"/>
          <a:stretch/>
        </p:blipFill>
        <p:spPr bwMode="auto">
          <a:xfrm>
            <a:off x="212844" y="6195641"/>
            <a:ext cx="625356" cy="511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25509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996466D-1143-C261-A591-ED41EF2EED4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996A018-0E3D-E1CF-67D4-B3E656BEE79D}"/>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27C589E3-3380-8806-456E-A0B39658306D}"/>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818AFDB-DF95-DE71-4D84-49D089C725C9}"/>
              </a:ext>
            </a:extLst>
          </p:cNvPr>
          <p:cNvSpPr>
            <a:spLocks noGrp="1"/>
          </p:cNvSpPr>
          <p:nvPr>
            <p:ph type="dt" sz="half" idx="10"/>
          </p:nvPr>
        </p:nvSpPr>
        <p:spPr/>
        <p:txBody>
          <a:bodyPr/>
          <a:lstStyle/>
          <a:p>
            <a:fld id="{0C7A0E00-CA98-48DA-A173-949970207D9D}" type="datetimeFigureOut">
              <a:rPr lang="it-IT" smtClean="0"/>
              <a:t>29/09/2024</a:t>
            </a:fld>
            <a:endParaRPr lang="it-IT"/>
          </a:p>
        </p:txBody>
      </p:sp>
      <p:sp>
        <p:nvSpPr>
          <p:cNvPr id="6" name="Segnaposto piè di pagina 5">
            <a:extLst>
              <a:ext uri="{FF2B5EF4-FFF2-40B4-BE49-F238E27FC236}">
                <a16:creationId xmlns:a16="http://schemas.microsoft.com/office/drawing/2014/main" id="{DC660BD5-4FB6-BD44-DD2D-43AA06F4EB2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C28694A-E746-4C87-B737-22FD60655ABC}"/>
              </a:ext>
            </a:extLst>
          </p:cNvPr>
          <p:cNvSpPr>
            <a:spLocks noGrp="1"/>
          </p:cNvSpPr>
          <p:nvPr>
            <p:ph type="sldNum" sz="quarter" idx="12"/>
          </p:nvPr>
        </p:nvSpPr>
        <p:spPr/>
        <p:txBody>
          <a:bodyPr/>
          <a:lstStyle/>
          <a:p>
            <a:fld id="{13CE313C-3BB7-449A-9457-3BA4BFB64CFB}" type="slidenum">
              <a:rPr lang="it-IT" smtClean="0"/>
              <a:t>‹N›</a:t>
            </a:fld>
            <a:endParaRPr lang="it-IT"/>
          </a:p>
        </p:txBody>
      </p:sp>
    </p:spTree>
    <p:extLst>
      <p:ext uri="{BB962C8B-B14F-4D97-AF65-F5344CB8AC3E}">
        <p14:creationId xmlns:p14="http://schemas.microsoft.com/office/powerpoint/2010/main" val="263233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cxnSp>
        <p:nvCxnSpPr>
          <p:cNvPr id="10" name="Connettore diritto 9">
            <a:extLst>
              <a:ext uri="{FF2B5EF4-FFF2-40B4-BE49-F238E27FC236}">
                <a16:creationId xmlns:a16="http://schemas.microsoft.com/office/drawing/2014/main" id="{89A005AA-7B1D-8AFF-8023-D88F5BD1A30E}"/>
              </a:ext>
            </a:extLst>
          </p:cNvPr>
          <p:cNvCxnSpPr>
            <a:cxnSpLocks/>
          </p:cNvCxnSpPr>
          <p:nvPr userDrawn="1"/>
        </p:nvCxnSpPr>
        <p:spPr>
          <a:xfrm>
            <a:off x="1921894" y="6227642"/>
            <a:ext cx="832450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89D326D7-8AD0-1893-B0DA-34298B6A7508}"/>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6D93FC97-BCD4-1EDB-B39C-81FB925574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Fare clic per modificare gli stili del testo dello schema</a:t>
            </a:r>
          </a:p>
        </p:txBody>
      </p:sp>
      <p:sp>
        <p:nvSpPr>
          <p:cNvPr id="4" name="Segnaposto contenuto 3">
            <a:extLst>
              <a:ext uri="{FF2B5EF4-FFF2-40B4-BE49-F238E27FC236}">
                <a16:creationId xmlns:a16="http://schemas.microsoft.com/office/drawing/2014/main" id="{D2BB49B3-2C5C-2269-8E8C-457499E74782}"/>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F8DBAEE-314C-187E-5E16-762D34D13E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5FAEEC0F-F5C0-9973-43BA-BC8116964C9C}"/>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0E0F9313-96E3-72EE-EBBF-391DD13854A6}"/>
              </a:ext>
            </a:extLst>
          </p:cNvPr>
          <p:cNvSpPr>
            <a:spLocks noGrp="1"/>
          </p:cNvSpPr>
          <p:nvPr>
            <p:ph type="dt" sz="half" idx="10"/>
          </p:nvPr>
        </p:nvSpPr>
        <p:spPr/>
        <p:txBody>
          <a:bodyPr/>
          <a:lstStyle/>
          <a:p>
            <a:fld id="{0C7A0E00-CA98-48DA-A173-949970207D9D}" type="datetimeFigureOut">
              <a:rPr lang="it-IT" smtClean="0"/>
              <a:t>29/09/2024</a:t>
            </a:fld>
            <a:endParaRPr lang="it-IT"/>
          </a:p>
        </p:txBody>
      </p:sp>
      <p:sp>
        <p:nvSpPr>
          <p:cNvPr id="8" name="Segnaposto piè di pagina 7">
            <a:extLst>
              <a:ext uri="{FF2B5EF4-FFF2-40B4-BE49-F238E27FC236}">
                <a16:creationId xmlns:a16="http://schemas.microsoft.com/office/drawing/2014/main" id="{272CDA35-7FE9-612E-2E28-59FA7EC205E0}"/>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6BBCCBAC-E78F-B995-DF9D-EF6D2409568C}"/>
              </a:ext>
            </a:extLst>
          </p:cNvPr>
          <p:cNvSpPr>
            <a:spLocks noGrp="1"/>
          </p:cNvSpPr>
          <p:nvPr>
            <p:ph type="sldNum" sz="quarter" idx="12"/>
          </p:nvPr>
        </p:nvSpPr>
        <p:spPr/>
        <p:txBody>
          <a:bodyPr/>
          <a:lstStyle/>
          <a:p>
            <a:fld id="{13CE313C-3BB7-449A-9457-3BA4BFB64CFB}" type="slidenum">
              <a:rPr lang="it-IT" smtClean="0"/>
              <a:t>‹N›</a:t>
            </a:fld>
            <a:endParaRPr lang="it-IT"/>
          </a:p>
        </p:txBody>
      </p:sp>
    </p:spTree>
    <p:extLst>
      <p:ext uri="{BB962C8B-B14F-4D97-AF65-F5344CB8AC3E}">
        <p14:creationId xmlns:p14="http://schemas.microsoft.com/office/powerpoint/2010/main" val="483215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25754689-6D6A-26E4-B516-08DFF362F7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14" y="0"/>
            <a:ext cx="6608111" cy="6858000"/>
          </a:xfrm>
          <a:prstGeom prst="rect">
            <a:avLst/>
          </a:prstGeom>
        </p:spPr>
      </p:pic>
      <p:sp>
        <p:nvSpPr>
          <p:cNvPr id="2" name="Titolo 1">
            <a:extLst>
              <a:ext uri="{FF2B5EF4-FFF2-40B4-BE49-F238E27FC236}">
                <a16:creationId xmlns:a16="http://schemas.microsoft.com/office/drawing/2014/main" id="{BBF86D6E-C1CB-1A7A-71D7-98B473355B39}"/>
              </a:ext>
            </a:extLst>
          </p:cNvPr>
          <p:cNvSpPr>
            <a:spLocks noGrp="1"/>
          </p:cNvSpPr>
          <p:nvPr>
            <p:ph type="title"/>
          </p:nvPr>
        </p:nvSpPr>
        <p:spPr>
          <a:xfrm>
            <a:off x="866775" y="1393825"/>
            <a:ext cx="4943475" cy="3597275"/>
          </a:xfrm>
        </p:spPr>
        <p:txBody>
          <a:bodyPr/>
          <a:lstStyle/>
          <a:p>
            <a:r>
              <a:rPr lang="it-IT" dirty="0"/>
              <a:t>Fare clic per modificare lo stile del titolo dello schema</a:t>
            </a:r>
          </a:p>
        </p:txBody>
      </p:sp>
      <p:sp>
        <p:nvSpPr>
          <p:cNvPr id="3" name="Segnaposto data 2">
            <a:extLst>
              <a:ext uri="{FF2B5EF4-FFF2-40B4-BE49-F238E27FC236}">
                <a16:creationId xmlns:a16="http://schemas.microsoft.com/office/drawing/2014/main" id="{A8AA665D-9345-EAFB-E48A-EB8B6D0D9FF9}"/>
              </a:ext>
            </a:extLst>
          </p:cNvPr>
          <p:cNvSpPr>
            <a:spLocks noGrp="1"/>
          </p:cNvSpPr>
          <p:nvPr>
            <p:ph type="dt" sz="half" idx="10"/>
          </p:nvPr>
        </p:nvSpPr>
        <p:spPr/>
        <p:txBody>
          <a:bodyPr/>
          <a:lstStyle/>
          <a:p>
            <a:fld id="{0C7A0E00-CA98-48DA-A173-949970207D9D}" type="datetimeFigureOut">
              <a:rPr lang="it-IT" smtClean="0"/>
              <a:t>29/09/2024</a:t>
            </a:fld>
            <a:endParaRPr lang="it-IT" dirty="0"/>
          </a:p>
        </p:txBody>
      </p:sp>
      <p:pic>
        <p:nvPicPr>
          <p:cNvPr id="8" name="Picture 2" descr="Potrebbe essere un'immagine raffigurante il seguente testo &quot;Demetra Formazione&quot;">
            <a:extLst>
              <a:ext uri="{FF2B5EF4-FFF2-40B4-BE49-F238E27FC236}">
                <a16:creationId xmlns:a16="http://schemas.microsoft.com/office/drawing/2014/main" id="{2116A95F-9E54-D294-C0BE-7B193D6573EE}"/>
              </a:ext>
            </a:extLst>
          </p:cNvPr>
          <p:cNvPicPr>
            <a:picLocks noChangeAspect="1" noChangeArrowheads="1"/>
          </p:cNvPicPr>
          <p:nvPr userDrawn="1"/>
        </p:nvPicPr>
        <p:blipFill rotWithShape="1">
          <a:blip r:embed="rId3" cstate="hqprint">
            <a:extLst>
              <a:ext uri="{28A0092B-C50C-407E-A947-70E740481C1C}">
                <a14:useLocalDpi xmlns:a14="http://schemas.microsoft.com/office/drawing/2010/main" val="0"/>
              </a:ext>
            </a:extLst>
          </a:blip>
          <a:srcRect t="11924" b="6356"/>
          <a:stretch/>
        </p:blipFill>
        <p:spPr bwMode="auto">
          <a:xfrm>
            <a:off x="11339469" y="6230508"/>
            <a:ext cx="692031" cy="565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7109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uota">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81E4408B-A509-37D0-852F-7FF1D163F5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256" r="4021" b="6977"/>
          <a:stretch/>
        </p:blipFill>
        <p:spPr>
          <a:xfrm>
            <a:off x="0" y="3580688"/>
            <a:ext cx="12226690" cy="3277312"/>
          </a:xfrm>
          <a:prstGeom prst="rect">
            <a:avLst/>
          </a:prstGeom>
        </p:spPr>
      </p:pic>
      <p:sp>
        <p:nvSpPr>
          <p:cNvPr id="2" name="Segnaposto data 1">
            <a:extLst>
              <a:ext uri="{FF2B5EF4-FFF2-40B4-BE49-F238E27FC236}">
                <a16:creationId xmlns:a16="http://schemas.microsoft.com/office/drawing/2014/main" id="{EFE6E122-81BD-A898-F18B-7B03F643EE2B}"/>
              </a:ext>
            </a:extLst>
          </p:cNvPr>
          <p:cNvSpPr>
            <a:spLocks noGrp="1"/>
          </p:cNvSpPr>
          <p:nvPr>
            <p:ph type="dt" sz="half" idx="10"/>
          </p:nvPr>
        </p:nvSpPr>
        <p:spPr/>
        <p:txBody>
          <a:bodyPr/>
          <a:lstStyle/>
          <a:p>
            <a:fld id="{0C7A0E00-CA98-48DA-A173-949970207D9D}" type="datetimeFigureOut">
              <a:rPr lang="it-IT" smtClean="0"/>
              <a:t>29/09/2024</a:t>
            </a:fld>
            <a:endParaRPr lang="it-IT"/>
          </a:p>
        </p:txBody>
      </p:sp>
      <p:sp>
        <p:nvSpPr>
          <p:cNvPr id="3" name="Segnaposto piè di pagina 2">
            <a:extLst>
              <a:ext uri="{FF2B5EF4-FFF2-40B4-BE49-F238E27FC236}">
                <a16:creationId xmlns:a16="http://schemas.microsoft.com/office/drawing/2014/main" id="{067A6F19-1A90-0D47-8026-2B7D19AE8B93}"/>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31AAC25F-B088-D259-D39F-9C0DF2920904}"/>
              </a:ext>
            </a:extLst>
          </p:cNvPr>
          <p:cNvSpPr>
            <a:spLocks noGrp="1"/>
          </p:cNvSpPr>
          <p:nvPr>
            <p:ph type="sldNum" sz="quarter" idx="12"/>
          </p:nvPr>
        </p:nvSpPr>
        <p:spPr/>
        <p:txBody>
          <a:bodyPr/>
          <a:lstStyle/>
          <a:p>
            <a:fld id="{13CE313C-3BB7-449A-9457-3BA4BFB64CFB}" type="slidenum">
              <a:rPr lang="it-IT" smtClean="0"/>
              <a:t>‹N›</a:t>
            </a:fld>
            <a:endParaRPr lang="it-IT"/>
          </a:p>
        </p:txBody>
      </p:sp>
      <p:sp>
        <p:nvSpPr>
          <p:cNvPr id="7" name="Segnaposto testo 2">
            <a:extLst>
              <a:ext uri="{FF2B5EF4-FFF2-40B4-BE49-F238E27FC236}">
                <a16:creationId xmlns:a16="http://schemas.microsoft.com/office/drawing/2014/main" id="{FFA30ABB-E309-DE68-0E29-9C68710AA843}"/>
              </a:ext>
            </a:extLst>
          </p:cNvPr>
          <p:cNvSpPr>
            <a:spLocks noGrp="1"/>
          </p:cNvSpPr>
          <p:nvPr>
            <p:ph type="body" idx="1"/>
          </p:nvPr>
        </p:nvSpPr>
        <p:spPr>
          <a:xfrm>
            <a:off x="844550" y="471982"/>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dirty="0"/>
              <a:t>Fare clic per modificare gli stili del testo dello schema</a:t>
            </a:r>
          </a:p>
        </p:txBody>
      </p:sp>
      <p:sp>
        <p:nvSpPr>
          <p:cNvPr id="8" name="Titolo 1">
            <a:extLst>
              <a:ext uri="{FF2B5EF4-FFF2-40B4-BE49-F238E27FC236}">
                <a16:creationId xmlns:a16="http://schemas.microsoft.com/office/drawing/2014/main" id="{43B5F2EF-70A2-B455-E0C9-9AB39293F84D}"/>
              </a:ext>
            </a:extLst>
          </p:cNvPr>
          <p:cNvSpPr>
            <a:spLocks noGrp="1"/>
          </p:cNvSpPr>
          <p:nvPr>
            <p:ph type="title"/>
          </p:nvPr>
        </p:nvSpPr>
        <p:spPr>
          <a:xfrm>
            <a:off x="855545" y="2347913"/>
            <a:ext cx="10515600" cy="2852737"/>
          </a:xfrm>
        </p:spPr>
        <p:txBody>
          <a:bodyPr anchor="b"/>
          <a:lstStyle>
            <a:lvl1pPr>
              <a:defRPr sz="6000"/>
            </a:lvl1pPr>
          </a:lstStyle>
          <a:p>
            <a:r>
              <a:rPr lang="it-IT" dirty="0"/>
              <a:t>Fare clic per modificare lo stile del titolo dello schema</a:t>
            </a:r>
          </a:p>
        </p:txBody>
      </p:sp>
    </p:spTree>
    <p:extLst>
      <p:ext uri="{BB962C8B-B14F-4D97-AF65-F5344CB8AC3E}">
        <p14:creationId xmlns:p14="http://schemas.microsoft.com/office/powerpoint/2010/main" val="3359664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7C7FAFF-F05A-39B7-3721-BE152724A773}"/>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4E4AFED-0A34-68D2-C8CA-F03A0C6032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A1CF9148-C119-C9CF-8DB2-1CE952F007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1AD37AD3-9969-7605-1B9E-5DAACF1D04C0}"/>
              </a:ext>
            </a:extLst>
          </p:cNvPr>
          <p:cNvSpPr>
            <a:spLocks noGrp="1"/>
          </p:cNvSpPr>
          <p:nvPr>
            <p:ph type="dt" sz="half" idx="10"/>
          </p:nvPr>
        </p:nvSpPr>
        <p:spPr/>
        <p:txBody>
          <a:bodyPr/>
          <a:lstStyle/>
          <a:p>
            <a:fld id="{0C7A0E00-CA98-48DA-A173-949970207D9D}" type="datetimeFigureOut">
              <a:rPr lang="it-IT" smtClean="0"/>
              <a:t>29/09/2024</a:t>
            </a:fld>
            <a:endParaRPr lang="it-IT"/>
          </a:p>
        </p:txBody>
      </p:sp>
      <p:sp>
        <p:nvSpPr>
          <p:cNvPr id="6" name="Segnaposto piè di pagina 5">
            <a:extLst>
              <a:ext uri="{FF2B5EF4-FFF2-40B4-BE49-F238E27FC236}">
                <a16:creationId xmlns:a16="http://schemas.microsoft.com/office/drawing/2014/main" id="{13B0F6DF-1F8E-544C-319A-E792ACF24E5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DF06FB5-3D4F-4ECD-C904-51F98F3DF794}"/>
              </a:ext>
            </a:extLst>
          </p:cNvPr>
          <p:cNvSpPr>
            <a:spLocks noGrp="1"/>
          </p:cNvSpPr>
          <p:nvPr>
            <p:ph type="sldNum" sz="quarter" idx="12"/>
          </p:nvPr>
        </p:nvSpPr>
        <p:spPr/>
        <p:txBody>
          <a:bodyPr/>
          <a:lstStyle/>
          <a:p>
            <a:fld id="{13CE313C-3BB7-449A-9457-3BA4BFB64CFB}" type="slidenum">
              <a:rPr lang="it-IT" smtClean="0"/>
              <a:t>‹N›</a:t>
            </a:fld>
            <a:endParaRPr lang="it-IT"/>
          </a:p>
        </p:txBody>
      </p:sp>
    </p:spTree>
    <p:extLst>
      <p:ext uri="{BB962C8B-B14F-4D97-AF65-F5344CB8AC3E}">
        <p14:creationId xmlns:p14="http://schemas.microsoft.com/office/powerpoint/2010/main" val="291197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95B356-D868-27A0-429B-D315CD3A22C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44147FD-5FC0-A785-AE51-FD3ED9012F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724A9FA6-6989-9D89-3D51-D29BFAAFEA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FD303E2-0FC8-58C0-1DA9-548617FEB64C}"/>
              </a:ext>
            </a:extLst>
          </p:cNvPr>
          <p:cNvSpPr>
            <a:spLocks noGrp="1"/>
          </p:cNvSpPr>
          <p:nvPr>
            <p:ph type="dt" sz="half" idx="10"/>
          </p:nvPr>
        </p:nvSpPr>
        <p:spPr/>
        <p:txBody>
          <a:bodyPr/>
          <a:lstStyle/>
          <a:p>
            <a:fld id="{0C7A0E00-CA98-48DA-A173-949970207D9D}" type="datetimeFigureOut">
              <a:rPr lang="it-IT" smtClean="0"/>
              <a:t>29/09/2024</a:t>
            </a:fld>
            <a:endParaRPr lang="it-IT"/>
          </a:p>
        </p:txBody>
      </p:sp>
      <p:sp>
        <p:nvSpPr>
          <p:cNvPr id="6" name="Segnaposto piè di pagina 5">
            <a:extLst>
              <a:ext uri="{FF2B5EF4-FFF2-40B4-BE49-F238E27FC236}">
                <a16:creationId xmlns:a16="http://schemas.microsoft.com/office/drawing/2014/main" id="{68D0DDE6-5C9E-29F0-1533-7C645226DDA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702A5C5-CD46-19A1-7D0D-A37C4F121835}"/>
              </a:ext>
            </a:extLst>
          </p:cNvPr>
          <p:cNvSpPr>
            <a:spLocks noGrp="1"/>
          </p:cNvSpPr>
          <p:nvPr>
            <p:ph type="sldNum" sz="quarter" idx="12"/>
          </p:nvPr>
        </p:nvSpPr>
        <p:spPr/>
        <p:txBody>
          <a:bodyPr/>
          <a:lstStyle/>
          <a:p>
            <a:fld id="{13CE313C-3BB7-449A-9457-3BA4BFB64CFB}" type="slidenum">
              <a:rPr lang="it-IT" smtClean="0"/>
              <a:t>‹N›</a:t>
            </a:fld>
            <a:endParaRPr lang="it-IT"/>
          </a:p>
        </p:txBody>
      </p:sp>
    </p:spTree>
    <p:extLst>
      <p:ext uri="{BB962C8B-B14F-4D97-AF65-F5344CB8AC3E}">
        <p14:creationId xmlns:p14="http://schemas.microsoft.com/office/powerpoint/2010/main" val="3146167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0931B4F-39EB-C652-23F8-39DC28D610B4}"/>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16D2612-4469-BAF1-1614-59E48BB60B96}"/>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4030D9D-27B7-35DE-89CC-54A3677F2D39}"/>
              </a:ext>
            </a:extLst>
          </p:cNvPr>
          <p:cNvSpPr>
            <a:spLocks noGrp="1"/>
          </p:cNvSpPr>
          <p:nvPr>
            <p:ph type="dt" sz="half" idx="10"/>
          </p:nvPr>
        </p:nvSpPr>
        <p:spPr/>
        <p:txBody>
          <a:bodyPr/>
          <a:lstStyle/>
          <a:p>
            <a:fld id="{0C7A0E00-CA98-48DA-A173-949970207D9D}" type="datetimeFigureOut">
              <a:rPr lang="it-IT" smtClean="0"/>
              <a:t>29/09/2024</a:t>
            </a:fld>
            <a:endParaRPr lang="it-IT"/>
          </a:p>
        </p:txBody>
      </p:sp>
      <p:sp>
        <p:nvSpPr>
          <p:cNvPr id="5" name="Segnaposto piè di pagina 4">
            <a:extLst>
              <a:ext uri="{FF2B5EF4-FFF2-40B4-BE49-F238E27FC236}">
                <a16:creationId xmlns:a16="http://schemas.microsoft.com/office/drawing/2014/main" id="{DA69B612-05E8-A6FC-DD16-91E163D54CA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CEF3AA6-A5E8-9276-AD79-99467C3F2C5E}"/>
              </a:ext>
            </a:extLst>
          </p:cNvPr>
          <p:cNvSpPr>
            <a:spLocks noGrp="1"/>
          </p:cNvSpPr>
          <p:nvPr>
            <p:ph type="sldNum" sz="quarter" idx="12"/>
          </p:nvPr>
        </p:nvSpPr>
        <p:spPr/>
        <p:txBody>
          <a:bodyPr/>
          <a:lstStyle/>
          <a:p>
            <a:fld id="{13CE313C-3BB7-449A-9457-3BA4BFB64CFB}" type="slidenum">
              <a:rPr lang="it-IT" smtClean="0"/>
              <a:t>‹N›</a:t>
            </a:fld>
            <a:endParaRPr lang="it-IT"/>
          </a:p>
        </p:txBody>
      </p:sp>
    </p:spTree>
    <p:extLst>
      <p:ext uri="{BB962C8B-B14F-4D97-AF65-F5344CB8AC3E}">
        <p14:creationId xmlns:p14="http://schemas.microsoft.com/office/powerpoint/2010/main" val="2770119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80E2C2EC-8C71-BC29-29DB-D79F0C0517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38856" y="0"/>
            <a:ext cx="8947730" cy="6858000"/>
          </a:xfrm>
          <a:prstGeom prst="rect">
            <a:avLst/>
          </a:prstGeom>
        </p:spPr>
      </p:pic>
      <p:sp>
        <p:nvSpPr>
          <p:cNvPr id="2" name="Titolo verticale 1">
            <a:extLst>
              <a:ext uri="{FF2B5EF4-FFF2-40B4-BE49-F238E27FC236}">
                <a16:creationId xmlns:a16="http://schemas.microsoft.com/office/drawing/2014/main" id="{94CEA8F8-1547-5F03-5B4D-B08FE5EE1476}"/>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AFBBC2B-FEBC-7171-C463-B70C11414200}"/>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piè di pagina 4">
            <a:extLst>
              <a:ext uri="{FF2B5EF4-FFF2-40B4-BE49-F238E27FC236}">
                <a16:creationId xmlns:a16="http://schemas.microsoft.com/office/drawing/2014/main" id="{28946689-DDE5-B4C6-27D1-9B0587ABBD0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95CBEA2-2FA5-DCEE-E68D-CCC755B178FE}"/>
              </a:ext>
            </a:extLst>
          </p:cNvPr>
          <p:cNvSpPr>
            <a:spLocks noGrp="1"/>
          </p:cNvSpPr>
          <p:nvPr>
            <p:ph type="sldNum" sz="quarter" idx="12"/>
          </p:nvPr>
        </p:nvSpPr>
        <p:spPr/>
        <p:txBody>
          <a:bodyPr/>
          <a:lstStyle/>
          <a:p>
            <a:fld id="{13CE313C-3BB7-449A-9457-3BA4BFB64CFB}" type="slidenum">
              <a:rPr lang="it-IT" smtClean="0"/>
              <a:t>‹N›</a:t>
            </a:fld>
            <a:endParaRPr lang="it-IT"/>
          </a:p>
        </p:txBody>
      </p:sp>
    </p:spTree>
    <p:extLst>
      <p:ext uri="{BB962C8B-B14F-4D97-AF65-F5344CB8AC3E}">
        <p14:creationId xmlns:p14="http://schemas.microsoft.com/office/powerpoint/2010/main" val="2384513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2" descr="Potrebbe essere un'immagine raffigurante il seguente testo &quot;Demetra Formazione&quot;">
            <a:extLst>
              <a:ext uri="{FF2B5EF4-FFF2-40B4-BE49-F238E27FC236}">
                <a16:creationId xmlns:a16="http://schemas.microsoft.com/office/drawing/2014/main" id="{C1A65B76-18C1-2FC7-5C9A-0DEF419D3F43}"/>
              </a:ext>
            </a:extLst>
          </p:cNvPr>
          <p:cNvPicPr>
            <a:picLocks noChangeAspect="1" noChangeArrowheads="1"/>
          </p:cNvPicPr>
          <p:nvPr userDrawn="1"/>
        </p:nvPicPr>
        <p:blipFill rotWithShape="1">
          <a:blip r:embed="rId13" cstate="hqprint">
            <a:extLst>
              <a:ext uri="{28A0092B-C50C-407E-A947-70E740481C1C}">
                <a14:useLocalDpi xmlns:a14="http://schemas.microsoft.com/office/drawing/2010/main" val="0"/>
              </a:ext>
            </a:extLst>
          </a:blip>
          <a:srcRect t="11924" b="6356"/>
          <a:stretch/>
        </p:blipFill>
        <p:spPr bwMode="auto">
          <a:xfrm>
            <a:off x="146169" y="166067"/>
            <a:ext cx="730131" cy="59666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titolo 1">
            <a:extLst>
              <a:ext uri="{FF2B5EF4-FFF2-40B4-BE49-F238E27FC236}">
                <a16:creationId xmlns:a16="http://schemas.microsoft.com/office/drawing/2014/main" id="{F8048388-3848-E24F-EDC3-8CA5B5D473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DB75856-B9DD-8705-336B-870D02BC32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4E27211-2C28-6B68-C88A-DC9256E39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7A0E00-CA98-48DA-A173-949970207D9D}" type="datetimeFigureOut">
              <a:rPr lang="it-IT" smtClean="0"/>
              <a:t>29/09/2024</a:t>
            </a:fld>
            <a:endParaRPr lang="it-IT"/>
          </a:p>
        </p:txBody>
      </p:sp>
      <p:sp>
        <p:nvSpPr>
          <p:cNvPr id="5" name="Segnaposto piè di pagina 4">
            <a:extLst>
              <a:ext uri="{FF2B5EF4-FFF2-40B4-BE49-F238E27FC236}">
                <a16:creationId xmlns:a16="http://schemas.microsoft.com/office/drawing/2014/main" id="{3CC2D47C-6B85-1A09-26C6-F38618ECAE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7BA3B9C4-70BA-C12D-6E06-C02CDC3E4B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CE313C-3BB7-449A-9457-3BA4BFB64CFB}" type="slidenum">
              <a:rPr lang="it-IT" smtClean="0"/>
              <a:t>‹N›</a:t>
            </a:fld>
            <a:endParaRPr lang="it-IT"/>
          </a:p>
        </p:txBody>
      </p:sp>
    </p:spTree>
    <p:extLst>
      <p:ext uri="{BB962C8B-B14F-4D97-AF65-F5344CB8AC3E}">
        <p14:creationId xmlns:p14="http://schemas.microsoft.com/office/powerpoint/2010/main" val="35842551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8.jfi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f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095C59C-DB6E-6D80-D129-481DDF33A77E}"/>
              </a:ext>
            </a:extLst>
          </p:cNvPr>
          <p:cNvSpPr>
            <a:spLocks noGrp="1"/>
          </p:cNvSpPr>
          <p:nvPr>
            <p:ph type="ctrTitle"/>
          </p:nvPr>
        </p:nvSpPr>
        <p:spPr>
          <a:xfrm>
            <a:off x="1391478" y="4889051"/>
            <a:ext cx="9144000" cy="1682151"/>
          </a:xfrm>
        </p:spPr>
        <p:txBody>
          <a:bodyPr>
            <a:normAutofit fontScale="90000"/>
          </a:bodyPr>
          <a:lstStyle/>
          <a:p>
            <a:r>
              <a:rPr lang="it-IT" b="1" dirty="0" smtClean="0"/>
              <a:t>ALFABETIZZAZIONE DIGITALE</a:t>
            </a:r>
            <a:br>
              <a:rPr lang="it-IT" b="1" dirty="0" smtClean="0"/>
            </a:br>
            <a:endParaRPr lang="it-IT" b="1" dirty="0"/>
          </a:p>
        </p:txBody>
      </p:sp>
      <p:sp>
        <p:nvSpPr>
          <p:cNvPr id="5" name="CasellaDiTesto 4"/>
          <p:cNvSpPr txBox="1"/>
          <p:nvPr/>
        </p:nvSpPr>
        <p:spPr>
          <a:xfrm>
            <a:off x="410817" y="6201870"/>
            <a:ext cx="2888974" cy="369332"/>
          </a:xfrm>
          <a:prstGeom prst="rect">
            <a:avLst/>
          </a:prstGeom>
          <a:noFill/>
        </p:spPr>
        <p:txBody>
          <a:bodyPr wrap="square" rtlCol="0">
            <a:spAutoFit/>
          </a:bodyPr>
          <a:lstStyle/>
          <a:p>
            <a:r>
              <a:rPr lang="it-IT" b="1" dirty="0" smtClean="0">
                <a:latin typeface="Constantia" panose="02030602050306030303" pitchFamily="18" charset="0"/>
              </a:rPr>
              <a:t>Prof. Sebastiano Scordo</a:t>
            </a:r>
            <a:endParaRPr lang="it-IT" b="1" dirty="0">
              <a:latin typeface="Constantia" panose="02030602050306030303" pitchFamily="18" charset="0"/>
            </a:endParaRPr>
          </a:p>
        </p:txBody>
      </p:sp>
    </p:spTree>
    <p:extLst>
      <p:ext uri="{BB962C8B-B14F-4D97-AF65-F5344CB8AC3E}">
        <p14:creationId xmlns:p14="http://schemas.microsoft.com/office/powerpoint/2010/main" val="1175686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97F55FC2-92EA-2341-9DDB-A93E0D12853F}"/>
              </a:ext>
            </a:extLst>
          </p:cNvPr>
          <p:cNvSpPr>
            <a:spLocks noGrp="1"/>
          </p:cNvSpPr>
          <p:nvPr>
            <p:ph type="title"/>
          </p:nvPr>
        </p:nvSpPr>
        <p:spPr>
          <a:xfrm>
            <a:off x="1036981" y="146429"/>
            <a:ext cx="10515600" cy="1325563"/>
          </a:xfrm>
        </p:spPr>
        <p:txBody>
          <a:bodyPr>
            <a:normAutofit/>
          </a:bodyPr>
          <a:lstStyle/>
          <a:p>
            <a:r>
              <a:rPr lang="it-IT" sz="3200" b="1" dirty="0" smtClean="0">
                <a:solidFill>
                  <a:schemeClr val="bg1"/>
                </a:solidFill>
              </a:rPr>
              <a:t>PERCHÈ SEGUIRE UN CORSO DI ALFABETIZZAZIONE DIGITALE?</a:t>
            </a:r>
            <a:endParaRPr lang="it-IT" sz="3200" b="1" dirty="0">
              <a:solidFill>
                <a:schemeClr val="bg1"/>
              </a:solidFill>
            </a:endParaRPr>
          </a:p>
        </p:txBody>
      </p:sp>
      <p:sp>
        <p:nvSpPr>
          <p:cNvPr id="14" name="Fumetto 4 13"/>
          <p:cNvSpPr/>
          <p:nvPr/>
        </p:nvSpPr>
        <p:spPr>
          <a:xfrm>
            <a:off x="318051" y="1485244"/>
            <a:ext cx="11555895" cy="406841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Segnaposto contenuto 7"/>
          <p:cNvSpPr>
            <a:spLocks noGrp="1"/>
          </p:cNvSpPr>
          <p:nvPr>
            <p:ph idx="1"/>
          </p:nvPr>
        </p:nvSpPr>
        <p:spPr>
          <a:xfrm>
            <a:off x="2055742" y="2506662"/>
            <a:ext cx="8478079" cy="1734034"/>
          </a:xfrm>
        </p:spPr>
        <p:txBody>
          <a:bodyPr/>
          <a:lstStyle/>
          <a:p>
            <a:pPr marL="0" indent="0">
              <a:buNone/>
            </a:pPr>
            <a:r>
              <a:rPr lang="it-IT" dirty="0">
                <a:solidFill>
                  <a:schemeClr val="bg1"/>
                </a:solidFill>
              </a:rPr>
              <a:t>Il corso di alfabetizzazione digitale è progettato per fornire a chiunque, indipendentemente dal livello di partenza, le competenze di base necessarie per utilizzare in modo efficace i dispositivi e i servizi digitali. </a:t>
            </a:r>
          </a:p>
        </p:txBody>
      </p:sp>
    </p:spTree>
    <p:extLst>
      <p:ext uri="{BB962C8B-B14F-4D97-AF65-F5344CB8AC3E}">
        <p14:creationId xmlns:p14="http://schemas.microsoft.com/office/powerpoint/2010/main" val="4747114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FD724995-EDBC-DB3A-7B93-EB40E7FFAD62}"/>
              </a:ext>
            </a:extLst>
          </p:cNvPr>
          <p:cNvSpPr>
            <a:spLocks noGrp="1"/>
          </p:cNvSpPr>
          <p:nvPr>
            <p:ph type="body" idx="1"/>
          </p:nvPr>
        </p:nvSpPr>
        <p:spPr/>
        <p:txBody>
          <a:bodyPr>
            <a:normAutofit/>
          </a:bodyPr>
          <a:lstStyle/>
          <a:p>
            <a:r>
              <a:rPr lang="it-IT" sz="3600" b="1" i="1" dirty="0" smtClean="0">
                <a:latin typeface="+mj-lt"/>
              </a:rPr>
              <a:t>COSA IMPAREREMO INSIEME?</a:t>
            </a:r>
            <a:endParaRPr lang="it-IT" sz="3600" b="1" i="1" dirty="0">
              <a:latin typeface="+mj-lt"/>
            </a:endParaRPr>
          </a:p>
        </p:txBody>
      </p:sp>
      <p:sp>
        <p:nvSpPr>
          <p:cNvPr id="4" name="CasellaDiTesto 3"/>
          <p:cNvSpPr txBox="1"/>
          <p:nvPr/>
        </p:nvSpPr>
        <p:spPr>
          <a:xfrm>
            <a:off x="450574" y="2206603"/>
            <a:ext cx="6480314" cy="3970318"/>
          </a:xfrm>
          <a:prstGeom prst="rect">
            <a:avLst/>
          </a:prstGeom>
          <a:noFill/>
        </p:spPr>
        <p:txBody>
          <a:bodyPr wrap="square" rtlCol="0">
            <a:spAutoFit/>
          </a:bodyPr>
          <a:lstStyle/>
          <a:p>
            <a:pPr marL="285750" indent="-285750">
              <a:buFont typeface="Arial" panose="020B0604020202020204" pitchFamily="34" charset="0"/>
              <a:buChar char="•"/>
            </a:pPr>
            <a:r>
              <a:rPr lang="it-IT" dirty="0" smtClean="0">
                <a:solidFill>
                  <a:schemeClr val="bg1"/>
                </a:solidFill>
              </a:rPr>
              <a:t>COS’ È L’ INFORMATICA</a:t>
            </a:r>
          </a:p>
          <a:p>
            <a:pPr marL="285750" indent="-285750">
              <a:buFont typeface="Arial" panose="020B0604020202020204" pitchFamily="34" charset="0"/>
              <a:buChar char="•"/>
            </a:pPr>
            <a:r>
              <a:rPr lang="it-IT" dirty="0" smtClean="0">
                <a:solidFill>
                  <a:schemeClr val="bg1"/>
                </a:solidFill>
              </a:rPr>
              <a:t>CENNI STORICI SULL’ EVOLUZIONE DEI CALCOLATORI</a:t>
            </a:r>
          </a:p>
          <a:p>
            <a:pPr marL="285750" indent="-285750">
              <a:buFont typeface="Arial" panose="020B0604020202020204" pitchFamily="34" charset="0"/>
              <a:buChar char="•"/>
            </a:pPr>
            <a:r>
              <a:rPr lang="it-IT" dirty="0" smtClean="0">
                <a:solidFill>
                  <a:schemeClr val="bg1"/>
                </a:solidFill>
              </a:rPr>
              <a:t>DISTINZIONE DEI DIVERSI TIPI DI CALCOLATORI</a:t>
            </a:r>
          </a:p>
          <a:p>
            <a:pPr marL="285750" indent="-285750">
              <a:buFont typeface="Arial" panose="020B0604020202020204" pitchFamily="34" charset="0"/>
              <a:buChar char="•"/>
            </a:pPr>
            <a:r>
              <a:rPr lang="it-IT" dirty="0" smtClean="0">
                <a:solidFill>
                  <a:schemeClr val="bg1"/>
                </a:solidFill>
              </a:rPr>
              <a:t>PERIFERICHE E COMPONENTI</a:t>
            </a:r>
          </a:p>
          <a:p>
            <a:pPr marL="285750" indent="-285750">
              <a:buFont typeface="Arial" panose="020B0604020202020204" pitchFamily="34" charset="0"/>
              <a:buChar char="•"/>
            </a:pPr>
            <a:r>
              <a:rPr lang="it-IT" dirty="0" smtClean="0">
                <a:solidFill>
                  <a:schemeClr val="bg1"/>
                </a:solidFill>
              </a:rPr>
              <a:t>COM’ È FATTO E COME FUNZIONA IL COMPUTER</a:t>
            </a:r>
          </a:p>
          <a:p>
            <a:pPr marL="285750" indent="-285750">
              <a:buFont typeface="Arial" panose="020B0604020202020204" pitchFamily="34" charset="0"/>
              <a:buChar char="•"/>
            </a:pPr>
            <a:r>
              <a:rPr lang="it-IT" dirty="0" smtClean="0">
                <a:solidFill>
                  <a:schemeClr val="bg1"/>
                </a:solidFill>
              </a:rPr>
              <a:t>HARDWARE E SOFTWARE</a:t>
            </a:r>
          </a:p>
          <a:p>
            <a:pPr marL="285750" indent="-285750">
              <a:buFont typeface="Arial" panose="020B0604020202020204" pitchFamily="34" charset="0"/>
              <a:buChar char="•"/>
            </a:pPr>
            <a:r>
              <a:rPr lang="it-IT" dirty="0" smtClean="0">
                <a:solidFill>
                  <a:schemeClr val="bg1"/>
                </a:solidFill>
              </a:rPr>
              <a:t>SOFTWARE DI BASE, IL SISTEMA OPERATIVO</a:t>
            </a:r>
          </a:p>
          <a:p>
            <a:pPr marL="285750" indent="-285750">
              <a:buFont typeface="Arial" panose="020B0604020202020204" pitchFamily="34" charset="0"/>
              <a:buChar char="•"/>
            </a:pPr>
            <a:r>
              <a:rPr lang="it-IT" dirty="0" smtClean="0">
                <a:solidFill>
                  <a:schemeClr val="bg1"/>
                </a:solidFill>
              </a:rPr>
              <a:t>INTERNET, COSA SONO E COME FUNZIONANO LE RETI</a:t>
            </a:r>
          </a:p>
          <a:p>
            <a:pPr marL="285750" indent="-285750">
              <a:buFont typeface="Arial" panose="020B0604020202020204" pitchFamily="34" charset="0"/>
              <a:buChar char="•"/>
            </a:pPr>
            <a:r>
              <a:rPr lang="it-IT" dirty="0" smtClean="0">
                <a:solidFill>
                  <a:schemeClr val="bg1"/>
                </a:solidFill>
              </a:rPr>
              <a:t>BUONE NORME SULL’ UTILIZZO DEI DISPOSITIVI INFORMATICI</a:t>
            </a:r>
          </a:p>
          <a:p>
            <a:pPr marL="285750" indent="-285750">
              <a:buFont typeface="Arial" panose="020B0604020202020204" pitchFamily="34" charset="0"/>
              <a:buChar char="•"/>
            </a:pPr>
            <a:r>
              <a:rPr lang="it-IT" dirty="0" smtClean="0">
                <a:solidFill>
                  <a:schemeClr val="bg1"/>
                </a:solidFill>
              </a:rPr>
              <a:t>SICUREZZA SUL WEB</a:t>
            </a:r>
          </a:p>
          <a:p>
            <a:pPr marL="285750" indent="-285750">
              <a:buFont typeface="Arial" panose="020B0604020202020204" pitchFamily="34" charset="0"/>
              <a:buChar char="•"/>
            </a:pPr>
            <a:r>
              <a:rPr lang="it-IT" dirty="0" smtClean="0">
                <a:solidFill>
                  <a:schemeClr val="bg1"/>
                </a:solidFill>
              </a:rPr>
              <a:t>MALWARE, VIRUS E TUTELA DELLE PROPRIE INFORMAZIONI</a:t>
            </a:r>
          </a:p>
          <a:p>
            <a:pPr marL="285750" indent="-285750">
              <a:buFont typeface="Arial" panose="020B0604020202020204" pitchFamily="34" charset="0"/>
              <a:buChar char="•"/>
            </a:pPr>
            <a:r>
              <a:rPr lang="it-IT" dirty="0" smtClean="0">
                <a:solidFill>
                  <a:schemeClr val="bg1"/>
                </a:solidFill>
              </a:rPr>
              <a:t>UTILIZZO DEI SOFTWARE APPLICATIVI PIÚ UTILIZZATI          (WORD, EXCEL, POWER POINT)</a:t>
            </a:r>
          </a:p>
          <a:p>
            <a:pPr marL="285750" indent="-285750">
              <a:buFont typeface="Arial" panose="020B0604020202020204" pitchFamily="34" charset="0"/>
              <a:buChar char="•"/>
            </a:pPr>
            <a:endParaRPr lang="it-IT" dirty="0" smtClean="0">
              <a:solidFill>
                <a:schemeClr val="bg1"/>
              </a:solidFill>
            </a:endParaRP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1465" y="2206603"/>
            <a:ext cx="4821409" cy="3612278"/>
          </a:xfrm>
          <a:prstGeom prst="rect">
            <a:avLst/>
          </a:prstGeom>
        </p:spPr>
      </p:pic>
    </p:spTree>
    <p:extLst>
      <p:ext uri="{BB962C8B-B14F-4D97-AF65-F5344CB8AC3E}">
        <p14:creationId xmlns:p14="http://schemas.microsoft.com/office/powerpoint/2010/main" val="3803670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olo 2"/>
          <p:cNvSpPr>
            <a:spLocks noGrp="1"/>
          </p:cNvSpPr>
          <p:nvPr>
            <p:ph type="title"/>
          </p:nvPr>
        </p:nvSpPr>
        <p:spPr>
          <a:xfrm>
            <a:off x="844550" y="2971800"/>
            <a:ext cx="10515600" cy="2235889"/>
          </a:xfrm>
        </p:spPr>
        <p:txBody>
          <a:bodyPr>
            <a:noAutofit/>
          </a:bodyPr>
          <a:lstStyle/>
          <a:p>
            <a:pPr algn="just"/>
            <a:r>
              <a:rPr lang="it-IT" sz="3200" dirty="0" smtClean="0">
                <a:solidFill>
                  <a:schemeClr val="bg1"/>
                </a:solidFill>
              </a:rPr>
              <a:t>DEFINIZIONE: L‘ </a:t>
            </a:r>
            <a:r>
              <a:rPr lang="it-IT" sz="3200" b="1" dirty="0" smtClean="0">
                <a:solidFill>
                  <a:schemeClr val="bg1"/>
                </a:solidFill>
              </a:rPr>
              <a:t>informatica</a:t>
            </a:r>
            <a:r>
              <a:rPr lang="it-IT" sz="3200" dirty="0" smtClean="0">
                <a:solidFill>
                  <a:schemeClr val="bg1"/>
                </a:solidFill>
              </a:rPr>
              <a:t> </a:t>
            </a:r>
            <a:r>
              <a:rPr lang="it-IT" sz="3200" dirty="0">
                <a:solidFill>
                  <a:schemeClr val="bg1"/>
                </a:solidFill>
              </a:rPr>
              <a:t>è la scienza che si occupa dell'elaborazione automatica dell'informazione. In parole più semplici, è la disciplina che studia come raccogliere, organizzare, conservare, elaborare e trasmettere dati utilizzando sistemi informatici, come i computer.</a:t>
            </a:r>
          </a:p>
        </p:txBody>
      </p:sp>
      <p:sp>
        <p:nvSpPr>
          <p:cNvPr id="4" name="Segnaposto testo 3"/>
          <p:cNvSpPr>
            <a:spLocks noGrp="1"/>
          </p:cNvSpPr>
          <p:nvPr>
            <p:ph type="body" idx="1"/>
          </p:nvPr>
        </p:nvSpPr>
        <p:spPr/>
        <p:txBody>
          <a:bodyPr/>
          <a:lstStyle/>
          <a:p>
            <a:r>
              <a:rPr lang="it-IT" dirty="0" smtClean="0"/>
              <a:t>Cos’è l’ informatica?</a:t>
            </a:r>
            <a:endParaRPr lang="it-IT" dirty="0"/>
          </a:p>
        </p:txBody>
      </p:sp>
    </p:spTree>
    <p:extLst>
      <p:ext uri="{BB962C8B-B14F-4D97-AF65-F5344CB8AC3E}">
        <p14:creationId xmlns:p14="http://schemas.microsoft.com/office/powerpoint/2010/main" val="14880874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588479" y="1510416"/>
            <a:ext cx="4943475" cy="3597275"/>
          </a:xfrm>
        </p:spPr>
        <p:txBody>
          <a:bodyPr/>
          <a:lstStyle/>
          <a:p>
            <a:r>
              <a:rPr lang="it-IT" dirty="0" smtClean="0"/>
              <a:t>CENNI STORICI</a:t>
            </a:r>
            <a:endParaRPr lang="it-IT" dirty="0"/>
          </a:p>
        </p:txBody>
      </p:sp>
      <p:sp>
        <p:nvSpPr>
          <p:cNvPr id="7" name="CasellaDiTesto 6"/>
          <p:cNvSpPr txBox="1"/>
          <p:nvPr/>
        </p:nvSpPr>
        <p:spPr>
          <a:xfrm>
            <a:off x="4174435" y="569843"/>
            <a:ext cx="7010400" cy="5478423"/>
          </a:xfrm>
          <a:prstGeom prst="rect">
            <a:avLst/>
          </a:prstGeom>
          <a:noFill/>
        </p:spPr>
        <p:txBody>
          <a:bodyPr wrap="square" rtlCol="0">
            <a:spAutoFit/>
          </a:bodyPr>
          <a:lstStyle/>
          <a:p>
            <a:r>
              <a:rPr lang="it-IT" sz="1400" b="1" dirty="0"/>
              <a:t>I primi calcolatori meccanici</a:t>
            </a:r>
          </a:p>
          <a:p>
            <a:r>
              <a:rPr lang="it-IT" sz="1400" b="1" dirty="0" err="1"/>
              <a:t>Pascalina</a:t>
            </a:r>
            <a:r>
              <a:rPr lang="it-IT" sz="1400" b="1" dirty="0"/>
              <a:t> (1642):</a:t>
            </a:r>
            <a:r>
              <a:rPr lang="it-IT" sz="1400" dirty="0"/>
              <a:t> Inventata da </a:t>
            </a:r>
            <a:r>
              <a:rPr lang="it-IT" sz="1400" dirty="0" err="1"/>
              <a:t>Blaise</a:t>
            </a:r>
            <a:r>
              <a:rPr lang="it-IT" sz="1400" dirty="0"/>
              <a:t> Pascal, era in grado di eseguire addizioni e sottrazioni. Un primo passo verso l'automatizzazione dei calcoli.</a:t>
            </a:r>
          </a:p>
          <a:p>
            <a:r>
              <a:rPr lang="it-IT" sz="1400" b="1" dirty="0"/>
              <a:t>Macchina di </a:t>
            </a:r>
            <a:r>
              <a:rPr lang="it-IT" sz="1400" b="1" dirty="0" err="1"/>
              <a:t>Leibniz</a:t>
            </a:r>
            <a:r>
              <a:rPr lang="it-IT" sz="1400" b="1" dirty="0"/>
              <a:t> (1673):</a:t>
            </a:r>
            <a:r>
              <a:rPr lang="it-IT" sz="1400" dirty="0"/>
              <a:t> Un'evoluzione della </a:t>
            </a:r>
            <a:r>
              <a:rPr lang="it-IT" sz="1400" dirty="0" err="1"/>
              <a:t>Pascalina</a:t>
            </a:r>
            <a:r>
              <a:rPr lang="it-IT" sz="1400" dirty="0"/>
              <a:t>, in grado di eseguire anche moltiplicazioni e divisioni.</a:t>
            </a:r>
          </a:p>
          <a:p>
            <a:r>
              <a:rPr lang="it-IT" sz="1400" b="1" dirty="0"/>
              <a:t>Macchina analitica di </a:t>
            </a:r>
            <a:r>
              <a:rPr lang="it-IT" sz="1400" b="1" dirty="0" err="1"/>
              <a:t>Babbage</a:t>
            </a:r>
            <a:r>
              <a:rPr lang="it-IT" sz="1400" b="1" dirty="0"/>
              <a:t> (1837):</a:t>
            </a:r>
            <a:r>
              <a:rPr lang="it-IT" sz="1400" dirty="0"/>
              <a:t> Considerata il primo computer a programma generalizzato, anche se mai realizzata fisicamente. </a:t>
            </a:r>
            <a:r>
              <a:rPr lang="it-IT" sz="1400" dirty="0" err="1"/>
              <a:t>Babbage</a:t>
            </a:r>
            <a:r>
              <a:rPr lang="it-IT" sz="1400" dirty="0"/>
              <a:t> e la sua collaboratrice Ada </a:t>
            </a:r>
            <a:r>
              <a:rPr lang="it-IT" sz="1400" dirty="0" err="1"/>
              <a:t>Lovelace</a:t>
            </a:r>
            <a:r>
              <a:rPr lang="it-IT" sz="1400" dirty="0"/>
              <a:t> gettarono le basi per la programmazione moderna.</a:t>
            </a:r>
          </a:p>
          <a:p>
            <a:r>
              <a:rPr lang="it-IT" sz="1400" b="1" dirty="0"/>
              <a:t>L'era elettronica</a:t>
            </a:r>
          </a:p>
          <a:p>
            <a:r>
              <a:rPr lang="it-IT" sz="1400" b="1" dirty="0" err="1"/>
              <a:t>Colossus</a:t>
            </a:r>
            <a:r>
              <a:rPr lang="it-IT" sz="1400" b="1" dirty="0"/>
              <a:t> (1944):</a:t>
            </a:r>
            <a:r>
              <a:rPr lang="it-IT" sz="1400" dirty="0"/>
              <a:t> Utilizzato dagli inglesi durante la Seconda Guerra Mondiale per decifrare i codici tedeschi, il </a:t>
            </a:r>
            <a:r>
              <a:rPr lang="it-IT" sz="1400" dirty="0" err="1"/>
              <a:t>Colossus</a:t>
            </a:r>
            <a:r>
              <a:rPr lang="it-IT" sz="1400" dirty="0"/>
              <a:t> è considerato uno dei primi computer elettronici.</a:t>
            </a:r>
          </a:p>
          <a:p>
            <a:r>
              <a:rPr lang="it-IT" sz="1400" b="1" dirty="0"/>
              <a:t>ENIAC (1945):</a:t>
            </a:r>
            <a:r>
              <a:rPr lang="it-IT" sz="1400" dirty="0"/>
              <a:t> Electronic </a:t>
            </a:r>
            <a:r>
              <a:rPr lang="it-IT" sz="1400" dirty="0" err="1"/>
              <a:t>Numerical</a:t>
            </a:r>
            <a:r>
              <a:rPr lang="it-IT" sz="1400" dirty="0"/>
              <a:t> Integrator and Computer, era un enorme calcolatore utilizzato per scopi militari. Richiedeva intere stanze e consumava una quantità enorme di energia.</a:t>
            </a:r>
          </a:p>
          <a:p>
            <a:r>
              <a:rPr lang="it-IT" sz="1400" b="1" dirty="0"/>
              <a:t>UNIVAC I (1951):</a:t>
            </a:r>
            <a:r>
              <a:rPr lang="it-IT" sz="1400" dirty="0"/>
              <a:t> Il primo computer commerciale, utilizzato per il censimento degli Stati Uniti.</a:t>
            </a:r>
          </a:p>
          <a:p>
            <a:r>
              <a:rPr lang="it-IT" sz="1400" b="1" dirty="0"/>
              <a:t>IBM 360 (1964):</a:t>
            </a:r>
            <a:r>
              <a:rPr lang="it-IT" sz="1400" dirty="0"/>
              <a:t> Un sistema modulare che ha standardizzato l'architettura dei computer, rendendoli più accessibili a un pubblico più ampio.</a:t>
            </a:r>
          </a:p>
          <a:p>
            <a:r>
              <a:rPr lang="it-IT" sz="1400" b="1" dirty="0"/>
              <a:t>L'avvento dei personal computer</a:t>
            </a:r>
          </a:p>
          <a:p>
            <a:r>
              <a:rPr lang="it-IT" sz="1400" b="1" dirty="0"/>
              <a:t>Altair 8800 (1975):</a:t>
            </a:r>
            <a:r>
              <a:rPr lang="it-IT" sz="1400" dirty="0"/>
              <a:t> Uno dei primi microcomputer a essere venduto in kit, dando il via all'era del fai da te.</a:t>
            </a:r>
          </a:p>
          <a:p>
            <a:r>
              <a:rPr lang="it-IT" sz="1400" b="1" dirty="0"/>
              <a:t>Apple II (1977):</a:t>
            </a:r>
            <a:r>
              <a:rPr lang="it-IT" sz="1400" dirty="0"/>
              <a:t> Un computer personale di grande successo, che ha contribuito a diffondere l'informatica nelle case.</a:t>
            </a:r>
          </a:p>
          <a:p>
            <a:r>
              <a:rPr lang="it-IT" sz="1400" b="1" dirty="0"/>
              <a:t>IBM PC (1981):</a:t>
            </a:r>
            <a:r>
              <a:rPr lang="it-IT" sz="1400" dirty="0"/>
              <a:t> Ha definito lo standard de facto per i personal computer, dando vita a un'industria fiorente.</a:t>
            </a:r>
          </a:p>
          <a:p>
            <a:endParaRPr lang="it-IT" sz="1400" dirty="0"/>
          </a:p>
        </p:txBody>
      </p:sp>
    </p:spTree>
    <p:extLst>
      <p:ext uri="{BB962C8B-B14F-4D97-AF65-F5344CB8AC3E}">
        <p14:creationId xmlns:p14="http://schemas.microsoft.com/office/powerpoint/2010/main" val="26331289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a:t>
            </a:r>
            <a:r>
              <a:rPr lang="it-IT" dirty="0" err="1" smtClean="0"/>
              <a:t>Pascalina</a:t>
            </a:r>
            <a:r>
              <a:rPr lang="it-IT" dirty="0" smtClean="0"/>
              <a:t/>
            </a:r>
            <a:br>
              <a:rPr lang="it-IT" dirty="0" smtClean="0"/>
            </a:br>
            <a:r>
              <a:rPr lang="it-IT" sz="2800" dirty="0" smtClean="0"/>
              <a:t>1642</a:t>
            </a:r>
            <a:endParaRPr lang="it-IT" sz="2800" dirty="0"/>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1512" y="1116341"/>
            <a:ext cx="6175514" cy="3386240"/>
          </a:xfrm>
          <a:prstGeom prst="rect">
            <a:avLst/>
          </a:prstGeom>
        </p:spPr>
      </p:pic>
      <p:sp>
        <p:nvSpPr>
          <p:cNvPr id="6" name="CasellaDiTesto 5"/>
          <p:cNvSpPr txBox="1"/>
          <p:nvPr/>
        </p:nvSpPr>
        <p:spPr>
          <a:xfrm>
            <a:off x="3988905" y="4780065"/>
            <a:ext cx="7620000" cy="1754326"/>
          </a:xfrm>
          <a:prstGeom prst="rect">
            <a:avLst/>
          </a:prstGeom>
          <a:noFill/>
        </p:spPr>
        <p:txBody>
          <a:bodyPr wrap="square" rtlCol="0">
            <a:spAutoFit/>
          </a:bodyPr>
          <a:lstStyle/>
          <a:p>
            <a:r>
              <a:rPr lang="it-IT" dirty="0"/>
              <a:t>La </a:t>
            </a:r>
            <a:r>
              <a:rPr lang="it-IT" dirty="0" err="1"/>
              <a:t>Pascalina</a:t>
            </a:r>
            <a:r>
              <a:rPr lang="it-IT" dirty="0"/>
              <a:t> rappresenta un punto di svolta nella storia del calcolo. Fu uno dei primi tentativi di automatizzare le operazioni matematiche, anticipando di secoli lo sviluppo dei moderni computer. Sebbene limitata nelle sue funzionalità rispetto ai calcolatori odierni, la </a:t>
            </a:r>
            <a:r>
              <a:rPr lang="it-IT" dirty="0" err="1"/>
              <a:t>Pascalina</a:t>
            </a:r>
            <a:r>
              <a:rPr lang="it-IT" dirty="0"/>
              <a:t> dimostrò che era possibile costruire macchine in grado di eseguire calcoli in modo automatico.</a:t>
            </a:r>
          </a:p>
          <a:p>
            <a:endParaRPr lang="it-IT" dirty="0"/>
          </a:p>
        </p:txBody>
      </p:sp>
    </p:spTree>
    <p:extLst>
      <p:ext uri="{BB962C8B-B14F-4D97-AF65-F5344CB8AC3E}">
        <p14:creationId xmlns:p14="http://schemas.microsoft.com/office/powerpoint/2010/main" val="3336109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Colossus</a:t>
            </a:r>
            <a:r>
              <a:rPr lang="it-IT" dirty="0" smtClean="0"/>
              <a:t/>
            </a:r>
            <a:br>
              <a:rPr lang="it-IT" dirty="0" smtClean="0"/>
            </a:br>
            <a:r>
              <a:rPr lang="it-IT" sz="3200" dirty="0" smtClean="0"/>
              <a:t>1944</a:t>
            </a:r>
            <a:endParaRPr lang="it-IT" sz="3200" dirty="0"/>
          </a:p>
        </p:txBody>
      </p:sp>
      <p:sp>
        <p:nvSpPr>
          <p:cNvPr id="3" name="CasellaDiTesto 2"/>
          <p:cNvSpPr txBox="1"/>
          <p:nvPr/>
        </p:nvSpPr>
        <p:spPr>
          <a:xfrm>
            <a:off x="4002156" y="4333461"/>
            <a:ext cx="7566992" cy="2308324"/>
          </a:xfrm>
          <a:prstGeom prst="rect">
            <a:avLst/>
          </a:prstGeom>
          <a:noFill/>
        </p:spPr>
        <p:txBody>
          <a:bodyPr wrap="square" rtlCol="0">
            <a:spAutoFit/>
          </a:bodyPr>
          <a:lstStyle/>
          <a:p>
            <a:r>
              <a:rPr lang="it-IT" dirty="0"/>
              <a:t>Certamente! Il </a:t>
            </a:r>
            <a:r>
              <a:rPr lang="it-IT" b="1" dirty="0" err="1"/>
              <a:t>Colossus</a:t>
            </a:r>
            <a:r>
              <a:rPr lang="it-IT" dirty="0"/>
              <a:t> è stato uno dei primi computer elettronici programmabili della storia, un vero e proprio pioniere dell'informatica.</a:t>
            </a:r>
          </a:p>
          <a:p>
            <a:r>
              <a:rPr lang="it-IT" b="1" dirty="0"/>
              <a:t>A cosa serviva?</a:t>
            </a:r>
            <a:endParaRPr lang="it-IT" dirty="0"/>
          </a:p>
          <a:p>
            <a:r>
              <a:rPr lang="it-IT" dirty="0"/>
              <a:t>Venne sviluppato in gran segreto durante la Seconda Guerra Mondiale dalla Gran Bretagna, con l'obiettivo principale di </a:t>
            </a:r>
            <a:r>
              <a:rPr lang="it-IT" b="1" dirty="0"/>
              <a:t>decifrare i messaggi codificati</a:t>
            </a:r>
            <a:r>
              <a:rPr lang="it-IT" dirty="0"/>
              <a:t> dalla macchina tedesca Lorenz SZ 40/42, utilizzata per le comunicazioni strategiche tra i comandi militari nazisti.</a:t>
            </a:r>
          </a:p>
          <a:p>
            <a:endParaRPr lang="it-IT" dirty="0"/>
          </a:p>
        </p:txBody>
      </p:sp>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0783" y="600765"/>
            <a:ext cx="5599044" cy="3732696"/>
          </a:xfrm>
          <a:prstGeom prst="rect">
            <a:avLst/>
          </a:prstGeom>
        </p:spPr>
      </p:pic>
    </p:spTree>
    <p:extLst>
      <p:ext uri="{BB962C8B-B14F-4D97-AF65-F5344CB8AC3E}">
        <p14:creationId xmlns:p14="http://schemas.microsoft.com/office/powerpoint/2010/main" val="12200300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title"/>
          </p:nvPr>
        </p:nvSpPr>
        <p:spPr>
          <a:xfrm>
            <a:off x="1115745" y="1707723"/>
            <a:ext cx="4943475" cy="3597275"/>
          </a:xfrm>
        </p:spPr>
        <p:txBody>
          <a:bodyPr/>
          <a:lstStyle/>
          <a:p>
            <a:r>
              <a:rPr lang="it-IT" dirty="0" smtClean="0"/>
              <a:t>Apple II</a:t>
            </a:r>
            <a:br>
              <a:rPr lang="it-IT" dirty="0" smtClean="0"/>
            </a:br>
            <a:r>
              <a:rPr lang="it-IT" sz="3200" dirty="0" smtClean="0"/>
              <a:t>1977</a:t>
            </a:r>
            <a:r>
              <a:rPr lang="it-IT" dirty="0" smtClean="0"/>
              <a:t/>
            </a:r>
            <a:br>
              <a:rPr lang="it-IT" dirty="0" smtClean="0"/>
            </a:br>
            <a:endParaRPr lang="it-IT" dirty="0"/>
          </a:p>
        </p:txBody>
      </p:sp>
      <p:sp>
        <p:nvSpPr>
          <p:cNvPr id="7" name="CasellaDiTesto 6"/>
          <p:cNvSpPr txBox="1"/>
          <p:nvPr/>
        </p:nvSpPr>
        <p:spPr>
          <a:xfrm>
            <a:off x="11012557" y="3761891"/>
            <a:ext cx="4545496" cy="3458818"/>
          </a:xfrm>
          <a:prstGeom prst="rect">
            <a:avLst/>
          </a:prstGeom>
          <a:noFill/>
        </p:spPr>
        <p:txBody>
          <a:bodyPr wrap="square" rtlCol="0">
            <a:spAutoFit/>
          </a:bodyPr>
          <a:lstStyle/>
          <a:p>
            <a:endParaRPr lang="it-IT" dirty="0"/>
          </a:p>
        </p:txBody>
      </p:sp>
      <p:sp>
        <p:nvSpPr>
          <p:cNvPr id="8" name="Titolo 1"/>
          <p:cNvSpPr txBox="1">
            <a:spLocks/>
          </p:cNvSpPr>
          <p:nvPr/>
        </p:nvSpPr>
        <p:spPr>
          <a:xfrm>
            <a:off x="866775" y="1385887"/>
            <a:ext cx="4943475" cy="3597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dirty="0" smtClean="0"/>
              <a:t/>
            </a:r>
            <a:br>
              <a:rPr lang="it-IT" dirty="0" smtClean="0"/>
            </a:br>
            <a:endParaRPr lang="it-IT" dirty="0"/>
          </a:p>
        </p:txBody>
      </p:sp>
      <p:sp>
        <p:nvSpPr>
          <p:cNvPr id="9" name="AutoShape 4" descr="Apple II, nel '77 usciva il primo computer che voleva fare  l'elettrodomestico - Domus"/>
          <p:cNvSpPr>
            <a:spLocks noChangeAspect="1" noChangeArrowheads="1"/>
          </p:cNvSpPr>
          <p:nvPr/>
        </p:nvSpPr>
        <p:spPr bwMode="auto">
          <a:xfrm>
            <a:off x="155575" y="-15240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4102" name="Picture 6" descr="Apple II: nasceva 35 anni fa il personal computer della casa di Cupertino |  Curiosità - HDblog.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7241" y="1268411"/>
            <a:ext cx="5667375" cy="3714751"/>
          </a:xfrm>
          <a:prstGeom prst="rect">
            <a:avLst/>
          </a:prstGeom>
          <a:noFill/>
          <a:extLst>
            <a:ext uri="{909E8E84-426E-40DD-AFC4-6F175D3DCCD1}">
              <a14:hiddenFill xmlns:a14="http://schemas.microsoft.com/office/drawing/2010/main">
                <a:solidFill>
                  <a:srgbClr val="FFFFFF"/>
                </a:solidFill>
              </a14:hiddenFill>
            </a:ext>
          </a:extLst>
        </p:spPr>
      </p:pic>
      <p:sp>
        <p:nvSpPr>
          <p:cNvPr id="10" name="CasellaDiTesto 9"/>
          <p:cNvSpPr txBox="1"/>
          <p:nvPr/>
        </p:nvSpPr>
        <p:spPr>
          <a:xfrm>
            <a:off x="4660508" y="5168134"/>
            <a:ext cx="6352049" cy="646331"/>
          </a:xfrm>
          <a:prstGeom prst="rect">
            <a:avLst/>
          </a:prstGeom>
          <a:noFill/>
        </p:spPr>
        <p:txBody>
          <a:bodyPr wrap="square" rtlCol="0">
            <a:spAutoFit/>
          </a:bodyPr>
          <a:lstStyle/>
          <a:p>
            <a:r>
              <a:rPr lang="it-IT" b="1" dirty="0"/>
              <a:t>Apple II (1977):</a:t>
            </a:r>
            <a:r>
              <a:rPr lang="it-IT" dirty="0"/>
              <a:t> Un computer personale di grande successo, che ha contribuito a diffondere l'informatica nelle case.</a:t>
            </a:r>
          </a:p>
        </p:txBody>
      </p:sp>
    </p:spTree>
    <p:extLst>
      <p:ext uri="{BB962C8B-B14F-4D97-AF65-F5344CB8AC3E}">
        <p14:creationId xmlns:p14="http://schemas.microsoft.com/office/powerpoint/2010/main" val="3336977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a:xfrm>
            <a:off x="838200" y="2109900"/>
            <a:ext cx="10515600" cy="2475352"/>
          </a:xfrm>
        </p:spPr>
        <p:txBody>
          <a:bodyPr>
            <a:normAutofit/>
          </a:bodyPr>
          <a:lstStyle/>
          <a:p>
            <a:pPr algn="ctr"/>
            <a:r>
              <a:rPr lang="it-IT" sz="5400" dirty="0" smtClean="0">
                <a:solidFill>
                  <a:schemeClr val="bg1"/>
                </a:solidFill>
              </a:rPr>
              <a:t>Quanti e quali tipi di computer conosciamo?</a:t>
            </a:r>
            <a:endParaRPr lang="it-IT" sz="5400" dirty="0">
              <a:solidFill>
                <a:schemeClr val="bg1"/>
              </a:solidFill>
            </a:endParaRPr>
          </a:p>
        </p:txBody>
      </p:sp>
    </p:spTree>
    <p:extLst>
      <p:ext uri="{BB962C8B-B14F-4D97-AF65-F5344CB8AC3E}">
        <p14:creationId xmlns:p14="http://schemas.microsoft.com/office/powerpoint/2010/main" val="13471277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testo 4"/>
          <p:cNvSpPr>
            <a:spLocks noGrp="1"/>
          </p:cNvSpPr>
          <p:nvPr>
            <p:ph type="body" idx="1"/>
          </p:nvPr>
        </p:nvSpPr>
        <p:spPr>
          <a:xfrm>
            <a:off x="715515" y="872117"/>
            <a:ext cx="5157787" cy="1842466"/>
          </a:xfrm>
        </p:spPr>
        <p:txBody>
          <a:bodyPr>
            <a:normAutofit fontScale="47500" lnSpcReduction="20000"/>
          </a:bodyPr>
          <a:lstStyle/>
          <a:p>
            <a:r>
              <a:rPr lang="it-IT" sz="4200" dirty="0" smtClean="0"/>
              <a:t>SUPER COMPUTER </a:t>
            </a:r>
          </a:p>
          <a:p>
            <a:endParaRPr lang="it-IT" sz="2500" dirty="0"/>
          </a:p>
          <a:p>
            <a:pPr lvl="0" eaLnBrk="0" fontAlgn="base" hangingPunct="0">
              <a:lnSpc>
                <a:spcPct val="100000"/>
              </a:lnSpc>
              <a:spcBef>
                <a:spcPct val="0"/>
              </a:spcBef>
              <a:spcAft>
                <a:spcPct val="0"/>
              </a:spcAft>
              <a:buFontTx/>
              <a:buChar char="•"/>
            </a:pPr>
            <a:r>
              <a:rPr lang="it-IT" altLang="it-IT" sz="2500" dirty="0">
                <a:latin typeface="Arial" panose="020B0604020202020204" pitchFamily="34" charset="0"/>
              </a:rPr>
              <a:t>Dimensioni:</a:t>
            </a:r>
            <a:r>
              <a:rPr lang="it-IT" altLang="it-IT" sz="2500" b="0" dirty="0">
                <a:latin typeface="Arial" panose="020B0604020202020204" pitchFamily="34" charset="0"/>
              </a:rPr>
              <a:t> Molto grandi, spesso occupano intere stanze o edifici.</a:t>
            </a:r>
          </a:p>
          <a:p>
            <a:pPr lvl="0" eaLnBrk="0" fontAlgn="base" hangingPunct="0">
              <a:lnSpc>
                <a:spcPct val="100000"/>
              </a:lnSpc>
              <a:spcBef>
                <a:spcPct val="0"/>
              </a:spcBef>
              <a:spcAft>
                <a:spcPct val="0"/>
              </a:spcAft>
              <a:buFontTx/>
              <a:buChar char="•"/>
            </a:pPr>
            <a:r>
              <a:rPr lang="it-IT" altLang="it-IT" sz="2500" dirty="0">
                <a:latin typeface="Arial" panose="020B0604020202020204" pitchFamily="34" charset="0"/>
              </a:rPr>
              <a:t>Potenza:</a:t>
            </a:r>
            <a:r>
              <a:rPr lang="it-IT" altLang="it-IT" sz="2500" b="0" dirty="0">
                <a:latin typeface="Arial" panose="020B0604020202020204" pitchFamily="34" charset="0"/>
              </a:rPr>
              <a:t> Estremamente potenti, in grado di eseguire trilioni di calcoli al secondo.</a:t>
            </a:r>
          </a:p>
          <a:p>
            <a:pPr lvl="0" eaLnBrk="0" fontAlgn="base" hangingPunct="0">
              <a:lnSpc>
                <a:spcPct val="100000"/>
              </a:lnSpc>
              <a:spcBef>
                <a:spcPct val="0"/>
              </a:spcBef>
              <a:spcAft>
                <a:spcPct val="0"/>
              </a:spcAft>
              <a:buFontTx/>
              <a:buChar char="•"/>
            </a:pPr>
            <a:r>
              <a:rPr lang="it-IT" altLang="it-IT" sz="2500" dirty="0">
                <a:latin typeface="Arial" panose="020B0604020202020204" pitchFamily="34" charset="0"/>
              </a:rPr>
              <a:t>Utilizzo:</a:t>
            </a:r>
            <a:r>
              <a:rPr lang="it-IT" altLang="it-IT" sz="2500" b="0" dirty="0">
                <a:latin typeface="Arial" panose="020B0604020202020204" pitchFamily="34" charset="0"/>
              </a:rPr>
              <a:t> Ricerca scientifica, previsioni meteorologiche, simulazioni, e altre attività che richiedono un'elevata potenza di calcolo.</a:t>
            </a:r>
          </a:p>
          <a:p>
            <a:pPr lvl="0" eaLnBrk="0" fontAlgn="base" hangingPunct="0">
              <a:lnSpc>
                <a:spcPct val="100000"/>
              </a:lnSpc>
              <a:spcBef>
                <a:spcPct val="0"/>
              </a:spcBef>
              <a:spcAft>
                <a:spcPct val="0"/>
              </a:spcAft>
              <a:buFontTx/>
              <a:buChar char="•"/>
            </a:pPr>
            <a:r>
              <a:rPr lang="it-IT" altLang="it-IT" sz="2500" dirty="0">
                <a:latin typeface="Arial" panose="020B0604020202020204" pitchFamily="34" charset="0"/>
              </a:rPr>
              <a:t>Esempi:</a:t>
            </a:r>
            <a:r>
              <a:rPr lang="it-IT" altLang="it-IT" sz="2500" b="0" dirty="0">
                <a:latin typeface="Arial" panose="020B0604020202020204" pitchFamily="34" charset="0"/>
              </a:rPr>
              <a:t> </a:t>
            </a:r>
            <a:r>
              <a:rPr lang="it-IT" altLang="it-IT" sz="2500" b="0" dirty="0" err="1">
                <a:latin typeface="Arial" panose="020B0604020202020204" pitchFamily="34" charset="0"/>
              </a:rPr>
              <a:t>Cray</a:t>
            </a:r>
            <a:r>
              <a:rPr lang="it-IT" altLang="it-IT" sz="2500" b="0" dirty="0">
                <a:latin typeface="Arial" panose="020B0604020202020204" pitchFamily="34" charset="0"/>
              </a:rPr>
              <a:t>, IBM Summit, </a:t>
            </a:r>
            <a:r>
              <a:rPr lang="it-IT" altLang="it-IT" sz="2500" b="0" dirty="0" err="1">
                <a:latin typeface="Arial" panose="020B0604020202020204" pitchFamily="34" charset="0"/>
              </a:rPr>
              <a:t>Fugaku</a:t>
            </a:r>
            <a:r>
              <a:rPr lang="it-IT" altLang="it-IT" sz="2500" b="0" dirty="0">
                <a:latin typeface="Arial" panose="020B0604020202020204" pitchFamily="34" charset="0"/>
              </a:rPr>
              <a:t>. </a:t>
            </a:r>
          </a:p>
          <a:p>
            <a:endParaRPr lang="it-IT" dirty="0"/>
          </a:p>
        </p:txBody>
      </p:sp>
      <p:sp>
        <p:nvSpPr>
          <p:cNvPr id="7" name="Segnaposto testo 6"/>
          <p:cNvSpPr>
            <a:spLocks noGrp="1"/>
          </p:cNvSpPr>
          <p:nvPr>
            <p:ph type="body" sz="quarter" idx="3"/>
          </p:nvPr>
        </p:nvSpPr>
        <p:spPr>
          <a:xfrm>
            <a:off x="6172200" y="1506045"/>
            <a:ext cx="5183188" cy="1208538"/>
          </a:xfrm>
        </p:spPr>
        <p:txBody>
          <a:bodyPr>
            <a:normAutofit fontScale="25000" lnSpcReduction="20000"/>
          </a:bodyPr>
          <a:lstStyle/>
          <a:p>
            <a:r>
              <a:rPr lang="it-IT" sz="8000" dirty="0" smtClean="0"/>
              <a:t>MAINFRAME</a:t>
            </a:r>
            <a:endParaRPr lang="it-IT" sz="8000" dirty="0"/>
          </a:p>
          <a:p>
            <a:pPr>
              <a:lnSpc>
                <a:spcPct val="100000"/>
              </a:lnSpc>
            </a:pPr>
            <a:r>
              <a:rPr lang="it-IT" sz="4800" dirty="0"/>
              <a:t>Dimensioni: Grandi, spesso occupano intere stanze.</a:t>
            </a:r>
          </a:p>
          <a:p>
            <a:pPr>
              <a:lnSpc>
                <a:spcPct val="100000"/>
              </a:lnSpc>
            </a:pPr>
            <a:r>
              <a:rPr lang="it-IT" sz="4800" dirty="0"/>
              <a:t>Potenza: Molto potenti, in grado di gestire numerosi utenti e attività contemporaneamente.</a:t>
            </a:r>
          </a:p>
          <a:p>
            <a:pPr>
              <a:lnSpc>
                <a:spcPct val="100000"/>
              </a:lnSpc>
            </a:pPr>
            <a:r>
              <a:rPr lang="it-IT" sz="4800" dirty="0"/>
              <a:t>Utilizzo: Grandi aziende, data </a:t>
            </a:r>
            <a:r>
              <a:rPr lang="it-IT" sz="4800" dirty="0" err="1"/>
              <a:t>warehousing</a:t>
            </a:r>
            <a:r>
              <a:rPr lang="it-IT" sz="4800" dirty="0"/>
              <a:t>, elaborazione di transazioni.</a:t>
            </a:r>
          </a:p>
          <a:p>
            <a:pPr>
              <a:lnSpc>
                <a:spcPct val="100000"/>
              </a:lnSpc>
            </a:pPr>
            <a:r>
              <a:rPr lang="it-IT" sz="4800" dirty="0"/>
              <a:t>Esempi: IBM z Systems, </a:t>
            </a:r>
            <a:r>
              <a:rPr lang="it-IT" sz="4800" dirty="0" err="1"/>
              <a:t>Unisys</a:t>
            </a:r>
            <a:r>
              <a:rPr lang="it-IT" sz="4800" dirty="0"/>
              <a:t> </a:t>
            </a:r>
            <a:r>
              <a:rPr lang="it-IT" sz="4800" dirty="0" err="1"/>
              <a:t>ClearPath</a:t>
            </a:r>
            <a:r>
              <a:rPr lang="it-IT" sz="4800" dirty="0"/>
              <a:t>.</a:t>
            </a:r>
          </a:p>
          <a:p>
            <a:endParaRPr lang="it-IT" dirty="0"/>
          </a:p>
        </p:txBody>
      </p:sp>
      <p:sp>
        <p:nvSpPr>
          <p:cNvPr id="3" name="Titolo 1">
            <a:extLst>
              <a:ext uri="{FF2B5EF4-FFF2-40B4-BE49-F238E27FC236}">
                <a16:creationId xmlns:a16="http://schemas.microsoft.com/office/drawing/2014/main" id="{28717C88-BB1F-5985-CD5E-3D3783DB5BA6}"/>
              </a:ext>
            </a:extLst>
          </p:cNvPr>
          <p:cNvSpPr txBox="1">
            <a:spLocks/>
          </p:cNvSpPr>
          <p:nvPr/>
        </p:nvSpPr>
        <p:spPr>
          <a:xfrm>
            <a:off x="3745120" y="485596"/>
            <a:ext cx="7909166" cy="386177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dirty="0">
              <a:latin typeface="+mn-lt"/>
            </a:endParaRPr>
          </a:p>
        </p:txBody>
      </p:sp>
      <p:pic>
        <p:nvPicPr>
          <p:cNvPr id="1026" name="Picture 2" descr="Summit (supercomputer) - Wikipedia"/>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314597" y="3101104"/>
            <a:ext cx="3546079" cy="2836863"/>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IBM brings AI to Z series mainframes, z/OS, Cloud Paks | Network World"/>
          <p:cNvPicPr>
            <a:picLocks noGrp="1" noChangeAspect="1" noChangeArrowheads="1"/>
          </p:cNvPicPr>
          <p:nvPr>
            <p:ph sz="quarter" idx="4"/>
          </p:nvPr>
        </p:nvPicPr>
        <p:blipFill>
          <a:blip r:embed="rId3" cstate="hqprint">
            <a:extLst>
              <a:ext uri="{28A0092B-C50C-407E-A947-70E740481C1C}">
                <a14:useLocalDpi xmlns:a14="http://schemas.microsoft.com/office/drawing/2010/main" val="0"/>
              </a:ext>
            </a:extLst>
          </a:blip>
          <a:srcRect/>
          <a:stretch>
            <a:fillRect/>
          </a:stretch>
        </p:blipFill>
        <p:spPr bwMode="auto">
          <a:xfrm>
            <a:off x="6349621" y="2870719"/>
            <a:ext cx="4418463" cy="295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2070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839788" y="848139"/>
            <a:ext cx="5157787" cy="1656936"/>
          </a:xfrm>
        </p:spPr>
        <p:txBody>
          <a:bodyPr>
            <a:normAutofit fontScale="62500" lnSpcReduction="20000"/>
          </a:bodyPr>
          <a:lstStyle/>
          <a:p>
            <a:r>
              <a:rPr lang="it-IT" dirty="0" smtClean="0"/>
              <a:t>MINICOMPUTER</a:t>
            </a:r>
            <a:endParaRPr lang="it-IT" dirty="0"/>
          </a:p>
          <a:p>
            <a:r>
              <a:rPr lang="it-IT" dirty="0"/>
              <a:t>Dimensioni: Più piccoli dei mainframe, ma più grandi dei microcomputer.</a:t>
            </a:r>
          </a:p>
          <a:p>
            <a:r>
              <a:rPr lang="it-IT" dirty="0"/>
              <a:t>Potenza: Potenti, ma non quanto i mainframe.</a:t>
            </a:r>
          </a:p>
          <a:p>
            <a:r>
              <a:rPr lang="it-IT" dirty="0"/>
              <a:t>Utilizzo: Piccole e medie imprese, applicazioni specifiche.</a:t>
            </a:r>
          </a:p>
          <a:p>
            <a:r>
              <a:rPr lang="it-IT" dirty="0"/>
              <a:t>Esempi: HP 3000, Digital </a:t>
            </a:r>
            <a:r>
              <a:rPr lang="it-IT" dirty="0" err="1"/>
              <a:t>Equipment</a:t>
            </a:r>
            <a:r>
              <a:rPr lang="it-IT" dirty="0"/>
              <a:t> Corporation VAX (storici).</a:t>
            </a:r>
          </a:p>
          <a:p>
            <a:endParaRPr lang="it-IT" dirty="0"/>
          </a:p>
        </p:txBody>
      </p:sp>
      <p:sp>
        <p:nvSpPr>
          <p:cNvPr id="5" name="Segnaposto testo 4"/>
          <p:cNvSpPr>
            <a:spLocks noGrp="1"/>
          </p:cNvSpPr>
          <p:nvPr>
            <p:ph type="body" sz="quarter" idx="3"/>
          </p:nvPr>
        </p:nvSpPr>
        <p:spPr>
          <a:xfrm>
            <a:off x="6172200" y="848139"/>
            <a:ext cx="5183188" cy="1656936"/>
          </a:xfrm>
        </p:spPr>
        <p:txBody>
          <a:bodyPr>
            <a:normAutofit fontScale="62500" lnSpcReduction="20000"/>
          </a:bodyPr>
          <a:lstStyle/>
          <a:p>
            <a:r>
              <a:rPr lang="it-IT" dirty="0" smtClean="0"/>
              <a:t>MICROCOMPUTER</a:t>
            </a:r>
            <a:endParaRPr lang="it-IT" dirty="0"/>
          </a:p>
          <a:p>
            <a:r>
              <a:rPr lang="it-IT" dirty="0"/>
              <a:t>Dimensioni: Piccoli, tipicamente desktop o laptop.</a:t>
            </a:r>
          </a:p>
          <a:p>
            <a:r>
              <a:rPr lang="it-IT" dirty="0"/>
              <a:t>Potenza: Variabile, da bassa a molto alta.</a:t>
            </a:r>
          </a:p>
          <a:p>
            <a:r>
              <a:rPr lang="it-IT" dirty="0"/>
              <a:t>Utilizzo: Uso personale, educativo, intrattenimento, e attività generiche.</a:t>
            </a:r>
          </a:p>
          <a:p>
            <a:r>
              <a:rPr lang="it-IT" dirty="0"/>
              <a:t>Esempi: PC desktop, laptop, </a:t>
            </a:r>
            <a:r>
              <a:rPr lang="it-IT" dirty="0" err="1"/>
              <a:t>tablet</a:t>
            </a:r>
            <a:r>
              <a:rPr lang="it-IT" dirty="0"/>
              <a:t>, </a:t>
            </a:r>
            <a:r>
              <a:rPr lang="it-IT" dirty="0" err="1"/>
              <a:t>smartphone</a:t>
            </a:r>
            <a:r>
              <a:rPr lang="it-IT" dirty="0"/>
              <a:t>.</a:t>
            </a:r>
          </a:p>
          <a:p>
            <a:endParaRPr lang="it-IT" dirty="0"/>
          </a:p>
        </p:txBody>
      </p:sp>
      <p:pic>
        <p:nvPicPr>
          <p:cNvPr id="7" name="Segnaposto contenuto 6"/>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6172200" y="2955234"/>
            <a:ext cx="4290934" cy="2629249"/>
          </a:xfrm>
        </p:spPr>
      </p:pic>
      <p:pic>
        <p:nvPicPr>
          <p:cNvPr id="2050" name="Picture 2" descr="HP Computer Museum"/>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838271" y="2955234"/>
            <a:ext cx="4421476" cy="2385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4086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sellaDiTesto 12"/>
          <p:cNvSpPr txBox="1"/>
          <p:nvPr/>
        </p:nvSpPr>
        <p:spPr>
          <a:xfrm>
            <a:off x="1103243" y="861391"/>
            <a:ext cx="9833113" cy="1292662"/>
          </a:xfrm>
          <a:prstGeom prst="rect">
            <a:avLst/>
          </a:prstGeom>
          <a:noFill/>
        </p:spPr>
        <p:txBody>
          <a:bodyPr wrap="square" rtlCol="0">
            <a:spAutoFit/>
          </a:bodyPr>
          <a:lstStyle/>
          <a:p>
            <a:r>
              <a:rPr lang="it-IT" sz="2400" b="1" dirty="0"/>
              <a:t>Altre Categorie</a:t>
            </a:r>
          </a:p>
          <a:p>
            <a:r>
              <a:rPr lang="it-IT" b="1" dirty="0"/>
              <a:t>Workstation:</a:t>
            </a:r>
            <a:r>
              <a:rPr lang="it-IT" dirty="0"/>
              <a:t> Computer ad alte prestazioni utilizzati per applicazioni grafiche e di progettazione.</a:t>
            </a:r>
          </a:p>
          <a:p>
            <a:r>
              <a:rPr lang="it-IT" b="1" dirty="0"/>
              <a:t>Server:</a:t>
            </a:r>
            <a:r>
              <a:rPr lang="it-IT" dirty="0"/>
              <a:t> Computer utilizzati per fornire servizi a altri computer in rete (web server, mail server, ecc.).</a:t>
            </a:r>
          </a:p>
          <a:p>
            <a:r>
              <a:rPr lang="it-IT" b="1" dirty="0"/>
              <a:t>Embedded </a:t>
            </a:r>
            <a:r>
              <a:rPr lang="it-IT" b="1" dirty="0" err="1"/>
              <a:t>system</a:t>
            </a:r>
            <a:r>
              <a:rPr lang="it-IT" b="1" dirty="0"/>
              <a:t>:</a:t>
            </a:r>
            <a:r>
              <a:rPr lang="it-IT" dirty="0"/>
              <a:t> Computer integrati in dispositivi elettronici (automobili, elettrodomestici, ecc.).</a:t>
            </a:r>
            <a:endParaRPr lang="it-IT" dirty="0"/>
          </a:p>
        </p:txBody>
      </p:sp>
      <p:pic>
        <p:nvPicPr>
          <p:cNvPr id="3074" name="Picture 2" descr="I migliori web server open source | Aruba Magazin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103243" y="3220278"/>
            <a:ext cx="4399582" cy="246376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pplications of Embedded System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2820042"/>
            <a:ext cx="5181600" cy="2908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5672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L SISTEMA BINARIO » ELETTRONICA DIGITALE E INFORMAT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7861" y="1696279"/>
            <a:ext cx="6062780" cy="3414090"/>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p:cNvSpPr>
            <a:spLocks noGrp="1"/>
          </p:cNvSpPr>
          <p:nvPr>
            <p:ph type="title"/>
          </p:nvPr>
        </p:nvSpPr>
        <p:spPr/>
        <p:txBody>
          <a:bodyPr/>
          <a:lstStyle/>
          <a:p>
            <a:r>
              <a:rPr lang="it-IT" dirty="0" smtClean="0"/>
              <a:t>Rappresentazione delle informazioni</a:t>
            </a:r>
            <a:endParaRPr lang="it-IT" dirty="0"/>
          </a:p>
        </p:txBody>
      </p:sp>
    </p:spTree>
    <p:extLst>
      <p:ext uri="{BB962C8B-B14F-4D97-AF65-F5344CB8AC3E}">
        <p14:creationId xmlns:p14="http://schemas.microsoft.com/office/powerpoint/2010/main" val="2567300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44550" y="2070144"/>
            <a:ext cx="10515600" cy="4012604"/>
          </a:xfrm>
        </p:spPr>
        <p:txBody>
          <a:bodyPr>
            <a:noAutofit/>
          </a:bodyPr>
          <a:lstStyle/>
          <a:p>
            <a:r>
              <a:rPr lang="it-IT" sz="2400" dirty="0">
                <a:solidFill>
                  <a:schemeClr val="bg1"/>
                </a:solidFill>
              </a:rPr>
              <a:t/>
            </a:r>
            <a:br>
              <a:rPr lang="it-IT" sz="2400" dirty="0">
                <a:solidFill>
                  <a:schemeClr val="bg1"/>
                </a:solidFill>
              </a:rPr>
            </a:br>
            <a:r>
              <a:rPr lang="it-IT" sz="2400" dirty="0">
                <a:solidFill>
                  <a:schemeClr val="bg1"/>
                </a:solidFill>
              </a:rPr>
              <a:t>Immagina il computer come un cervello elettronico. Per poter "pensare" e "elaborare", ha bisogno di un linguaggio che possa comprendere. Questo linguaggio è costituito da una sequenza di </a:t>
            </a:r>
            <a:r>
              <a:rPr lang="it-IT" sz="2400" b="1" dirty="0">
                <a:solidFill>
                  <a:schemeClr val="bg1"/>
                </a:solidFill>
              </a:rPr>
              <a:t>0</a:t>
            </a:r>
            <a:r>
              <a:rPr lang="it-IT" sz="2400" dirty="0">
                <a:solidFill>
                  <a:schemeClr val="bg1"/>
                </a:solidFill>
              </a:rPr>
              <a:t> e </a:t>
            </a:r>
            <a:r>
              <a:rPr lang="it-IT" sz="2400" b="1" dirty="0">
                <a:solidFill>
                  <a:schemeClr val="bg1"/>
                </a:solidFill>
              </a:rPr>
              <a:t>1</a:t>
            </a:r>
            <a:r>
              <a:rPr lang="it-IT" sz="2400" dirty="0">
                <a:solidFill>
                  <a:schemeClr val="bg1"/>
                </a:solidFill>
              </a:rPr>
              <a:t>, chiamati </a:t>
            </a:r>
            <a:r>
              <a:rPr lang="it-IT" sz="2400" b="1" dirty="0">
                <a:solidFill>
                  <a:schemeClr val="bg1"/>
                </a:solidFill>
              </a:rPr>
              <a:t>bit</a:t>
            </a:r>
            <a:r>
              <a:rPr lang="it-IT" sz="2400" dirty="0">
                <a:solidFill>
                  <a:schemeClr val="bg1"/>
                </a:solidFill>
              </a:rPr>
              <a:t>. Ogni bit è come un piccolo interruttore che può essere acceso (1) o spento (0).</a:t>
            </a:r>
            <a:br>
              <a:rPr lang="it-IT" sz="2400" dirty="0">
                <a:solidFill>
                  <a:schemeClr val="bg1"/>
                </a:solidFill>
              </a:rPr>
            </a:br>
            <a:r>
              <a:rPr lang="it-IT" sz="2400" b="1" dirty="0">
                <a:solidFill>
                  <a:schemeClr val="bg1"/>
                </a:solidFill>
              </a:rPr>
              <a:t>Perché tutto è rappresentato in bit?</a:t>
            </a:r>
            <a:r>
              <a:rPr lang="it-IT" sz="2400" dirty="0">
                <a:solidFill>
                  <a:schemeClr val="bg1"/>
                </a:solidFill>
              </a:rPr>
              <a:t/>
            </a:r>
            <a:br>
              <a:rPr lang="it-IT" sz="2400" dirty="0">
                <a:solidFill>
                  <a:schemeClr val="bg1"/>
                </a:solidFill>
              </a:rPr>
            </a:br>
            <a:r>
              <a:rPr lang="it-IT" sz="2400" b="1" dirty="0">
                <a:solidFill>
                  <a:schemeClr val="bg1"/>
                </a:solidFill>
              </a:rPr>
              <a:t>Semplicità:</a:t>
            </a:r>
            <a:r>
              <a:rPr lang="it-IT" sz="2400" dirty="0">
                <a:solidFill>
                  <a:schemeClr val="bg1"/>
                </a:solidFill>
              </a:rPr>
              <a:t> I circuiti elettronici sono progettati per lavorare con segnali elettrici che possono assumere solo due stati: acceso o spento.</a:t>
            </a:r>
            <a:br>
              <a:rPr lang="it-IT" sz="2400" dirty="0">
                <a:solidFill>
                  <a:schemeClr val="bg1"/>
                </a:solidFill>
              </a:rPr>
            </a:br>
            <a:r>
              <a:rPr lang="it-IT" sz="2400" b="1" dirty="0">
                <a:solidFill>
                  <a:schemeClr val="bg1"/>
                </a:solidFill>
              </a:rPr>
              <a:t>Efficienza:</a:t>
            </a:r>
            <a:r>
              <a:rPr lang="it-IT" sz="2400" dirty="0">
                <a:solidFill>
                  <a:schemeClr val="bg1"/>
                </a:solidFill>
              </a:rPr>
              <a:t> La rappresentazione binaria permette di eseguire calcoli e manipolare dati in modo molto efficiente.</a:t>
            </a:r>
            <a:br>
              <a:rPr lang="it-IT" sz="2400" dirty="0">
                <a:solidFill>
                  <a:schemeClr val="bg1"/>
                </a:solidFill>
              </a:rPr>
            </a:br>
            <a:r>
              <a:rPr lang="it-IT" sz="2400" b="1" dirty="0">
                <a:solidFill>
                  <a:schemeClr val="bg1"/>
                </a:solidFill>
              </a:rPr>
              <a:t>Universalità:</a:t>
            </a:r>
            <a:r>
              <a:rPr lang="it-IT" sz="2400" dirty="0">
                <a:solidFill>
                  <a:schemeClr val="bg1"/>
                </a:solidFill>
              </a:rPr>
              <a:t> Qualsiasi tipo di informazione, da un semplice numero a una complessa immagine, può essere rappresentata utilizzando combinazioni di 0 e 1.</a:t>
            </a:r>
            <a:br>
              <a:rPr lang="it-IT" sz="2400" dirty="0">
                <a:solidFill>
                  <a:schemeClr val="bg1"/>
                </a:solidFill>
              </a:rPr>
            </a:br>
            <a:endParaRPr lang="it-IT" sz="2400" dirty="0">
              <a:solidFill>
                <a:schemeClr val="bg1"/>
              </a:solidFill>
            </a:endParaRPr>
          </a:p>
        </p:txBody>
      </p:sp>
      <p:sp>
        <p:nvSpPr>
          <p:cNvPr id="3" name="Segnaposto testo 2"/>
          <p:cNvSpPr>
            <a:spLocks noGrp="1"/>
          </p:cNvSpPr>
          <p:nvPr>
            <p:ph type="body" idx="1"/>
          </p:nvPr>
        </p:nvSpPr>
        <p:spPr/>
        <p:txBody>
          <a:bodyPr/>
          <a:lstStyle/>
          <a:p>
            <a:r>
              <a:rPr lang="it-IT" b="1" dirty="0">
                <a:solidFill>
                  <a:schemeClr val="tx1"/>
                </a:solidFill>
              </a:rPr>
              <a:t>Cos'è la rappresentazione delle informazioni?</a:t>
            </a:r>
            <a:endParaRPr lang="it-IT" dirty="0">
              <a:solidFill>
                <a:schemeClr val="tx1"/>
              </a:solidFill>
            </a:endParaRPr>
          </a:p>
        </p:txBody>
      </p:sp>
    </p:spTree>
    <p:extLst>
      <p:ext uri="{BB962C8B-B14F-4D97-AF65-F5344CB8AC3E}">
        <p14:creationId xmlns:p14="http://schemas.microsoft.com/office/powerpoint/2010/main" val="3254048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18931" y="2533970"/>
            <a:ext cx="10515600" cy="3547416"/>
          </a:xfrm>
        </p:spPr>
        <p:txBody>
          <a:bodyPr>
            <a:noAutofit/>
          </a:bodyPr>
          <a:lstStyle/>
          <a:p>
            <a:r>
              <a:rPr lang="it-IT" sz="2800" dirty="0">
                <a:solidFill>
                  <a:schemeClr val="bg1"/>
                </a:solidFill>
              </a:rPr>
              <a:t/>
            </a:r>
            <a:br>
              <a:rPr lang="it-IT" sz="2800" dirty="0">
                <a:solidFill>
                  <a:schemeClr val="bg1"/>
                </a:solidFill>
              </a:rPr>
            </a:br>
            <a:r>
              <a:rPr lang="it-IT" sz="2800" b="1" dirty="0">
                <a:solidFill>
                  <a:schemeClr val="bg1"/>
                </a:solidFill>
              </a:rPr>
              <a:t>Codifica:</a:t>
            </a:r>
            <a:r>
              <a:rPr lang="it-IT" sz="2800" dirty="0">
                <a:solidFill>
                  <a:schemeClr val="bg1"/>
                </a:solidFill>
              </a:rPr>
              <a:t> Per poter rappresentare un'informazione, come una lettera, un numero o un colore, è necessario tradurla in una sequenza di bit. Questo processo è chiamato codifica. Esistono diversi sistemi di codifica, come l'ASCII per i caratteri e i sistemi RGB per i colori.</a:t>
            </a:r>
            <a:br>
              <a:rPr lang="it-IT" sz="2800" dirty="0">
                <a:solidFill>
                  <a:schemeClr val="bg1"/>
                </a:solidFill>
              </a:rPr>
            </a:br>
            <a:r>
              <a:rPr lang="it-IT" sz="2800" b="1" dirty="0">
                <a:solidFill>
                  <a:schemeClr val="bg1"/>
                </a:solidFill>
              </a:rPr>
              <a:t>Unità di misura:</a:t>
            </a:r>
            <a:r>
              <a:rPr lang="it-IT" sz="2800" dirty="0">
                <a:solidFill>
                  <a:schemeClr val="bg1"/>
                </a:solidFill>
              </a:rPr>
              <a:t/>
            </a:r>
            <a:br>
              <a:rPr lang="it-IT" sz="2800" dirty="0">
                <a:solidFill>
                  <a:schemeClr val="bg1"/>
                </a:solidFill>
              </a:rPr>
            </a:br>
            <a:r>
              <a:rPr lang="it-IT" sz="2800" b="1" dirty="0">
                <a:solidFill>
                  <a:schemeClr val="bg1"/>
                </a:solidFill>
              </a:rPr>
              <a:t>Bit:</a:t>
            </a:r>
            <a:r>
              <a:rPr lang="it-IT" sz="2800" dirty="0">
                <a:solidFill>
                  <a:schemeClr val="bg1"/>
                </a:solidFill>
              </a:rPr>
              <a:t> L'unità di misura più piccola, può assumere solo due valori: 0 o 1.</a:t>
            </a:r>
            <a:br>
              <a:rPr lang="it-IT" sz="2800" dirty="0">
                <a:solidFill>
                  <a:schemeClr val="bg1"/>
                </a:solidFill>
              </a:rPr>
            </a:br>
            <a:r>
              <a:rPr lang="it-IT" sz="2800" b="1" dirty="0">
                <a:solidFill>
                  <a:schemeClr val="bg1"/>
                </a:solidFill>
              </a:rPr>
              <a:t>Byte:</a:t>
            </a:r>
            <a:r>
              <a:rPr lang="it-IT" sz="2800" dirty="0">
                <a:solidFill>
                  <a:schemeClr val="bg1"/>
                </a:solidFill>
              </a:rPr>
              <a:t> Un gruppo di 8 bit, utilizzato per rappresentare un carattere.</a:t>
            </a:r>
            <a:br>
              <a:rPr lang="it-IT" sz="2800" dirty="0">
                <a:solidFill>
                  <a:schemeClr val="bg1"/>
                </a:solidFill>
              </a:rPr>
            </a:br>
            <a:r>
              <a:rPr lang="it-IT" sz="2800" b="1" dirty="0">
                <a:solidFill>
                  <a:schemeClr val="bg1"/>
                </a:solidFill>
              </a:rPr>
              <a:t>Kilobyte, Megabyte, Gigabyte, </a:t>
            </a:r>
            <a:r>
              <a:rPr lang="it-IT" sz="2800" b="1" dirty="0" err="1">
                <a:solidFill>
                  <a:schemeClr val="bg1"/>
                </a:solidFill>
              </a:rPr>
              <a:t>Terabyte</a:t>
            </a:r>
            <a:r>
              <a:rPr lang="it-IT" sz="2800" b="1" dirty="0">
                <a:solidFill>
                  <a:schemeClr val="bg1"/>
                </a:solidFill>
              </a:rPr>
              <a:t>:</a:t>
            </a:r>
            <a:r>
              <a:rPr lang="it-IT" sz="2800" dirty="0">
                <a:solidFill>
                  <a:schemeClr val="bg1"/>
                </a:solidFill>
              </a:rPr>
              <a:t> Multiple del byte, utilizzate per indicare quantità maggiori di dati.</a:t>
            </a:r>
            <a:br>
              <a:rPr lang="it-IT" sz="2800" dirty="0">
                <a:solidFill>
                  <a:schemeClr val="bg1"/>
                </a:solidFill>
              </a:rPr>
            </a:br>
            <a:endParaRPr lang="it-IT" sz="2800" dirty="0">
              <a:solidFill>
                <a:schemeClr val="bg1"/>
              </a:solidFill>
            </a:endParaRPr>
          </a:p>
        </p:txBody>
      </p:sp>
      <p:sp>
        <p:nvSpPr>
          <p:cNvPr id="3" name="Segnaposto testo 2"/>
          <p:cNvSpPr>
            <a:spLocks noGrp="1"/>
          </p:cNvSpPr>
          <p:nvPr>
            <p:ph type="body" idx="1"/>
          </p:nvPr>
        </p:nvSpPr>
        <p:spPr/>
        <p:txBody>
          <a:bodyPr/>
          <a:lstStyle/>
          <a:p>
            <a:r>
              <a:rPr lang="it-IT" b="1" dirty="0">
                <a:solidFill>
                  <a:schemeClr val="tx1"/>
                </a:solidFill>
              </a:rPr>
              <a:t>Come vengono rappresentate le informazioni?</a:t>
            </a:r>
            <a:endParaRPr lang="it-IT" dirty="0">
              <a:solidFill>
                <a:schemeClr val="tx1"/>
              </a:solidFill>
            </a:endParaRPr>
          </a:p>
        </p:txBody>
      </p:sp>
    </p:spTree>
    <p:extLst>
      <p:ext uri="{BB962C8B-B14F-4D97-AF65-F5344CB8AC3E}">
        <p14:creationId xmlns:p14="http://schemas.microsoft.com/office/powerpoint/2010/main" val="1746444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1432" y="894522"/>
            <a:ext cx="3932237" cy="1600200"/>
          </a:xfrm>
        </p:spPr>
        <p:txBody>
          <a:bodyPr/>
          <a:lstStyle/>
          <a:p>
            <a:r>
              <a:rPr lang="it-IT" b="1" dirty="0" smtClean="0"/>
              <a:t>Le periferiche</a:t>
            </a:r>
            <a:endParaRPr lang="it-IT" b="1" dirty="0"/>
          </a:p>
        </p:txBody>
      </p:sp>
      <p:pic>
        <p:nvPicPr>
          <p:cNvPr id="5" name="Segnaposto immagine 4"/>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a:xfrm>
            <a:off x="4427468" y="642493"/>
            <a:ext cx="6927920" cy="5470349"/>
          </a:xfrm>
        </p:spPr>
      </p:pic>
      <p:sp>
        <p:nvSpPr>
          <p:cNvPr id="4" name="Segnaposto testo 3"/>
          <p:cNvSpPr>
            <a:spLocks noGrp="1"/>
          </p:cNvSpPr>
          <p:nvPr>
            <p:ph type="body" sz="half" idx="2"/>
          </p:nvPr>
        </p:nvSpPr>
        <p:spPr>
          <a:xfrm>
            <a:off x="495231" y="2613991"/>
            <a:ext cx="3932237" cy="3811588"/>
          </a:xfrm>
        </p:spPr>
        <p:txBody>
          <a:bodyPr>
            <a:normAutofit/>
          </a:bodyPr>
          <a:lstStyle/>
          <a:p>
            <a:pPr algn="just"/>
            <a:r>
              <a:rPr lang="it-IT" sz="1800" dirty="0"/>
              <a:t>Sono tutti quei dispositivi esterni che si connettono al computer per permettergli di interagire con il mondo esterno. Pensale come le "estensioni" del computer che servono per immettere dati (input) o per visualizzare i risultati (output).</a:t>
            </a:r>
          </a:p>
        </p:txBody>
      </p:sp>
    </p:spTree>
    <p:extLst>
      <p:ext uri="{BB962C8B-B14F-4D97-AF65-F5344CB8AC3E}">
        <p14:creationId xmlns:p14="http://schemas.microsoft.com/office/powerpoint/2010/main" val="2934680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testo 6"/>
          <p:cNvSpPr>
            <a:spLocks noGrp="1"/>
          </p:cNvSpPr>
          <p:nvPr>
            <p:ph type="body" sz="half" idx="2"/>
          </p:nvPr>
        </p:nvSpPr>
        <p:spPr>
          <a:xfrm>
            <a:off x="410818" y="848138"/>
            <a:ext cx="6177100" cy="5837583"/>
          </a:xfrm>
        </p:spPr>
        <p:txBody>
          <a:bodyPr>
            <a:normAutofit fontScale="92500" lnSpcReduction="10000"/>
          </a:bodyPr>
          <a:lstStyle/>
          <a:p>
            <a:r>
              <a:rPr lang="it-IT" b="1" dirty="0"/>
              <a:t>Tipi di periferiche:</a:t>
            </a:r>
            <a:endParaRPr lang="it-IT" dirty="0"/>
          </a:p>
          <a:p>
            <a:r>
              <a:rPr lang="it-IT" b="1" dirty="0"/>
              <a:t>Periferiche di input:</a:t>
            </a:r>
            <a:r>
              <a:rPr lang="it-IT" dirty="0"/>
              <a:t> Servono per inserire dati nel computer. Esempi comuni sono:</a:t>
            </a:r>
          </a:p>
          <a:p>
            <a:pPr lvl="1"/>
            <a:r>
              <a:rPr lang="it-IT" b="1" dirty="0"/>
              <a:t>Tastiera:</a:t>
            </a:r>
            <a:r>
              <a:rPr lang="it-IT" dirty="0"/>
              <a:t> Per scrivere testi e comandi.</a:t>
            </a:r>
          </a:p>
          <a:p>
            <a:pPr lvl="1"/>
            <a:r>
              <a:rPr lang="it-IT" b="1" dirty="0"/>
              <a:t>Mouse:</a:t>
            </a:r>
            <a:r>
              <a:rPr lang="it-IT" dirty="0"/>
              <a:t> Per spostare il cursore sullo schermo e selezionare elementi.</a:t>
            </a:r>
          </a:p>
          <a:p>
            <a:pPr lvl="1"/>
            <a:r>
              <a:rPr lang="it-IT" b="1" dirty="0"/>
              <a:t>Scanner:</a:t>
            </a:r>
            <a:r>
              <a:rPr lang="it-IT" dirty="0"/>
              <a:t> Per digitalizzare immagini e documenti.</a:t>
            </a:r>
          </a:p>
          <a:p>
            <a:pPr lvl="1"/>
            <a:r>
              <a:rPr lang="it-IT" b="1" dirty="0"/>
              <a:t>Microfono:</a:t>
            </a:r>
            <a:r>
              <a:rPr lang="it-IT" dirty="0"/>
              <a:t> Per registrare audio.</a:t>
            </a:r>
          </a:p>
          <a:p>
            <a:pPr lvl="1"/>
            <a:r>
              <a:rPr lang="it-IT" b="1" dirty="0"/>
              <a:t>Joystick, </a:t>
            </a:r>
            <a:r>
              <a:rPr lang="it-IT" b="1" dirty="0" err="1"/>
              <a:t>gamepad</a:t>
            </a:r>
            <a:r>
              <a:rPr lang="it-IT" b="1" dirty="0"/>
              <a:t>:</a:t>
            </a:r>
            <a:r>
              <a:rPr lang="it-IT" dirty="0"/>
              <a:t> Per giocare ai videogiochi.</a:t>
            </a:r>
          </a:p>
          <a:p>
            <a:pPr lvl="1"/>
            <a:r>
              <a:rPr lang="it-IT" b="1" dirty="0"/>
              <a:t>Webcam:</a:t>
            </a:r>
            <a:r>
              <a:rPr lang="it-IT" dirty="0"/>
              <a:t> Per acquisire video.</a:t>
            </a:r>
          </a:p>
          <a:p>
            <a:r>
              <a:rPr lang="it-IT" b="1" dirty="0"/>
              <a:t>Periferiche di output:</a:t>
            </a:r>
            <a:r>
              <a:rPr lang="it-IT" dirty="0"/>
              <a:t> Servono per mostrare i risultati dell'elaborazione dei dati. Esempi comuni sono:</a:t>
            </a:r>
          </a:p>
          <a:p>
            <a:pPr lvl="1"/>
            <a:r>
              <a:rPr lang="it-IT" b="1" dirty="0"/>
              <a:t>Monitor:</a:t>
            </a:r>
            <a:r>
              <a:rPr lang="it-IT" dirty="0"/>
              <a:t> Per visualizzare testi, immagini e video.</a:t>
            </a:r>
          </a:p>
          <a:p>
            <a:pPr lvl="1"/>
            <a:r>
              <a:rPr lang="it-IT" b="1" dirty="0"/>
              <a:t>Stampante:</a:t>
            </a:r>
            <a:r>
              <a:rPr lang="it-IT" dirty="0"/>
              <a:t> Per stampare documenti su carta.</a:t>
            </a:r>
          </a:p>
          <a:p>
            <a:pPr lvl="1"/>
            <a:r>
              <a:rPr lang="it-IT" b="1" dirty="0"/>
              <a:t>Casse:</a:t>
            </a:r>
            <a:r>
              <a:rPr lang="it-IT" dirty="0"/>
              <a:t> Per riprodurre suoni.</a:t>
            </a:r>
          </a:p>
          <a:p>
            <a:pPr lvl="1"/>
            <a:r>
              <a:rPr lang="it-IT" b="1" dirty="0"/>
              <a:t>Proiettore:</a:t>
            </a:r>
            <a:r>
              <a:rPr lang="it-IT" dirty="0"/>
              <a:t> Per visualizzare contenuti su uno schermo più grande.</a:t>
            </a:r>
          </a:p>
          <a:p>
            <a:r>
              <a:rPr lang="it-IT" b="1" dirty="0"/>
              <a:t>Periferiche di input/output:</a:t>
            </a:r>
            <a:r>
              <a:rPr lang="it-IT" dirty="0"/>
              <a:t> Possono svolgere entrambe le funzioni. Esempi comuni sono:</a:t>
            </a:r>
          </a:p>
          <a:p>
            <a:pPr lvl="1"/>
            <a:r>
              <a:rPr lang="it-IT" b="1" dirty="0" err="1"/>
              <a:t>Touchscreen</a:t>
            </a:r>
            <a:r>
              <a:rPr lang="it-IT" b="1" dirty="0"/>
              <a:t>:</a:t>
            </a:r>
            <a:r>
              <a:rPr lang="it-IT" dirty="0"/>
              <a:t> È sia un dispositivo di input (per toccare lo schermo) che di output (per visualizzare le informazioni).</a:t>
            </a:r>
          </a:p>
          <a:p>
            <a:pPr lvl="1"/>
            <a:r>
              <a:rPr lang="it-IT" b="1" dirty="0"/>
              <a:t>Scheda di rete:</a:t>
            </a:r>
            <a:r>
              <a:rPr lang="it-IT" dirty="0"/>
              <a:t> Permette di connettere il computer a una rete e scambiare dati.</a:t>
            </a:r>
          </a:p>
          <a:p>
            <a:r>
              <a:rPr lang="it-IT" b="1" dirty="0"/>
              <a:t>Altre classificazioni:</a:t>
            </a:r>
            <a:endParaRPr lang="it-IT" dirty="0"/>
          </a:p>
          <a:p>
            <a:r>
              <a:rPr lang="it-IT" b="1" dirty="0"/>
              <a:t>Interne:</a:t>
            </a:r>
            <a:r>
              <a:rPr lang="it-IT" dirty="0"/>
              <a:t> Sono all'interno del computer (es: scheda audio).</a:t>
            </a:r>
          </a:p>
          <a:p>
            <a:r>
              <a:rPr lang="it-IT" b="1" dirty="0"/>
              <a:t>Esterne:</a:t>
            </a:r>
            <a:r>
              <a:rPr lang="it-IT" dirty="0"/>
              <a:t> Si collegano al computer tramite cavi (es: stampante).</a:t>
            </a:r>
          </a:p>
          <a:p>
            <a:r>
              <a:rPr lang="it-IT" b="1" dirty="0"/>
              <a:t>Wireless:</a:t>
            </a:r>
            <a:r>
              <a:rPr lang="it-IT" dirty="0"/>
              <a:t> Si connettono senza fili (es: mouse wireless).</a:t>
            </a:r>
          </a:p>
        </p:txBody>
      </p:sp>
      <p:pic>
        <p:nvPicPr>
          <p:cNvPr id="10" name="Segnaposto immagine 9"/>
          <p:cNvPicPr>
            <a:picLocks noGrp="1" noChangeAspect="1"/>
          </p:cNvPicPr>
          <p:nvPr>
            <p:ph type="pic" idx="1"/>
          </p:nvPr>
        </p:nvPicPr>
        <p:blipFill>
          <a:blip r:embed="rId2">
            <a:extLst>
              <a:ext uri="{28A0092B-C50C-407E-A947-70E740481C1C}">
                <a14:useLocalDpi xmlns:a14="http://schemas.microsoft.com/office/drawing/2010/main" val="0"/>
              </a:ext>
            </a:extLst>
          </a:blip>
          <a:srcRect t="649" b="649"/>
          <a:stretch>
            <a:fillRect/>
          </a:stretch>
        </p:blipFill>
        <p:spPr>
          <a:xfrm>
            <a:off x="7286506" y="2186676"/>
            <a:ext cx="4002620" cy="3160505"/>
          </a:xfrm>
        </p:spPr>
      </p:pic>
    </p:spTree>
    <p:extLst>
      <p:ext uri="{BB962C8B-B14F-4D97-AF65-F5344CB8AC3E}">
        <p14:creationId xmlns:p14="http://schemas.microsoft.com/office/powerpoint/2010/main" val="1017426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75415" y="1709530"/>
            <a:ext cx="7042470" cy="4315239"/>
          </a:xfrm>
          <a:prstGeom prst="rect">
            <a:avLst/>
          </a:prstGeom>
        </p:spPr>
      </p:pic>
      <p:sp>
        <p:nvSpPr>
          <p:cNvPr id="5" name="Titolo 4"/>
          <p:cNvSpPr>
            <a:spLocks noGrp="1"/>
          </p:cNvSpPr>
          <p:nvPr>
            <p:ph type="title"/>
          </p:nvPr>
        </p:nvSpPr>
        <p:spPr/>
        <p:txBody>
          <a:bodyPr/>
          <a:lstStyle/>
          <a:p>
            <a:r>
              <a:rPr lang="it-IT" b="1" dirty="0" smtClean="0"/>
              <a:t>Cosa c’è dentro la scatola?</a:t>
            </a:r>
            <a:endParaRPr lang="it-IT" b="1" dirty="0"/>
          </a:p>
        </p:txBody>
      </p:sp>
    </p:spTree>
    <p:extLst>
      <p:ext uri="{BB962C8B-B14F-4D97-AF65-F5344CB8AC3E}">
        <p14:creationId xmlns:p14="http://schemas.microsoft.com/office/powerpoint/2010/main" val="1333375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6" name="Picture 12" descr="Von Neumann Architecture - Semiconductor Engineeri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465983" y="1205945"/>
            <a:ext cx="7207869" cy="4745729"/>
          </a:xfrm>
          <a:prstGeom prst="rect">
            <a:avLst/>
          </a:prstGeom>
          <a:noFill/>
          <a:extLst>
            <a:ext uri="{909E8E84-426E-40DD-AFC4-6F175D3DCCD1}">
              <a14:hiddenFill xmlns:a14="http://schemas.microsoft.com/office/drawing/2010/main">
                <a:solidFill>
                  <a:srgbClr val="FFFFFF"/>
                </a:solidFill>
              </a14:hiddenFill>
            </a:ext>
          </a:extLst>
        </p:spPr>
      </p:pic>
      <p:sp>
        <p:nvSpPr>
          <p:cNvPr id="19" name="CasellaDiTesto 18"/>
          <p:cNvSpPr txBox="1"/>
          <p:nvPr/>
        </p:nvSpPr>
        <p:spPr>
          <a:xfrm>
            <a:off x="675861" y="1696279"/>
            <a:ext cx="3790122" cy="461665"/>
          </a:xfrm>
          <a:prstGeom prst="rect">
            <a:avLst/>
          </a:prstGeom>
          <a:noFill/>
        </p:spPr>
        <p:txBody>
          <a:bodyPr wrap="square" rtlCol="0">
            <a:spAutoFit/>
          </a:bodyPr>
          <a:lstStyle/>
          <a:p>
            <a:r>
              <a:rPr lang="it-IT" sz="2400" b="1" dirty="0" smtClean="0">
                <a:solidFill>
                  <a:schemeClr val="bg1"/>
                </a:solidFill>
              </a:rPr>
              <a:t>Schema di Von </a:t>
            </a:r>
            <a:r>
              <a:rPr lang="it-IT" sz="2400" b="1" dirty="0" err="1">
                <a:solidFill>
                  <a:schemeClr val="bg1"/>
                </a:solidFill>
              </a:rPr>
              <a:t>N</a:t>
            </a:r>
            <a:r>
              <a:rPr lang="it-IT" sz="2400" b="1" dirty="0" err="1" smtClean="0">
                <a:solidFill>
                  <a:schemeClr val="bg1"/>
                </a:solidFill>
              </a:rPr>
              <a:t>eumann</a:t>
            </a:r>
            <a:endParaRPr lang="it-IT" sz="2400" b="1" dirty="0">
              <a:solidFill>
                <a:schemeClr val="bg1"/>
              </a:solidFill>
            </a:endParaRPr>
          </a:p>
        </p:txBody>
      </p:sp>
      <p:sp>
        <p:nvSpPr>
          <p:cNvPr id="20" name="CasellaDiTesto 19"/>
          <p:cNvSpPr txBox="1"/>
          <p:nvPr/>
        </p:nvSpPr>
        <p:spPr>
          <a:xfrm>
            <a:off x="675861" y="2443879"/>
            <a:ext cx="3962400" cy="2031325"/>
          </a:xfrm>
          <a:prstGeom prst="rect">
            <a:avLst/>
          </a:prstGeom>
          <a:noFill/>
        </p:spPr>
        <p:txBody>
          <a:bodyPr wrap="square" rtlCol="0">
            <a:spAutoFit/>
          </a:bodyPr>
          <a:lstStyle/>
          <a:p>
            <a:r>
              <a:rPr lang="it-IT" b="1" dirty="0" smtClean="0">
                <a:solidFill>
                  <a:schemeClr val="bg1"/>
                </a:solidFill>
              </a:rPr>
              <a:t>Lo </a:t>
            </a:r>
            <a:r>
              <a:rPr lang="it-IT" b="1" dirty="0">
                <a:solidFill>
                  <a:schemeClr val="bg1"/>
                </a:solidFill>
              </a:rPr>
              <a:t>schema di von </a:t>
            </a:r>
            <a:r>
              <a:rPr lang="it-IT" b="1" dirty="0" err="1">
                <a:solidFill>
                  <a:schemeClr val="bg1"/>
                </a:solidFill>
              </a:rPr>
              <a:t>Neumann</a:t>
            </a:r>
            <a:r>
              <a:rPr lang="it-IT" dirty="0">
                <a:solidFill>
                  <a:schemeClr val="bg1"/>
                </a:solidFill>
              </a:rPr>
              <a:t> è un modello concettuale che descrive l'architettura di base di un computer digitale. Pensalo come un "disegno" che spiega come sono organizzati i componenti principali di un computer e come interagiscono tra loro.</a:t>
            </a:r>
          </a:p>
        </p:txBody>
      </p:sp>
    </p:spTree>
    <p:extLst>
      <p:ext uri="{BB962C8B-B14F-4D97-AF65-F5344CB8AC3E}">
        <p14:creationId xmlns:p14="http://schemas.microsoft.com/office/powerpoint/2010/main" val="13455913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045806" y="150126"/>
            <a:ext cx="3932237" cy="1600200"/>
          </a:xfrm>
        </p:spPr>
        <p:txBody>
          <a:bodyPr/>
          <a:lstStyle/>
          <a:p>
            <a:r>
              <a:rPr lang="it-IT" b="1" i="1" dirty="0" smtClean="0"/>
              <a:t>ALIMENTATORE</a:t>
            </a:r>
            <a:endParaRPr lang="it-IT" b="1" i="1" dirty="0"/>
          </a:p>
        </p:txBody>
      </p:sp>
      <p:pic>
        <p:nvPicPr>
          <p:cNvPr id="6" name="Segnaposto immagine 5"/>
          <p:cNvPicPr>
            <a:picLocks noGrp="1" noChangeAspect="1"/>
          </p:cNvPicPr>
          <p:nvPr>
            <p:ph type="pic" idx="1"/>
          </p:nvPr>
        </p:nvPicPr>
        <p:blipFill>
          <a:blip r:embed="rId2" cstate="hqprint">
            <a:extLst>
              <a:ext uri="{28A0092B-C50C-407E-A947-70E740481C1C}">
                <a14:useLocalDpi xmlns:a14="http://schemas.microsoft.com/office/drawing/2010/main" val="0"/>
              </a:ext>
            </a:extLst>
          </a:blip>
          <a:srcRect t="10520" b="10520"/>
          <a:stretch>
            <a:fillRect/>
          </a:stretch>
        </p:blipFill>
        <p:spPr>
          <a:xfrm>
            <a:off x="7298544" y="2334128"/>
            <a:ext cx="4534065" cy="3580139"/>
          </a:xfrm>
        </p:spPr>
      </p:pic>
      <p:sp>
        <p:nvSpPr>
          <p:cNvPr id="5" name="Rectangle 1"/>
          <p:cNvSpPr>
            <a:spLocks noGrp="1" noChangeArrowheads="1"/>
          </p:cNvSpPr>
          <p:nvPr>
            <p:ph type="body" sz="half" idx="2"/>
          </p:nvPr>
        </p:nvSpPr>
        <p:spPr bwMode="auto">
          <a:xfrm>
            <a:off x="232013" y="1166410"/>
            <a:ext cx="6646460"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1" i="0" u="none" strike="noStrike" cap="none" normalizeH="0" baseline="0" dirty="0" smtClean="0">
                <a:ln>
                  <a:noFill/>
                </a:ln>
                <a:solidFill>
                  <a:schemeClr val="tx1"/>
                </a:solidFill>
                <a:effectLst/>
                <a:latin typeface="Arial" panose="020B0604020202020204" pitchFamily="34" charset="0"/>
              </a:rPr>
              <a:t>L'Alimentatore: Il Cuore Energetico del Tuo Computer</a:t>
            </a: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000" b="0" i="0" u="none" strike="noStrike" cap="none" normalizeH="0" baseline="0" dirty="0" smtClean="0">
                <a:ln>
                  <a:noFill/>
                </a:ln>
                <a:solidFill>
                  <a:schemeClr val="tx1"/>
                </a:solidFill>
                <a:effectLst/>
                <a:latin typeface="Arial" panose="020B0604020202020204" pitchFamily="34" charset="0"/>
              </a:rPr>
              <a:t>L'alimentatore, o </a:t>
            </a:r>
            <a:r>
              <a:rPr kumimoji="0" lang="it-IT" altLang="it-IT" sz="1400" b="1" i="0" u="none" strike="noStrike" cap="none" normalizeH="0" baseline="0" dirty="0" smtClean="0">
                <a:ln>
                  <a:noFill/>
                </a:ln>
                <a:solidFill>
                  <a:schemeClr val="tx1"/>
                </a:solidFill>
                <a:effectLst/>
                <a:latin typeface="Arial" panose="020B0604020202020204" pitchFamily="34" charset="0"/>
              </a:rPr>
              <a:t>PSU</a:t>
            </a:r>
            <a:r>
              <a:rPr kumimoji="0" lang="it-IT" altLang="it-IT" sz="1400" b="0" i="0" u="none" strike="noStrike" cap="none" normalizeH="0" baseline="0" dirty="0" smtClean="0">
                <a:ln>
                  <a:noFill/>
                </a:ln>
                <a:solidFill>
                  <a:schemeClr val="tx1"/>
                </a:solidFill>
                <a:effectLst/>
                <a:latin typeface="Arial" panose="020B0604020202020204" pitchFamily="34" charset="0"/>
              </a:rPr>
              <a:t> (</a:t>
            </a:r>
            <a:r>
              <a:rPr kumimoji="0" lang="it-IT" altLang="it-IT" sz="1400" b="0" i="0" u="none" strike="noStrike" cap="none" normalizeH="0" baseline="0" dirty="0" err="1" smtClean="0">
                <a:ln>
                  <a:noFill/>
                </a:ln>
                <a:solidFill>
                  <a:schemeClr val="tx1"/>
                </a:solidFill>
                <a:effectLst/>
                <a:latin typeface="Arial" panose="020B0604020202020204" pitchFamily="34" charset="0"/>
              </a:rPr>
              <a:t>Power</a:t>
            </a:r>
            <a:r>
              <a:rPr kumimoji="0" lang="it-IT" altLang="it-IT" sz="1400" b="0" i="0" u="none" strike="noStrike" cap="none" normalizeH="0" baseline="0" dirty="0" smtClean="0">
                <a:ln>
                  <a:noFill/>
                </a:ln>
                <a:solidFill>
                  <a:schemeClr val="tx1"/>
                </a:solidFill>
                <a:effectLst/>
                <a:latin typeface="Arial" panose="020B0604020202020204" pitchFamily="34" charset="0"/>
              </a:rPr>
              <a:t> Supply Unit), è un componente essenziale di un computer. È come il cuore di un organismo vivente: fornisce l'energia elettrica necessaria per far funzionare tutti gli altri componenti del sistema.</a:t>
            </a: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1" i="0" u="none" strike="noStrike" cap="none" normalizeH="0" baseline="0" dirty="0" smtClean="0">
                <a:ln>
                  <a:noFill/>
                </a:ln>
                <a:solidFill>
                  <a:schemeClr val="tx1"/>
                </a:solidFill>
                <a:effectLst/>
                <a:latin typeface="Arial" panose="020B0604020202020204" pitchFamily="34" charset="0"/>
              </a:rPr>
              <a:t>Cosa Fa un Alimentatore?</a:t>
            </a:r>
            <a:endParaRPr kumimoji="0" lang="it-IT" altLang="it-IT" sz="1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400" b="1" i="0" u="none" strike="noStrike" cap="none" normalizeH="0" baseline="0" dirty="0" smtClean="0">
                <a:ln>
                  <a:noFill/>
                </a:ln>
                <a:solidFill>
                  <a:schemeClr val="tx1"/>
                </a:solidFill>
                <a:effectLst/>
                <a:latin typeface="Arial" panose="020B0604020202020204" pitchFamily="34" charset="0"/>
              </a:rPr>
              <a:t>Conversione dell'Energia:</a:t>
            </a:r>
            <a:r>
              <a:rPr kumimoji="0" lang="it-IT" altLang="it-IT" sz="1400" b="0" i="0" u="none" strike="noStrike" cap="none" normalizeH="0" baseline="0" dirty="0" smtClean="0">
                <a:ln>
                  <a:noFill/>
                </a:ln>
                <a:solidFill>
                  <a:schemeClr val="tx1"/>
                </a:solidFill>
                <a:effectLst/>
                <a:latin typeface="Arial" panose="020B0604020202020204" pitchFamily="34" charset="0"/>
              </a:rPr>
              <a:t> L'energia elettrica che arriva dalla presa a muro è in corrente alternata (AC) e a una tensione elevata. L'alimentatore converte questa energia in corrente continua (DC) a tensioni più basse, necessarie per alimentare i componenti del computer come la CPU, la RAM, la scheda grafica e i dischi rigidi.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400" b="1" i="0" u="none" strike="noStrike" cap="none" normalizeH="0" baseline="0" dirty="0" smtClean="0">
                <a:ln>
                  <a:noFill/>
                </a:ln>
                <a:solidFill>
                  <a:schemeClr val="tx1"/>
                </a:solidFill>
                <a:effectLst/>
                <a:latin typeface="Arial" panose="020B0604020202020204" pitchFamily="34" charset="0"/>
              </a:rPr>
              <a:t>Distribuzione dell'Energia:</a:t>
            </a:r>
            <a:r>
              <a:rPr kumimoji="0" lang="it-IT" altLang="it-IT" sz="1400" b="0" i="0" u="none" strike="noStrike" cap="none" normalizeH="0" baseline="0" dirty="0" smtClean="0">
                <a:ln>
                  <a:noFill/>
                </a:ln>
                <a:solidFill>
                  <a:schemeClr val="tx1"/>
                </a:solidFill>
                <a:effectLst/>
                <a:latin typeface="Arial" panose="020B0604020202020204" pitchFamily="34" charset="0"/>
              </a:rPr>
              <a:t> Oltre a convertire l'energia, l'alimentatore la distribuisce ai vari componenti del computer attraverso diversi cavi e connettori. </a:t>
            </a: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1" i="0" u="none" strike="noStrike" cap="none" normalizeH="0" baseline="0" dirty="0" smtClean="0">
                <a:ln>
                  <a:noFill/>
                </a:ln>
                <a:solidFill>
                  <a:schemeClr val="tx1"/>
                </a:solidFill>
                <a:effectLst/>
                <a:latin typeface="Arial" panose="020B0604020202020204" pitchFamily="34" charset="0"/>
              </a:rPr>
              <a:t>Caratteristiche Importanti di un Alimentatore:</a:t>
            </a:r>
            <a:endParaRPr kumimoji="0" lang="it-IT" altLang="it-IT" sz="1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400" b="1" i="0" u="none" strike="noStrike" cap="none" normalizeH="0" baseline="0" dirty="0" smtClean="0">
                <a:ln>
                  <a:noFill/>
                </a:ln>
                <a:solidFill>
                  <a:schemeClr val="tx1"/>
                </a:solidFill>
                <a:effectLst/>
                <a:latin typeface="Arial" panose="020B0604020202020204" pitchFamily="34" charset="0"/>
              </a:rPr>
              <a:t>Potenza:</a:t>
            </a:r>
            <a:r>
              <a:rPr kumimoji="0" lang="it-IT" altLang="it-IT" sz="1400" b="0" i="0" u="none" strike="noStrike" cap="none" normalizeH="0" baseline="0" dirty="0" smtClean="0">
                <a:ln>
                  <a:noFill/>
                </a:ln>
                <a:solidFill>
                  <a:schemeClr val="tx1"/>
                </a:solidFill>
                <a:effectLst/>
                <a:latin typeface="Arial" panose="020B0604020202020204" pitchFamily="34" charset="0"/>
              </a:rPr>
              <a:t> Misurata in watt (W), indica la quantità massima di energia che l'alimentatore può fornire. Un alimentatore con una potenza adeguata è fondamentale per evitare sovraccarichi e guasti.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400" b="1" i="0" u="none" strike="noStrike" cap="none" normalizeH="0" baseline="0" dirty="0" smtClean="0">
                <a:ln>
                  <a:noFill/>
                </a:ln>
                <a:solidFill>
                  <a:schemeClr val="tx1"/>
                </a:solidFill>
                <a:effectLst/>
                <a:latin typeface="Arial" panose="020B0604020202020204" pitchFamily="34" charset="0"/>
              </a:rPr>
              <a:t>Efficienza:</a:t>
            </a:r>
            <a:r>
              <a:rPr kumimoji="0" lang="it-IT" altLang="it-IT" sz="1400" b="0" i="0" u="none" strike="noStrike" cap="none" normalizeH="0" baseline="0" dirty="0" smtClean="0">
                <a:ln>
                  <a:noFill/>
                </a:ln>
                <a:solidFill>
                  <a:schemeClr val="tx1"/>
                </a:solidFill>
                <a:effectLst/>
                <a:latin typeface="Arial" panose="020B0604020202020204" pitchFamily="34" charset="0"/>
              </a:rPr>
              <a:t> Misurata in percentuale, indica quanto dell'energia assorbita dalla rete viene effettivamente utilizzata dai componenti del computer. Alimentatori con certificazioni come 80 Plus sono più efficienti e consumano meno energia.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400" b="1" i="0" u="none" strike="noStrike" cap="none" normalizeH="0" baseline="0" dirty="0" smtClean="0">
                <a:ln>
                  <a:noFill/>
                </a:ln>
                <a:solidFill>
                  <a:schemeClr val="tx1"/>
                </a:solidFill>
                <a:effectLst/>
                <a:latin typeface="Arial" panose="020B0604020202020204" pitchFamily="34" charset="0"/>
              </a:rPr>
              <a:t>Modularità:</a:t>
            </a:r>
            <a:r>
              <a:rPr kumimoji="0" lang="it-IT" altLang="it-IT" sz="1400" b="0" i="0" u="none" strike="noStrike" cap="none" normalizeH="0" baseline="0" dirty="0" smtClean="0">
                <a:ln>
                  <a:noFill/>
                </a:ln>
                <a:solidFill>
                  <a:schemeClr val="tx1"/>
                </a:solidFill>
                <a:effectLst/>
                <a:latin typeface="Arial" panose="020B0604020202020204" pitchFamily="34" charset="0"/>
              </a:rPr>
              <a:t> Gli alimentatori modulari consentono di collegare solo i cavi necessari, riducendo l'ingombro all'interno del case e migliorando il flusso d'aria.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400" b="1" i="0" u="none" strike="noStrike" cap="none" normalizeH="0" baseline="0" dirty="0" smtClean="0">
                <a:ln>
                  <a:noFill/>
                </a:ln>
                <a:solidFill>
                  <a:schemeClr val="tx1"/>
                </a:solidFill>
                <a:effectLst/>
                <a:latin typeface="Arial" panose="020B0604020202020204" pitchFamily="34" charset="0"/>
              </a:rPr>
              <a:t>Protezioni:</a:t>
            </a:r>
            <a:r>
              <a:rPr kumimoji="0" lang="it-IT" altLang="it-IT" sz="1400" b="0" i="0" u="none" strike="noStrike" cap="none" normalizeH="0" baseline="0" dirty="0" smtClean="0">
                <a:ln>
                  <a:noFill/>
                </a:ln>
                <a:solidFill>
                  <a:schemeClr val="tx1"/>
                </a:solidFill>
                <a:effectLst/>
                <a:latin typeface="Arial" panose="020B0604020202020204" pitchFamily="34" charset="0"/>
              </a:rPr>
              <a:t> Un buon alimentatore è dotato di diverse protezioni per prevenire danni ai componenti del computer in caso di sovraccarichi, cortocircuiti o sbalzi di tensione.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90188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296288" y="324678"/>
            <a:ext cx="3932237" cy="1600200"/>
          </a:xfrm>
        </p:spPr>
        <p:txBody>
          <a:bodyPr/>
          <a:lstStyle/>
          <a:p>
            <a:r>
              <a:rPr lang="it-IT" dirty="0" smtClean="0"/>
              <a:t>LA SCHEDA MADRE</a:t>
            </a:r>
            <a:endParaRPr lang="it-IT" dirty="0"/>
          </a:p>
        </p:txBody>
      </p:sp>
      <p:sp>
        <p:nvSpPr>
          <p:cNvPr id="4" name="Segnaposto testo 3"/>
          <p:cNvSpPr>
            <a:spLocks noGrp="1"/>
          </p:cNvSpPr>
          <p:nvPr>
            <p:ph type="body" sz="half" idx="2"/>
          </p:nvPr>
        </p:nvSpPr>
        <p:spPr>
          <a:xfrm>
            <a:off x="853041" y="556592"/>
            <a:ext cx="5256212" cy="6175512"/>
          </a:xfrm>
        </p:spPr>
        <p:txBody>
          <a:bodyPr>
            <a:normAutofit fontScale="92500" lnSpcReduction="10000"/>
          </a:bodyPr>
          <a:lstStyle/>
          <a:p>
            <a:r>
              <a:rPr lang="it-IT" b="1" dirty="0"/>
              <a:t>La scheda madre</a:t>
            </a:r>
            <a:r>
              <a:rPr lang="it-IT" dirty="0"/>
              <a:t>, o </a:t>
            </a:r>
            <a:r>
              <a:rPr lang="it-IT" b="1" dirty="0"/>
              <a:t>motherboard</a:t>
            </a:r>
            <a:r>
              <a:rPr lang="it-IT" dirty="0"/>
              <a:t>, è il componente principale di un computer che collega e fa comunicare tutti gli altri componenti hardware. Pensala come una grande base su cui vengono montati e collegati tutti gli altri pezzi del puzzle: processore, RAM, schede video, hard disk e così via.</a:t>
            </a:r>
          </a:p>
          <a:p>
            <a:r>
              <a:rPr lang="it-IT" b="1" dirty="0"/>
              <a:t>A cosa serve la scheda madre?</a:t>
            </a:r>
            <a:endParaRPr lang="it-IT" dirty="0"/>
          </a:p>
          <a:p>
            <a:r>
              <a:rPr lang="it-IT" b="1" dirty="0"/>
              <a:t>Collegamento:</a:t>
            </a:r>
            <a:r>
              <a:rPr lang="it-IT" dirty="0"/>
              <a:t> La scheda madre fornisce i connettori e i circuiti necessari per collegare fisicamente tutti i componenti del computer.</a:t>
            </a:r>
          </a:p>
          <a:p>
            <a:r>
              <a:rPr lang="it-IT" b="1" dirty="0"/>
              <a:t>Comunicazione:</a:t>
            </a:r>
            <a:r>
              <a:rPr lang="it-IT" dirty="0"/>
              <a:t> Attraverso i suoi bus e </a:t>
            </a:r>
            <a:r>
              <a:rPr lang="it-IT" dirty="0" err="1"/>
              <a:t>chipset</a:t>
            </a:r>
            <a:r>
              <a:rPr lang="it-IT" dirty="0"/>
              <a:t>, la scheda madre permette lo scambio di dati tra i vari componenti, consentendo al computer di funzionare come un unico sistema integrato.</a:t>
            </a:r>
          </a:p>
          <a:p>
            <a:r>
              <a:rPr lang="it-IT" b="1" dirty="0"/>
              <a:t>Espansione:</a:t>
            </a:r>
            <a:r>
              <a:rPr lang="it-IT" dirty="0"/>
              <a:t> La scheda madre dispone di slot e porte che consentono di aggiungere componenti aggiuntivi, come schede video, schede di rete o schede audio.</a:t>
            </a:r>
          </a:p>
          <a:p>
            <a:r>
              <a:rPr lang="it-IT" b="1" dirty="0"/>
              <a:t>Componenti principali di una scheda madre:</a:t>
            </a:r>
            <a:endParaRPr lang="it-IT" dirty="0"/>
          </a:p>
          <a:p>
            <a:r>
              <a:rPr lang="it-IT" b="1" dirty="0" err="1"/>
              <a:t>Socket</a:t>
            </a:r>
            <a:r>
              <a:rPr lang="it-IT" b="1" dirty="0"/>
              <a:t>:</a:t>
            </a:r>
            <a:r>
              <a:rPr lang="it-IT" dirty="0"/>
              <a:t> È l'alloggiamento in cui viene inserito il processore.</a:t>
            </a:r>
          </a:p>
          <a:p>
            <a:r>
              <a:rPr lang="it-IT" b="1" dirty="0"/>
              <a:t>Slot RAM:</a:t>
            </a:r>
            <a:r>
              <a:rPr lang="it-IT" dirty="0"/>
              <a:t> Sono gli slot in cui vengono inserite le banchi di memoria RAM.</a:t>
            </a:r>
          </a:p>
          <a:p>
            <a:r>
              <a:rPr lang="it-IT" b="1" dirty="0"/>
              <a:t>Slot di espansione:</a:t>
            </a:r>
            <a:r>
              <a:rPr lang="it-IT" dirty="0"/>
              <a:t> Permettono di inserire schede aggiuntive, come schede video o schede di rete.</a:t>
            </a:r>
          </a:p>
          <a:p>
            <a:r>
              <a:rPr lang="it-IT" b="1" dirty="0" err="1"/>
              <a:t>Chipset</a:t>
            </a:r>
            <a:r>
              <a:rPr lang="it-IT" b="1" dirty="0"/>
              <a:t>:</a:t>
            </a:r>
            <a:r>
              <a:rPr lang="it-IT" dirty="0"/>
              <a:t> È un circuito integrato che controlla la comunicazione tra i vari componenti della scheda madre.</a:t>
            </a:r>
          </a:p>
          <a:p>
            <a:r>
              <a:rPr lang="it-IT" b="1" dirty="0"/>
              <a:t>BIOS:</a:t>
            </a:r>
            <a:r>
              <a:rPr lang="it-IT" dirty="0"/>
              <a:t> Un chip non volatile che contiene le istruzioni di avvio del computer.</a:t>
            </a:r>
          </a:p>
          <a:p>
            <a:endParaRPr lang="it-IT" dirty="0"/>
          </a:p>
        </p:txBody>
      </p:sp>
      <p:pic>
        <p:nvPicPr>
          <p:cNvPr id="8" name="Immagine 7"/>
          <p:cNvPicPr>
            <a:picLocks noChangeAspect="1"/>
          </p:cNvPicPr>
          <p:nvPr/>
        </p:nvPicPr>
        <p:blipFill>
          <a:blip r:embed="rId2"/>
          <a:stretch>
            <a:fillRect/>
          </a:stretch>
        </p:blipFill>
        <p:spPr>
          <a:xfrm>
            <a:off x="6630021" y="2517914"/>
            <a:ext cx="5064368" cy="3339547"/>
          </a:xfrm>
          <a:prstGeom prst="rect">
            <a:avLst/>
          </a:prstGeom>
        </p:spPr>
      </p:pic>
    </p:spTree>
    <p:extLst>
      <p:ext uri="{BB962C8B-B14F-4D97-AF65-F5344CB8AC3E}">
        <p14:creationId xmlns:p14="http://schemas.microsoft.com/office/powerpoint/2010/main" val="552914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43662" y="2378903"/>
            <a:ext cx="4873625" cy="4873625"/>
          </a:xfrm>
        </p:spPr>
      </p:pic>
      <p:sp>
        <p:nvSpPr>
          <p:cNvPr id="4" name="Segnaposto testo 3"/>
          <p:cNvSpPr>
            <a:spLocks noGrp="1"/>
          </p:cNvSpPr>
          <p:nvPr>
            <p:ph type="body" sz="half" idx="2"/>
          </p:nvPr>
        </p:nvSpPr>
        <p:spPr>
          <a:xfrm>
            <a:off x="985562" y="523461"/>
            <a:ext cx="6952490" cy="6334539"/>
          </a:xfrm>
        </p:spPr>
        <p:txBody>
          <a:bodyPr>
            <a:normAutofit fontScale="70000" lnSpcReduction="20000"/>
          </a:bodyPr>
          <a:lstStyle/>
          <a:p>
            <a:r>
              <a:rPr lang="it-IT" sz="1800" dirty="0"/>
              <a:t>Immagina il processore come il cervello di un computer. È il componente elettronico che esegue le istruzioni contenute nei programmi, effettuando i calcoli e le operazioni necessarie per far funzionare il tuo dispositivo. In altre parole, è grazie al processore che il tuo computer può svolgere qualsiasi compito, dal semplice avvio di un programma alla risoluzione di complessi calcoli matematici.</a:t>
            </a:r>
          </a:p>
          <a:p>
            <a:r>
              <a:rPr lang="it-IT" sz="1800" b="1" dirty="0"/>
              <a:t>Come Funziona un Processore?</a:t>
            </a:r>
            <a:endParaRPr lang="it-IT" sz="1800" dirty="0"/>
          </a:p>
          <a:p>
            <a:r>
              <a:rPr lang="it-IT" sz="1800" b="1" dirty="0"/>
              <a:t>Istruzioni:</a:t>
            </a:r>
            <a:r>
              <a:rPr lang="it-IT" sz="1800" dirty="0"/>
              <a:t> Le istruzioni che il processore deve eseguire sono contenute nei programmi installati sul computer. Queste istruzioni sono scritte in un linguaggio che il processore può capire, chiamato linguaggio macchina.</a:t>
            </a:r>
          </a:p>
          <a:p>
            <a:r>
              <a:rPr lang="it-IT" sz="1800" b="1" dirty="0"/>
              <a:t>Ciclo di Esecuzione:</a:t>
            </a:r>
            <a:r>
              <a:rPr lang="it-IT" sz="1800" dirty="0"/>
              <a:t> Il processore segue un ciclo continuo di operazioni: preleva un'istruzione dalla memoria, la decodifica per capirne il significato e poi la esegue. Questo ciclo si ripete in modo estremamente rapido, milioni di volte al secondo.</a:t>
            </a:r>
          </a:p>
          <a:p>
            <a:r>
              <a:rPr lang="it-IT" sz="1800" b="1" dirty="0"/>
              <a:t>Unità Aritmetico-Logica (ALU):</a:t>
            </a:r>
            <a:r>
              <a:rPr lang="it-IT" sz="1800" dirty="0"/>
              <a:t> È la parte del processore che effettua i calcoli matematici e le operazioni logiche.</a:t>
            </a:r>
          </a:p>
          <a:p>
            <a:r>
              <a:rPr lang="it-IT" sz="1800" b="1" dirty="0"/>
              <a:t>Unità di Controllo:</a:t>
            </a:r>
            <a:r>
              <a:rPr lang="it-IT" sz="1800" dirty="0"/>
              <a:t> Coordina tutte le attività del processore, gestendo il flusso delle istruzioni e dei dati.</a:t>
            </a:r>
          </a:p>
          <a:p>
            <a:r>
              <a:rPr lang="it-IT" sz="1800" b="1" dirty="0"/>
              <a:t>Registri:</a:t>
            </a:r>
            <a:r>
              <a:rPr lang="it-IT" sz="1800" dirty="0"/>
              <a:t> Sono piccole memorie interne al processore utilizzate per memorizzare temporaneamente i dati durante l'esecuzione delle istruzioni.</a:t>
            </a:r>
          </a:p>
          <a:p>
            <a:r>
              <a:rPr lang="it-IT" sz="1800" b="1" dirty="0"/>
              <a:t>Caratteristiche Importanti di un Processore:</a:t>
            </a:r>
            <a:endParaRPr lang="it-IT" sz="1800" dirty="0"/>
          </a:p>
          <a:p>
            <a:r>
              <a:rPr lang="it-IT" sz="1800" b="1" dirty="0"/>
              <a:t>Frequenza di Clock:</a:t>
            </a:r>
            <a:r>
              <a:rPr lang="it-IT" sz="1800" dirty="0"/>
              <a:t> Misura la velocità con cui il processore esegue le istruzioni, espressa in Hertz (Hz). Una frequenza più alta indica un processore più veloce.</a:t>
            </a:r>
          </a:p>
          <a:p>
            <a:r>
              <a:rPr lang="it-IT" sz="1800" b="1" dirty="0"/>
              <a:t>Numero di Core:</a:t>
            </a:r>
            <a:r>
              <a:rPr lang="it-IT" sz="1800" dirty="0"/>
              <a:t> Rappresenta il numero di unità di elaborazione indipendenti all'interno del processore. Più core ci sono, maggiore è la capacità di eseguire più compiti contemporaneamente.</a:t>
            </a:r>
          </a:p>
          <a:p>
            <a:r>
              <a:rPr lang="it-IT" sz="1800" b="1" dirty="0"/>
              <a:t>Cache:</a:t>
            </a:r>
            <a:r>
              <a:rPr lang="it-IT" sz="1800" dirty="0"/>
              <a:t> È una piccola memoria molto veloce, situata all'interno del processore, utilizzata per memorizzare temporaneamente i dati e le istruzioni più frequentemente utilizzati, accelerando così l'accesso a questi dati.</a:t>
            </a:r>
          </a:p>
          <a:p>
            <a:r>
              <a:rPr lang="it-IT" sz="1800" b="1" dirty="0"/>
              <a:t>Architettura:</a:t>
            </a:r>
            <a:r>
              <a:rPr lang="it-IT" sz="1800" dirty="0"/>
              <a:t> Riguarda la struttura interna del processore e le tecnologie utilizzate per la sua realizzazione.</a:t>
            </a:r>
          </a:p>
          <a:p>
            <a:r>
              <a:rPr lang="it-IT" sz="1800" b="1" dirty="0"/>
              <a:t>Perché è Importante Scegliere un Buon Processore?</a:t>
            </a:r>
            <a:endParaRPr lang="it-IT" sz="1800" dirty="0"/>
          </a:p>
          <a:p>
            <a:r>
              <a:rPr lang="it-IT" sz="1800" dirty="0"/>
              <a:t>La scelta del processore è fondamentale quando si acquista un computer, poiché influisce direttamente sulle prestazioni complessive del sistema. Un processore più potente permette di eseguire programmi più complessi, di gestire multitasking in modo più efficiente e di ottenere una maggiore reattività del sistema.</a:t>
            </a:r>
          </a:p>
          <a:p>
            <a:endParaRPr lang="it-IT" dirty="0"/>
          </a:p>
        </p:txBody>
      </p:sp>
      <p:sp>
        <p:nvSpPr>
          <p:cNvPr id="6" name="CasellaDiTesto 5"/>
          <p:cNvSpPr txBox="1"/>
          <p:nvPr/>
        </p:nvSpPr>
        <p:spPr>
          <a:xfrm>
            <a:off x="8105291" y="2248042"/>
            <a:ext cx="3750365" cy="523220"/>
          </a:xfrm>
          <a:prstGeom prst="rect">
            <a:avLst/>
          </a:prstGeom>
          <a:noFill/>
        </p:spPr>
        <p:txBody>
          <a:bodyPr wrap="square" rtlCol="0">
            <a:spAutoFit/>
          </a:bodyPr>
          <a:lstStyle/>
          <a:p>
            <a:r>
              <a:rPr lang="it-IT" sz="2800" b="1" i="1" dirty="0" smtClean="0"/>
              <a:t>IL PROCESSORE O CPU</a:t>
            </a:r>
            <a:endParaRPr lang="it-IT" sz="2800" b="1" i="1" dirty="0"/>
          </a:p>
        </p:txBody>
      </p:sp>
    </p:spTree>
    <p:extLst>
      <p:ext uri="{BB962C8B-B14F-4D97-AF65-F5344CB8AC3E}">
        <p14:creationId xmlns:p14="http://schemas.microsoft.com/office/powerpoint/2010/main" val="3737794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769433" y="638443"/>
            <a:ext cx="3932237" cy="1600200"/>
          </a:xfrm>
        </p:spPr>
        <p:txBody>
          <a:bodyPr/>
          <a:lstStyle/>
          <a:p>
            <a:r>
              <a:rPr lang="it-IT" b="1" i="1" dirty="0" smtClean="0"/>
              <a:t>MEMORIA RAM</a:t>
            </a:r>
            <a:endParaRPr lang="it-IT" b="1" i="1" dirty="0"/>
          </a:p>
        </p:txBody>
      </p:sp>
      <p:pic>
        <p:nvPicPr>
          <p:cNvPr id="7" name="Immagine 6"/>
          <p:cNvPicPr>
            <a:picLocks noChangeAspect="1"/>
          </p:cNvPicPr>
          <p:nvPr/>
        </p:nvPicPr>
        <p:blipFill>
          <a:blip r:embed="rId2"/>
          <a:stretch>
            <a:fillRect/>
          </a:stretch>
        </p:blipFill>
        <p:spPr>
          <a:xfrm>
            <a:off x="7103164" y="2923419"/>
            <a:ext cx="4810540" cy="2688243"/>
          </a:xfrm>
          <a:prstGeom prst="rect">
            <a:avLst/>
          </a:prstGeom>
        </p:spPr>
      </p:pic>
      <p:sp>
        <p:nvSpPr>
          <p:cNvPr id="4" name="Segnaposto testo 3"/>
          <p:cNvSpPr>
            <a:spLocks noGrp="1"/>
          </p:cNvSpPr>
          <p:nvPr>
            <p:ph type="body" sz="half" idx="2"/>
          </p:nvPr>
        </p:nvSpPr>
        <p:spPr>
          <a:xfrm>
            <a:off x="882994" y="470452"/>
            <a:ext cx="6008136" cy="6387548"/>
          </a:xfrm>
        </p:spPr>
        <p:txBody>
          <a:bodyPr>
            <a:normAutofit fontScale="85000" lnSpcReduction="20000"/>
          </a:bodyPr>
          <a:lstStyle/>
          <a:p>
            <a:r>
              <a:rPr lang="it-IT" b="1" dirty="0"/>
              <a:t>RAM: La Memoria a Breve Termine del Tuo Computer</a:t>
            </a:r>
            <a:endParaRPr lang="it-IT" dirty="0"/>
          </a:p>
          <a:p>
            <a:r>
              <a:rPr lang="it-IT" dirty="0"/>
              <a:t>La RAM, acronimo di </a:t>
            </a:r>
            <a:r>
              <a:rPr lang="it-IT" b="1" dirty="0"/>
              <a:t>Random Access Memory</a:t>
            </a:r>
            <a:r>
              <a:rPr lang="it-IT" dirty="0"/>
              <a:t> (Memoria ad Accesso Casuale), è un tipo di memoria volatile essenziale per il funzionamento di un computer. Puoi immaginarla come la </a:t>
            </a:r>
            <a:r>
              <a:rPr lang="it-IT" b="1" dirty="0"/>
              <a:t>scrivania</a:t>
            </a:r>
            <a:r>
              <a:rPr lang="it-IT" dirty="0"/>
              <a:t> su cui lavoriamo mentre usiamo il computer: è lo spazio dove vengono temporaneamente memorizzati i dati e le istruzioni che il processore sta attualmente utilizzando.</a:t>
            </a:r>
          </a:p>
          <a:p>
            <a:r>
              <a:rPr lang="it-IT" b="1" dirty="0"/>
              <a:t>A Cosa Serve la RAM?</a:t>
            </a:r>
            <a:endParaRPr lang="it-IT" dirty="0"/>
          </a:p>
          <a:p>
            <a:r>
              <a:rPr lang="it-IT" b="1" dirty="0"/>
              <a:t>Esecuzione dei Programmi:</a:t>
            </a:r>
            <a:r>
              <a:rPr lang="it-IT" dirty="0"/>
              <a:t> Quando avvii un programma, parte del suo codice e dei dati necessari vengono caricati dalla memoria di massa (hard disk, SSD) nella RAM. Questo permette al processore di accedervi molto più velocemente, rendendo l'esecuzione del programma fluida.</a:t>
            </a:r>
          </a:p>
          <a:p>
            <a:r>
              <a:rPr lang="it-IT" b="1" dirty="0"/>
              <a:t>Multitasking:</a:t>
            </a:r>
            <a:r>
              <a:rPr lang="it-IT" dirty="0"/>
              <a:t> Se apri più programmi contemporaneamente, ciascuno di essi occuperà una porzione di RAM. Più RAM hai, più programmi puoi tenere aperti senza rallentamenti.</a:t>
            </a:r>
          </a:p>
          <a:p>
            <a:r>
              <a:rPr lang="it-IT" b="1" dirty="0"/>
              <a:t>Buffer:</a:t>
            </a:r>
            <a:r>
              <a:rPr lang="it-IT" dirty="0"/>
              <a:t> La RAM funge anche da buffer per le operazioni di input/output, ad esempio quando copi un file da una chiavetta USB al tuo computer.</a:t>
            </a:r>
          </a:p>
          <a:p>
            <a:r>
              <a:rPr lang="it-IT" b="1" dirty="0"/>
              <a:t>Caratteristiche Principali della RAM:</a:t>
            </a:r>
            <a:endParaRPr lang="it-IT" dirty="0"/>
          </a:p>
          <a:p>
            <a:r>
              <a:rPr lang="it-IT" b="1" dirty="0"/>
              <a:t>Volatilità:</a:t>
            </a:r>
            <a:r>
              <a:rPr lang="it-IT" dirty="0"/>
              <a:t> La RAM è una memoria volatile, ovvero i dati in essa contenuti vengono cancellati quando spegni il computer o quando si verifica un'interruzione di corrente.</a:t>
            </a:r>
          </a:p>
          <a:p>
            <a:r>
              <a:rPr lang="it-IT" b="1" dirty="0"/>
              <a:t>Velocità:</a:t>
            </a:r>
            <a:r>
              <a:rPr lang="it-IT" dirty="0"/>
              <a:t> La RAM è molto più veloce della memoria di massa, permettendo al processore di accedere ai dati in tempi brevissimi.</a:t>
            </a:r>
          </a:p>
          <a:p>
            <a:r>
              <a:rPr lang="it-IT" b="1" dirty="0"/>
              <a:t>Costo:</a:t>
            </a:r>
            <a:r>
              <a:rPr lang="it-IT" dirty="0"/>
              <a:t> La RAM è generalmente più costosa della memoria di massa, ma è essenziale per garantire le prestazioni del computer.</a:t>
            </a:r>
          </a:p>
          <a:p>
            <a:r>
              <a:rPr lang="it-IT" b="1" dirty="0"/>
              <a:t>Perché è Importante Avere Abbastanza RAM?</a:t>
            </a:r>
            <a:endParaRPr lang="it-IT" dirty="0"/>
          </a:p>
          <a:p>
            <a:r>
              <a:rPr lang="it-IT" b="1" dirty="0"/>
              <a:t>Migliori Prestazioni:</a:t>
            </a:r>
            <a:r>
              <a:rPr lang="it-IT" dirty="0"/>
              <a:t> Una quantità di RAM adeguata permette al computer di eseguire più programmi contemporaneamente senza rallentamenti e di rispondere più rapidamente ai comandi.</a:t>
            </a:r>
          </a:p>
          <a:p>
            <a:r>
              <a:rPr lang="it-IT" b="1" dirty="0"/>
              <a:t>Prevenzione dei Blocchi:</a:t>
            </a:r>
            <a:r>
              <a:rPr lang="it-IT" dirty="0"/>
              <a:t> Se la RAM è insufficiente, il computer potrebbe andare in difficoltà e bloccarsi, costringendoti a chiudere alcuni programmi per liberare risorse.</a:t>
            </a:r>
          </a:p>
        </p:txBody>
      </p:sp>
    </p:spTree>
    <p:extLst>
      <p:ext uri="{BB962C8B-B14F-4D97-AF65-F5344CB8AC3E}">
        <p14:creationId xmlns:p14="http://schemas.microsoft.com/office/powerpoint/2010/main" val="17490740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328452" y="523461"/>
            <a:ext cx="4568341" cy="1600200"/>
          </a:xfrm>
        </p:spPr>
        <p:txBody>
          <a:bodyPr/>
          <a:lstStyle/>
          <a:p>
            <a:r>
              <a:rPr lang="it-IT" b="1" i="1" dirty="0" smtClean="0"/>
              <a:t>LA MEMORIA DI MASSA</a:t>
            </a:r>
            <a:endParaRPr lang="it-IT" b="1" i="1" dirty="0"/>
          </a:p>
        </p:txBody>
      </p:sp>
      <p:sp>
        <p:nvSpPr>
          <p:cNvPr id="4" name="Segnaposto testo 3"/>
          <p:cNvSpPr>
            <a:spLocks noGrp="1"/>
          </p:cNvSpPr>
          <p:nvPr>
            <p:ph type="body" sz="half" idx="2"/>
          </p:nvPr>
        </p:nvSpPr>
        <p:spPr>
          <a:xfrm>
            <a:off x="375961" y="907774"/>
            <a:ext cx="6064595" cy="5950226"/>
          </a:xfrm>
        </p:spPr>
        <p:txBody>
          <a:bodyPr>
            <a:normAutofit fontScale="85000" lnSpcReduction="20000"/>
          </a:bodyPr>
          <a:lstStyle/>
          <a:p>
            <a:r>
              <a:rPr lang="it-IT" b="1" dirty="0"/>
              <a:t>La memoria di massa</a:t>
            </a:r>
            <a:r>
              <a:rPr lang="it-IT" dirty="0"/>
              <a:t> è come un grande magazzino digitale dove il tuo computer conserva tutti i tuoi dati in modo permanente. A differenza della RAM, che è una memoria volatile e perde i dati quando spegni il computer, la memoria di massa conserva le informazioni anche quando il dispositivo è spento.</a:t>
            </a:r>
          </a:p>
          <a:p>
            <a:r>
              <a:rPr lang="it-IT" b="1" dirty="0"/>
              <a:t>A cosa serve la memoria di massa?</a:t>
            </a:r>
            <a:endParaRPr lang="it-IT" dirty="0"/>
          </a:p>
          <a:p>
            <a:r>
              <a:rPr lang="it-IT" b="1" dirty="0"/>
              <a:t>Archiviare dati:</a:t>
            </a:r>
            <a:r>
              <a:rPr lang="it-IT" dirty="0"/>
              <a:t> Tutti i tuoi file, documenti, foto, video, musica e programmi sono memorizzati nella memoria di massa.</a:t>
            </a:r>
          </a:p>
          <a:p>
            <a:r>
              <a:rPr lang="it-IT" b="1" dirty="0"/>
              <a:t>Caricare programmi:</a:t>
            </a:r>
            <a:r>
              <a:rPr lang="it-IT" dirty="0"/>
              <a:t> Quando avvii un programma, il computer lo carica dalla memoria di massa nella RAM per poterlo eseguire.</a:t>
            </a:r>
          </a:p>
          <a:p>
            <a:r>
              <a:rPr lang="it-IT" b="1" dirty="0"/>
              <a:t>Salvare i progressi:</a:t>
            </a:r>
            <a:r>
              <a:rPr lang="it-IT" dirty="0"/>
              <a:t> Quando salvi un documento o un gioco, stai in realtà salvando i dati nella memoria di massa.</a:t>
            </a:r>
          </a:p>
          <a:p>
            <a:r>
              <a:rPr lang="it-IT" b="1" dirty="0"/>
              <a:t>Tipi di memoria di massa:</a:t>
            </a:r>
            <a:endParaRPr lang="it-IT" dirty="0"/>
          </a:p>
          <a:p>
            <a:r>
              <a:rPr lang="it-IT" b="1" dirty="0"/>
              <a:t>Hard disk (HDD):</a:t>
            </a:r>
            <a:r>
              <a:rPr lang="it-IT" dirty="0"/>
              <a:t> È il tipo di memoria di massa più tradizionale, costituito da dischi magnetici che ruotano ad alta velocità. Offre grandi capacità di </a:t>
            </a:r>
            <a:r>
              <a:rPr lang="it-IT" dirty="0" err="1"/>
              <a:t>storage</a:t>
            </a:r>
            <a:r>
              <a:rPr lang="it-IT" dirty="0"/>
              <a:t> a un costo contenuto, ma è più lento degli SSD.</a:t>
            </a:r>
          </a:p>
          <a:p>
            <a:r>
              <a:rPr lang="it-IT" b="1" dirty="0"/>
              <a:t>Solid State Drive (SSD):</a:t>
            </a:r>
            <a:r>
              <a:rPr lang="it-IT" dirty="0"/>
              <a:t> Utilizza la memoria flash, la stessa tecnologia delle chiavette USB. Gli SSD sono molto più veloci degli HDD, offrono tempi di accesso ai dati più rapidi e sono più resistenti agli urti.</a:t>
            </a:r>
          </a:p>
          <a:p>
            <a:r>
              <a:rPr lang="it-IT" b="1" dirty="0"/>
              <a:t>Chiavette USB:</a:t>
            </a:r>
            <a:r>
              <a:rPr lang="it-IT" dirty="0"/>
              <a:t> Sono dispositivi di memoria di massa esterni, portatili e facili da usare.</a:t>
            </a:r>
          </a:p>
          <a:p>
            <a:r>
              <a:rPr lang="it-IT" b="1" dirty="0"/>
              <a:t>Schede SD:</a:t>
            </a:r>
            <a:r>
              <a:rPr lang="it-IT" dirty="0"/>
              <a:t> Utilizzate principalmente in dispositivi mobili come </a:t>
            </a:r>
            <a:r>
              <a:rPr lang="it-IT" dirty="0" err="1"/>
              <a:t>smartphone</a:t>
            </a:r>
            <a:r>
              <a:rPr lang="it-IT" dirty="0"/>
              <a:t> e fotocamere.</a:t>
            </a:r>
          </a:p>
          <a:p>
            <a:r>
              <a:rPr lang="it-IT" b="1" dirty="0"/>
              <a:t>Hard disk esterni:</a:t>
            </a:r>
            <a:r>
              <a:rPr lang="it-IT" dirty="0"/>
              <a:t> Dispositivi di memoria di massa esterni con capacità molto elevate, ideali per fare backup o per trasportare grandi quantità di dati.</a:t>
            </a:r>
          </a:p>
          <a:p>
            <a:r>
              <a:rPr lang="it-IT" b="1" dirty="0" err="1"/>
              <a:t>Cloud</a:t>
            </a:r>
            <a:r>
              <a:rPr lang="it-IT" b="1" dirty="0"/>
              <a:t> </a:t>
            </a:r>
            <a:r>
              <a:rPr lang="it-IT" b="1" dirty="0" err="1"/>
              <a:t>storage</a:t>
            </a:r>
            <a:r>
              <a:rPr lang="it-IT" b="1" dirty="0"/>
              <a:t>:</a:t>
            </a:r>
            <a:r>
              <a:rPr lang="it-IT" dirty="0"/>
              <a:t> Servizi online come Google Drive, </a:t>
            </a:r>
            <a:r>
              <a:rPr lang="it-IT" dirty="0" err="1"/>
              <a:t>Dropbox</a:t>
            </a:r>
            <a:r>
              <a:rPr lang="it-IT" dirty="0"/>
              <a:t> e OneDrive che ti permettono di archiviare i tuoi dati su server remoti, accessibili da qualsiasi dispositivo connesso a Internet.</a:t>
            </a:r>
          </a:p>
        </p:txBody>
      </p:sp>
      <p:pic>
        <p:nvPicPr>
          <p:cNvPr id="9" name="Immagin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0556" y="2769705"/>
            <a:ext cx="5164798" cy="2892287"/>
          </a:xfrm>
          <a:prstGeom prst="rect">
            <a:avLst/>
          </a:prstGeom>
        </p:spPr>
      </p:pic>
    </p:spTree>
    <p:extLst>
      <p:ext uri="{BB962C8B-B14F-4D97-AF65-F5344CB8AC3E}">
        <p14:creationId xmlns:p14="http://schemas.microsoft.com/office/powerpoint/2010/main" val="174547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795108" y="748748"/>
            <a:ext cx="3932237" cy="1600200"/>
          </a:xfrm>
        </p:spPr>
        <p:txBody>
          <a:bodyPr/>
          <a:lstStyle/>
          <a:p>
            <a:r>
              <a:rPr lang="it-IT" b="1" i="1" dirty="0" smtClean="0"/>
              <a:t>MEMORIA ROM</a:t>
            </a:r>
            <a:endParaRPr lang="it-IT" b="1" i="1" dirty="0"/>
          </a:p>
        </p:txBody>
      </p:sp>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95108" y="2852048"/>
            <a:ext cx="3333750" cy="2847975"/>
          </a:xfrm>
        </p:spPr>
      </p:pic>
      <p:sp>
        <p:nvSpPr>
          <p:cNvPr id="4" name="Segnaposto testo 3"/>
          <p:cNvSpPr>
            <a:spLocks noGrp="1"/>
          </p:cNvSpPr>
          <p:nvPr>
            <p:ph type="body" sz="half" idx="2"/>
          </p:nvPr>
        </p:nvSpPr>
        <p:spPr>
          <a:xfrm>
            <a:off x="959058" y="410816"/>
            <a:ext cx="6130855" cy="6308035"/>
          </a:xfrm>
        </p:spPr>
        <p:txBody>
          <a:bodyPr>
            <a:normAutofit fontScale="92500" lnSpcReduction="10000"/>
          </a:bodyPr>
          <a:lstStyle/>
          <a:p>
            <a:r>
              <a:rPr lang="it-IT" b="1" dirty="0"/>
              <a:t>ROM</a:t>
            </a:r>
            <a:r>
              <a:rPr lang="it-IT" dirty="0"/>
              <a:t> è l'acronimo di </a:t>
            </a:r>
            <a:r>
              <a:rPr lang="it-IT" b="1" dirty="0"/>
              <a:t>Read </a:t>
            </a:r>
            <a:r>
              <a:rPr lang="it-IT" b="1" dirty="0" err="1"/>
              <a:t>Only</a:t>
            </a:r>
            <a:r>
              <a:rPr lang="it-IT" b="1" dirty="0"/>
              <a:t> Memory</a:t>
            </a:r>
            <a:r>
              <a:rPr lang="it-IT" dirty="0"/>
              <a:t>, ovvero </a:t>
            </a:r>
            <a:r>
              <a:rPr lang="it-IT" b="1" dirty="0"/>
              <a:t>Memoria a Sola Lettura</a:t>
            </a:r>
            <a:r>
              <a:rPr lang="it-IT" dirty="0"/>
              <a:t>. A differenza della RAM, che è volatile e perde i dati quando spegni il computer, la ROM è </a:t>
            </a:r>
            <a:r>
              <a:rPr lang="it-IT" b="1" dirty="0"/>
              <a:t>non volatile</a:t>
            </a:r>
            <a:r>
              <a:rPr lang="it-IT" dirty="0"/>
              <a:t>, il che significa che conserva le informazioni anche quando non c'è corrente elettrica.</a:t>
            </a:r>
          </a:p>
          <a:p>
            <a:r>
              <a:rPr lang="it-IT" b="1" dirty="0"/>
              <a:t>A cosa serve la ROM?</a:t>
            </a:r>
            <a:endParaRPr lang="it-IT" dirty="0"/>
          </a:p>
          <a:p>
            <a:r>
              <a:rPr lang="it-IT" dirty="0"/>
              <a:t>La ROM contiene le </a:t>
            </a:r>
            <a:r>
              <a:rPr lang="it-IT" b="1" dirty="0"/>
              <a:t>istruzioni di base</a:t>
            </a:r>
            <a:r>
              <a:rPr lang="it-IT" dirty="0"/>
              <a:t> necessarie per avviare il computer. Queste istruzioni, chiamate </a:t>
            </a:r>
            <a:r>
              <a:rPr lang="it-IT" b="1" dirty="0"/>
              <a:t>firmware</a:t>
            </a:r>
            <a:r>
              <a:rPr lang="it-IT" dirty="0"/>
              <a:t>, sono scritte nel momento in cui la ROM viene prodotta e non possono essere modificate dall'utente.</a:t>
            </a:r>
          </a:p>
          <a:p>
            <a:r>
              <a:rPr lang="it-IT" b="1" dirty="0"/>
              <a:t>Caratteristiche principali della ROM:</a:t>
            </a:r>
            <a:endParaRPr lang="it-IT" dirty="0"/>
          </a:p>
          <a:p>
            <a:r>
              <a:rPr lang="it-IT" b="1" dirty="0"/>
              <a:t>Non volatile:</a:t>
            </a:r>
            <a:r>
              <a:rPr lang="it-IT" dirty="0"/>
              <a:t> I dati memorizzati nella ROM non vengono cancellati quando spegni il computer.</a:t>
            </a:r>
          </a:p>
          <a:p>
            <a:r>
              <a:rPr lang="it-IT" b="1" dirty="0"/>
              <a:t>Sola lettura:</a:t>
            </a:r>
            <a:r>
              <a:rPr lang="it-IT" dirty="0"/>
              <a:t> Come suggerisce il nome, i dati nella ROM possono essere solo letti, non scritti.</a:t>
            </a:r>
          </a:p>
          <a:p>
            <a:r>
              <a:rPr lang="it-IT" b="1" dirty="0"/>
              <a:t>Velocità:</a:t>
            </a:r>
            <a:r>
              <a:rPr lang="it-IT" dirty="0"/>
              <a:t> La ROM è generalmente più lenta della RAM, ma sufficientemente veloce per le operazioni di avvio del sistema.</a:t>
            </a:r>
          </a:p>
          <a:p>
            <a:r>
              <a:rPr lang="it-IT" b="1" dirty="0"/>
              <a:t>Tipi di ROM:</a:t>
            </a:r>
            <a:endParaRPr lang="it-IT" dirty="0"/>
          </a:p>
          <a:p>
            <a:r>
              <a:rPr lang="it-IT" dirty="0"/>
              <a:t>Esistono diversi tipi di ROM, tra cui:</a:t>
            </a:r>
          </a:p>
          <a:p>
            <a:r>
              <a:rPr lang="it-IT" b="1" dirty="0"/>
              <a:t>ROM mascherata:</a:t>
            </a:r>
            <a:r>
              <a:rPr lang="it-IT" dirty="0"/>
              <a:t> Il contenuto viene definito durante il processo di produzione e non può essere modificato successivamente.</a:t>
            </a:r>
          </a:p>
          <a:p>
            <a:r>
              <a:rPr lang="it-IT" b="1" dirty="0"/>
              <a:t>PROM (</a:t>
            </a:r>
            <a:r>
              <a:rPr lang="it-IT" b="1" dirty="0" err="1"/>
              <a:t>Programmable</a:t>
            </a:r>
            <a:r>
              <a:rPr lang="it-IT" b="1" dirty="0"/>
              <a:t> Read </a:t>
            </a:r>
            <a:r>
              <a:rPr lang="it-IT" b="1" dirty="0" err="1"/>
              <a:t>Only</a:t>
            </a:r>
            <a:r>
              <a:rPr lang="it-IT" b="1" dirty="0"/>
              <a:t> Memory):</a:t>
            </a:r>
            <a:r>
              <a:rPr lang="it-IT" dirty="0"/>
              <a:t> Può essere programmata una sola volta dall'utente.</a:t>
            </a:r>
          </a:p>
          <a:p>
            <a:r>
              <a:rPr lang="it-IT" b="1" dirty="0"/>
              <a:t>EPROM (</a:t>
            </a:r>
            <a:r>
              <a:rPr lang="it-IT" b="1" dirty="0" err="1"/>
              <a:t>Erasable</a:t>
            </a:r>
            <a:r>
              <a:rPr lang="it-IT" b="1" dirty="0"/>
              <a:t> </a:t>
            </a:r>
            <a:r>
              <a:rPr lang="it-IT" b="1" dirty="0" err="1"/>
              <a:t>Programmable</a:t>
            </a:r>
            <a:r>
              <a:rPr lang="it-IT" b="1" dirty="0"/>
              <a:t> Read </a:t>
            </a:r>
            <a:r>
              <a:rPr lang="it-IT" b="1" dirty="0" err="1"/>
              <a:t>Only</a:t>
            </a:r>
            <a:r>
              <a:rPr lang="it-IT" b="1" dirty="0"/>
              <a:t> Memory):</a:t>
            </a:r>
            <a:r>
              <a:rPr lang="it-IT" dirty="0"/>
              <a:t> Può essere cancellata e riprogrammata utilizzando una luce ultravioletta.</a:t>
            </a:r>
          </a:p>
          <a:p>
            <a:r>
              <a:rPr lang="it-IT" b="1" dirty="0"/>
              <a:t>EEPROM (</a:t>
            </a:r>
            <a:r>
              <a:rPr lang="it-IT" b="1" dirty="0" err="1"/>
              <a:t>Electrically</a:t>
            </a:r>
            <a:r>
              <a:rPr lang="it-IT" b="1" dirty="0"/>
              <a:t> </a:t>
            </a:r>
            <a:r>
              <a:rPr lang="it-IT" b="1" dirty="0" err="1"/>
              <a:t>Erasable</a:t>
            </a:r>
            <a:r>
              <a:rPr lang="it-IT" b="1" dirty="0"/>
              <a:t> </a:t>
            </a:r>
            <a:r>
              <a:rPr lang="it-IT" b="1" dirty="0" err="1"/>
              <a:t>Programmable</a:t>
            </a:r>
            <a:r>
              <a:rPr lang="it-IT" b="1" dirty="0"/>
              <a:t> Read </a:t>
            </a:r>
            <a:r>
              <a:rPr lang="it-IT" b="1" dirty="0" err="1"/>
              <a:t>Only</a:t>
            </a:r>
            <a:r>
              <a:rPr lang="it-IT" b="1" dirty="0"/>
              <a:t> Memory):</a:t>
            </a:r>
            <a:r>
              <a:rPr lang="it-IT" dirty="0"/>
              <a:t> Può essere cancellata e riprogrammata elettricamente.</a:t>
            </a:r>
          </a:p>
        </p:txBody>
      </p:sp>
    </p:spTree>
    <p:extLst>
      <p:ext uri="{BB962C8B-B14F-4D97-AF65-F5344CB8AC3E}">
        <p14:creationId xmlns:p14="http://schemas.microsoft.com/office/powerpoint/2010/main" val="1641424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399615" y="331304"/>
            <a:ext cx="3932237" cy="1600200"/>
          </a:xfrm>
        </p:spPr>
        <p:txBody>
          <a:bodyPr/>
          <a:lstStyle/>
          <a:p>
            <a:r>
              <a:rPr lang="it-IT" b="1" i="1" dirty="0" smtClean="0"/>
              <a:t>SCHEDE AGGIUNTIVE</a:t>
            </a:r>
            <a:endParaRPr lang="it-IT" b="1" i="1" dirty="0"/>
          </a:p>
        </p:txBody>
      </p:sp>
      <p:pic>
        <p:nvPicPr>
          <p:cNvPr id="5" name="Segnaposto immagine 4"/>
          <p:cNvPicPr>
            <a:picLocks noGrp="1" noChangeAspect="1"/>
          </p:cNvPicPr>
          <p:nvPr>
            <p:ph type="pic" idx="1"/>
          </p:nvPr>
        </p:nvPicPr>
        <p:blipFill>
          <a:blip r:embed="rId2"/>
          <a:srcRect l="7147" r="7147"/>
          <a:stretch>
            <a:fillRect/>
          </a:stretch>
        </p:blipFill>
        <p:spPr>
          <a:xfrm>
            <a:off x="6308518" y="2808702"/>
            <a:ext cx="5418137" cy="3556000"/>
          </a:xfrm>
          <a:prstGeom prst="rect">
            <a:avLst/>
          </a:prstGeom>
        </p:spPr>
      </p:pic>
      <p:sp>
        <p:nvSpPr>
          <p:cNvPr id="4" name="Segnaposto testo 3"/>
          <p:cNvSpPr>
            <a:spLocks noGrp="1"/>
          </p:cNvSpPr>
          <p:nvPr>
            <p:ph type="body" sz="half" idx="2"/>
          </p:nvPr>
        </p:nvSpPr>
        <p:spPr>
          <a:xfrm>
            <a:off x="742122" y="516833"/>
            <a:ext cx="4904893" cy="6182139"/>
          </a:xfrm>
        </p:spPr>
        <p:txBody>
          <a:bodyPr>
            <a:normAutofit fontScale="92500" lnSpcReduction="20000"/>
          </a:bodyPr>
          <a:lstStyle/>
          <a:p>
            <a:r>
              <a:rPr lang="it-IT" dirty="0"/>
              <a:t>Le </a:t>
            </a:r>
            <a:r>
              <a:rPr lang="it-IT" b="1" dirty="0"/>
              <a:t>schede aggiuntive</a:t>
            </a:r>
            <a:r>
              <a:rPr lang="it-IT" dirty="0"/>
              <a:t> sono componenti hardware che si inseriscono in appositi slot sulla scheda madre, permettendo di espandere le funzionalità del tuo computer. Sono come dei moduli aggiuntivi che puoi installare per personalizzare il tuo PC e adattarlo alle tue esigenze specifiche.</a:t>
            </a:r>
          </a:p>
          <a:p>
            <a:r>
              <a:rPr lang="it-IT" b="1" dirty="0"/>
              <a:t>A cosa servono le schede aggiuntive?</a:t>
            </a:r>
            <a:endParaRPr lang="it-IT" dirty="0"/>
          </a:p>
          <a:p>
            <a:r>
              <a:rPr lang="it-IT" b="1" dirty="0"/>
              <a:t>Migliorare le prestazioni:</a:t>
            </a:r>
            <a:r>
              <a:rPr lang="it-IT" dirty="0"/>
              <a:t> Le schede grafiche, ad esempio, sono fondamentali per giocare a videogiochi con impostazioni grafiche elevate o per lavorare con applicazioni grafiche professionali.</a:t>
            </a:r>
          </a:p>
          <a:p>
            <a:r>
              <a:rPr lang="it-IT" b="1" dirty="0"/>
              <a:t>Aggiungere funzionalità:</a:t>
            </a:r>
            <a:r>
              <a:rPr lang="it-IT" dirty="0"/>
              <a:t> Le schede di rete wireless permettono di connettersi a internet senza fili, mentre le schede audio offrono una qualità audio superiore.</a:t>
            </a:r>
          </a:p>
          <a:p>
            <a:r>
              <a:rPr lang="it-IT" b="1" dirty="0"/>
              <a:t>Espandere le porte:</a:t>
            </a:r>
            <a:r>
              <a:rPr lang="it-IT" dirty="0"/>
              <a:t> Se hai bisogno di più porte USB, puoi installare una scheda di espansione USB.</a:t>
            </a:r>
          </a:p>
          <a:p>
            <a:r>
              <a:rPr lang="it-IT" b="1" dirty="0"/>
              <a:t>Tipi di schede aggiuntive:</a:t>
            </a:r>
            <a:endParaRPr lang="it-IT" dirty="0"/>
          </a:p>
          <a:p>
            <a:r>
              <a:rPr lang="it-IT" b="1" dirty="0"/>
              <a:t>Schede video:</a:t>
            </a:r>
            <a:r>
              <a:rPr lang="it-IT" dirty="0"/>
              <a:t> Dedicata alla grafica, essenziale per i videogiocatori e i professionisti del settore grafico.</a:t>
            </a:r>
          </a:p>
          <a:p>
            <a:r>
              <a:rPr lang="it-IT" b="1" dirty="0"/>
              <a:t>Schede di rete:</a:t>
            </a:r>
            <a:r>
              <a:rPr lang="it-IT" dirty="0"/>
              <a:t> Permettono di connettere il computer a una rete locale o a internet. Possono essere cablate o wireless.</a:t>
            </a:r>
          </a:p>
          <a:p>
            <a:r>
              <a:rPr lang="it-IT" b="1" dirty="0"/>
              <a:t>Schede audio:</a:t>
            </a:r>
            <a:r>
              <a:rPr lang="it-IT" dirty="0"/>
              <a:t> Migliorano la qualità del suono in uscita e in entrata.</a:t>
            </a:r>
          </a:p>
          <a:p>
            <a:r>
              <a:rPr lang="it-IT" b="1" dirty="0"/>
              <a:t>Schede TV:</a:t>
            </a:r>
            <a:r>
              <a:rPr lang="it-IT" dirty="0"/>
              <a:t> Consentono di sintonizzare e visualizzare canali televisivi sul computer.</a:t>
            </a:r>
          </a:p>
          <a:p>
            <a:r>
              <a:rPr lang="it-IT" b="1" dirty="0"/>
              <a:t>Schede di acquisizione:</a:t>
            </a:r>
            <a:r>
              <a:rPr lang="it-IT" dirty="0"/>
              <a:t> Utilizzate per acquisire video da telecamere o da altre fonti.</a:t>
            </a:r>
          </a:p>
          <a:p>
            <a:r>
              <a:rPr lang="it-IT" b="1" dirty="0"/>
              <a:t>Schede di espansione:</a:t>
            </a:r>
            <a:r>
              <a:rPr lang="it-IT" dirty="0"/>
              <a:t> Offrono porte aggiuntive, come USB, SATA o </a:t>
            </a:r>
            <a:r>
              <a:rPr lang="it-IT" dirty="0" err="1"/>
              <a:t>PCIe</a:t>
            </a:r>
            <a:r>
              <a:rPr lang="it-IT" dirty="0"/>
              <a:t>.</a:t>
            </a:r>
          </a:p>
        </p:txBody>
      </p:sp>
    </p:spTree>
    <p:extLst>
      <p:ext uri="{BB962C8B-B14F-4D97-AF65-F5344CB8AC3E}">
        <p14:creationId xmlns:p14="http://schemas.microsoft.com/office/powerpoint/2010/main" val="40687726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93496" y="510209"/>
            <a:ext cx="4437752" cy="1600200"/>
          </a:xfrm>
        </p:spPr>
        <p:txBody>
          <a:bodyPr/>
          <a:lstStyle/>
          <a:p>
            <a:r>
              <a:rPr lang="it-IT" dirty="0" smtClean="0"/>
              <a:t>IL SISTEMA OPERATIVO</a:t>
            </a:r>
            <a:endParaRPr lang="it-IT" dirty="0"/>
          </a:p>
        </p:txBody>
      </p:sp>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45287" y="2384114"/>
            <a:ext cx="3433590" cy="3433590"/>
          </a:xfrm>
        </p:spPr>
      </p:pic>
      <p:sp>
        <p:nvSpPr>
          <p:cNvPr id="4" name="Segnaposto testo 3"/>
          <p:cNvSpPr>
            <a:spLocks noGrp="1"/>
          </p:cNvSpPr>
          <p:nvPr>
            <p:ph type="body" sz="half" idx="2"/>
          </p:nvPr>
        </p:nvSpPr>
        <p:spPr>
          <a:xfrm>
            <a:off x="839788" y="609598"/>
            <a:ext cx="6753708" cy="6606209"/>
          </a:xfrm>
        </p:spPr>
        <p:txBody>
          <a:bodyPr>
            <a:normAutofit fontScale="77500" lnSpcReduction="20000"/>
          </a:bodyPr>
          <a:lstStyle/>
          <a:p>
            <a:r>
              <a:rPr lang="it-IT" b="1" dirty="0"/>
              <a:t>Il sistema operativo</a:t>
            </a:r>
            <a:r>
              <a:rPr lang="it-IT" dirty="0"/>
              <a:t> è come il direttore d'orchestra di un'orchestra: coordina tutte le parti di un computer, assicurandosi che lavorino insieme in armonia. È il software di base che gestisce le risorse hardware e software del tuo computer, fornendo un'interfaccia che ti permette di interagire con la macchina.</a:t>
            </a:r>
          </a:p>
          <a:p>
            <a:r>
              <a:rPr lang="it-IT" b="1" dirty="0"/>
              <a:t>A cosa serve un sistema operativo?</a:t>
            </a:r>
            <a:endParaRPr lang="it-IT" dirty="0"/>
          </a:p>
          <a:p>
            <a:r>
              <a:rPr lang="it-IT" b="1" dirty="0"/>
              <a:t>Gestisce le risorse:</a:t>
            </a:r>
            <a:r>
              <a:rPr lang="it-IT" dirty="0"/>
              <a:t> Il sistema operativo si occupa di gestire la memoria, il processore, i dispositivi di input/output (come tastiera, mouse, schermo) e le periferiche (stampanti, scanner, ecc.).</a:t>
            </a:r>
          </a:p>
          <a:p>
            <a:r>
              <a:rPr lang="it-IT" b="1" dirty="0"/>
              <a:t>Fornisce servizi:</a:t>
            </a:r>
            <a:r>
              <a:rPr lang="it-IT" dirty="0"/>
              <a:t> Offre servizi di base come la gestione dei file, la creazione di cartelle, l'esecuzione di programmi e la stampa.</a:t>
            </a:r>
          </a:p>
          <a:p>
            <a:r>
              <a:rPr lang="it-IT" b="1" dirty="0"/>
              <a:t>Crea un'interfaccia:</a:t>
            </a:r>
            <a:r>
              <a:rPr lang="it-IT" dirty="0"/>
              <a:t> Fornisce un'interfaccia utente (GUI) che ti permette di interagire con il computer in modo intuitivo, utilizzando il mouse e la tastiera.</a:t>
            </a:r>
          </a:p>
          <a:p>
            <a:r>
              <a:rPr lang="it-IT" b="1" dirty="0"/>
              <a:t>Eseguire programmi:</a:t>
            </a:r>
            <a:r>
              <a:rPr lang="it-IT" dirty="0"/>
              <a:t> Il sistema operativo crea un ambiente in cui i programmi possono essere eseguiti.</a:t>
            </a:r>
          </a:p>
          <a:p>
            <a:r>
              <a:rPr lang="it-IT" b="1" dirty="0"/>
              <a:t>Esempi di sistemi operativi:</a:t>
            </a:r>
            <a:endParaRPr lang="it-IT" dirty="0"/>
          </a:p>
          <a:p>
            <a:r>
              <a:rPr lang="it-IT" b="1" dirty="0"/>
              <a:t>Windows:</a:t>
            </a:r>
            <a:r>
              <a:rPr lang="it-IT" dirty="0"/>
              <a:t> Il sistema operativo più diffuso per i computer desktop e laptop.</a:t>
            </a:r>
          </a:p>
          <a:p>
            <a:r>
              <a:rPr lang="it-IT" b="1" dirty="0" err="1"/>
              <a:t>macOS</a:t>
            </a:r>
            <a:r>
              <a:rPr lang="it-IT" b="1" dirty="0"/>
              <a:t>:</a:t>
            </a:r>
            <a:r>
              <a:rPr lang="it-IT" dirty="0"/>
              <a:t> Il sistema operativo dei computer Apple.</a:t>
            </a:r>
          </a:p>
          <a:p>
            <a:r>
              <a:rPr lang="it-IT" b="1" dirty="0"/>
              <a:t>Linux:</a:t>
            </a:r>
            <a:r>
              <a:rPr lang="it-IT" dirty="0"/>
              <a:t> Un sistema operativo open-source disponibile in molte distribuzioni diverse (come </a:t>
            </a:r>
            <a:r>
              <a:rPr lang="it-IT" dirty="0" err="1"/>
              <a:t>Ubuntu</a:t>
            </a:r>
            <a:r>
              <a:rPr lang="it-IT" dirty="0"/>
              <a:t>, Fedora, </a:t>
            </a:r>
            <a:r>
              <a:rPr lang="it-IT" dirty="0" err="1"/>
              <a:t>Debian</a:t>
            </a:r>
            <a:r>
              <a:rPr lang="it-IT" dirty="0"/>
              <a:t>).</a:t>
            </a:r>
          </a:p>
          <a:p>
            <a:r>
              <a:rPr lang="it-IT" b="1" dirty="0" err="1"/>
              <a:t>Android</a:t>
            </a:r>
            <a:r>
              <a:rPr lang="it-IT" b="1" dirty="0"/>
              <a:t>:</a:t>
            </a:r>
            <a:r>
              <a:rPr lang="it-IT" dirty="0"/>
              <a:t> Il sistema operativo più utilizzato per </a:t>
            </a:r>
            <a:r>
              <a:rPr lang="it-IT" dirty="0" err="1"/>
              <a:t>smartphone</a:t>
            </a:r>
            <a:r>
              <a:rPr lang="it-IT" dirty="0"/>
              <a:t> e </a:t>
            </a:r>
            <a:r>
              <a:rPr lang="it-IT" dirty="0" err="1"/>
              <a:t>tablet</a:t>
            </a:r>
            <a:r>
              <a:rPr lang="it-IT" dirty="0"/>
              <a:t>.</a:t>
            </a:r>
          </a:p>
          <a:p>
            <a:r>
              <a:rPr lang="it-IT" b="1" dirty="0"/>
              <a:t>iOS:</a:t>
            </a:r>
            <a:r>
              <a:rPr lang="it-IT" dirty="0"/>
              <a:t> Il sistema operativo per </a:t>
            </a:r>
            <a:r>
              <a:rPr lang="it-IT" dirty="0" err="1"/>
              <a:t>iPhone</a:t>
            </a:r>
            <a:r>
              <a:rPr lang="it-IT" dirty="0"/>
              <a:t> e </a:t>
            </a:r>
            <a:r>
              <a:rPr lang="it-IT" dirty="0" err="1"/>
              <a:t>iPad</a:t>
            </a:r>
            <a:r>
              <a:rPr lang="it-IT" dirty="0"/>
              <a:t>.</a:t>
            </a:r>
          </a:p>
          <a:p>
            <a:r>
              <a:rPr lang="it-IT" b="1" dirty="0"/>
              <a:t>Come funziona un sistema operativo?</a:t>
            </a:r>
            <a:endParaRPr lang="it-IT" dirty="0"/>
          </a:p>
          <a:p>
            <a:r>
              <a:rPr lang="it-IT" dirty="0"/>
              <a:t>Il sistema operativo agisce come un intermediario tra l'hardware e le applicazioni. Quando esegui un programma, il sistema operativo si occupa di:</a:t>
            </a:r>
          </a:p>
          <a:p>
            <a:r>
              <a:rPr lang="it-IT" b="1" dirty="0"/>
              <a:t>Caricare il programma</a:t>
            </a:r>
            <a:r>
              <a:rPr lang="it-IT" dirty="0"/>
              <a:t> dalla memoria di massa (hard disk, SSD) nella memoria RAM.</a:t>
            </a:r>
          </a:p>
          <a:p>
            <a:r>
              <a:rPr lang="it-IT" b="1" dirty="0"/>
              <a:t>Assegnare le risorse necessarie</a:t>
            </a:r>
            <a:r>
              <a:rPr lang="it-IT" dirty="0"/>
              <a:t> al programma, come la CPU e la memoria.</a:t>
            </a:r>
          </a:p>
          <a:p>
            <a:r>
              <a:rPr lang="it-IT" b="1" dirty="0" err="1"/>
              <a:t>Gestisre</a:t>
            </a:r>
            <a:r>
              <a:rPr lang="it-IT" b="1" dirty="0"/>
              <a:t> l'esecuzione del programma</a:t>
            </a:r>
            <a:r>
              <a:rPr lang="it-IT" dirty="0"/>
              <a:t> e l'interazione con l'utente.</a:t>
            </a:r>
          </a:p>
          <a:p>
            <a:r>
              <a:rPr lang="it-IT" b="1" dirty="0"/>
              <a:t>Perché è importante il sistema operativo?</a:t>
            </a:r>
            <a:endParaRPr lang="it-IT" dirty="0"/>
          </a:p>
          <a:p>
            <a:r>
              <a:rPr lang="it-IT" dirty="0"/>
              <a:t>Senza un sistema operativo, il tuo computer sarebbe solo un mucchio di componenti elettronici inutili. Il sistema operativo rende il computer utilizzabile, permettendoti di eseguire programmi, gestire i tuoi file e svolgere tutte le attività che fai quotidianamente.</a:t>
            </a:r>
          </a:p>
          <a:p>
            <a:endParaRPr lang="it-IT" dirty="0"/>
          </a:p>
        </p:txBody>
      </p:sp>
    </p:spTree>
    <p:extLst>
      <p:ext uri="{BB962C8B-B14F-4D97-AF65-F5344CB8AC3E}">
        <p14:creationId xmlns:p14="http://schemas.microsoft.com/office/powerpoint/2010/main" val="41607423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445565" y="1033669"/>
            <a:ext cx="6970644" cy="369332"/>
          </a:xfrm>
          <a:prstGeom prst="rect">
            <a:avLst/>
          </a:prstGeom>
          <a:noFill/>
        </p:spPr>
        <p:txBody>
          <a:bodyPr wrap="square" rtlCol="0">
            <a:spAutoFit/>
          </a:bodyPr>
          <a:lstStyle/>
          <a:p>
            <a:r>
              <a:rPr lang="it-IT" b="1" i="1" dirty="0" smtClean="0">
                <a:solidFill>
                  <a:schemeClr val="bg1"/>
                </a:solidFill>
              </a:rPr>
              <a:t>Come sono organizzati gli strati del sistema operativo?</a:t>
            </a:r>
            <a:endParaRPr lang="it-IT" b="1" i="1" dirty="0">
              <a:solidFill>
                <a:schemeClr val="bg1"/>
              </a:solidFill>
            </a:endParaRPr>
          </a:p>
        </p:txBody>
      </p:sp>
      <p:sp>
        <p:nvSpPr>
          <p:cNvPr id="2" name="Segnaposto contenuto 1"/>
          <p:cNvSpPr>
            <a:spLocks noGrp="1"/>
          </p:cNvSpPr>
          <p:nvPr>
            <p:ph idx="1"/>
          </p:nvPr>
        </p:nvSpPr>
        <p:spPr>
          <a:xfrm>
            <a:off x="384313" y="1736033"/>
            <a:ext cx="11688417" cy="1020417"/>
          </a:xfrm>
        </p:spPr>
        <p:txBody>
          <a:bodyPr>
            <a:noAutofit/>
          </a:bodyPr>
          <a:lstStyle/>
          <a:p>
            <a:r>
              <a:rPr lang="it-IT" sz="1600" dirty="0">
                <a:solidFill>
                  <a:schemeClr val="bg1"/>
                </a:solidFill>
              </a:rPr>
              <a:t>Immagina il sistema operativo come una cipolla: ha diversi strati, ognuno con una funzione specifica e che si appoggia a quello sottostante. Questa struttura a strati, chiamata "</a:t>
            </a:r>
            <a:r>
              <a:rPr lang="it-IT" sz="1600" dirty="0" err="1">
                <a:solidFill>
                  <a:schemeClr val="bg1"/>
                </a:solidFill>
              </a:rPr>
              <a:t>onion</a:t>
            </a:r>
            <a:r>
              <a:rPr lang="it-IT" sz="1600" dirty="0">
                <a:solidFill>
                  <a:schemeClr val="bg1"/>
                </a:solidFill>
              </a:rPr>
              <a:t> </a:t>
            </a:r>
            <a:r>
              <a:rPr lang="it-IT" sz="1600" dirty="0" err="1">
                <a:solidFill>
                  <a:schemeClr val="bg1"/>
                </a:solidFill>
              </a:rPr>
              <a:t>skin</a:t>
            </a:r>
            <a:r>
              <a:rPr lang="it-IT" sz="1600" dirty="0">
                <a:solidFill>
                  <a:schemeClr val="bg1"/>
                </a:solidFill>
              </a:rPr>
              <a:t>", permette al sistema operativo di gestire in modo efficiente tutte le risorse del computer.</a:t>
            </a:r>
          </a:p>
          <a:p>
            <a:r>
              <a:rPr lang="it-IT" sz="1600" b="1" dirty="0">
                <a:solidFill>
                  <a:schemeClr val="bg1"/>
                </a:solidFill>
              </a:rPr>
              <a:t>Gli strati principali sono:</a:t>
            </a:r>
            <a:endParaRPr lang="it-IT" sz="1600" dirty="0">
              <a:solidFill>
                <a:schemeClr val="bg1"/>
              </a:solidFill>
            </a:endParaRPr>
          </a:p>
          <a:p>
            <a:r>
              <a:rPr lang="it-IT" sz="1600" b="1" dirty="0">
                <a:solidFill>
                  <a:schemeClr val="bg1"/>
                </a:solidFill>
              </a:rPr>
              <a:t>Nucleo (</a:t>
            </a:r>
            <a:r>
              <a:rPr lang="it-IT" sz="1600" b="1" dirty="0" err="1">
                <a:solidFill>
                  <a:schemeClr val="bg1"/>
                </a:solidFill>
              </a:rPr>
              <a:t>Kernel</a:t>
            </a:r>
            <a:r>
              <a:rPr lang="it-IT" sz="1600" b="1" dirty="0">
                <a:solidFill>
                  <a:schemeClr val="bg1"/>
                </a:solidFill>
              </a:rPr>
              <a:t>):</a:t>
            </a:r>
            <a:endParaRPr lang="it-IT" sz="1600" dirty="0">
              <a:solidFill>
                <a:schemeClr val="bg1"/>
              </a:solidFill>
            </a:endParaRPr>
          </a:p>
          <a:p>
            <a:pPr lvl="1"/>
            <a:r>
              <a:rPr lang="it-IT" sz="1400" dirty="0">
                <a:solidFill>
                  <a:schemeClr val="bg1"/>
                </a:solidFill>
              </a:rPr>
              <a:t>È il cuore del sistema operativo.</a:t>
            </a:r>
          </a:p>
          <a:p>
            <a:pPr lvl="1"/>
            <a:r>
              <a:rPr lang="it-IT" sz="1400" dirty="0">
                <a:solidFill>
                  <a:schemeClr val="bg1"/>
                </a:solidFill>
              </a:rPr>
              <a:t>Interagisce direttamente con l'hardware, gestendo la CPU, la memoria, i dispositivi di input/output e le interruzioni.</a:t>
            </a:r>
          </a:p>
          <a:p>
            <a:pPr lvl="1"/>
            <a:r>
              <a:rPr lang="it-IT" sz="1400" dirty="0">
                <a:solidFill>
                  <a:schemeClr val="bg1"/>
                </a:solidFill>
              </a:rPr>
              <a:t>Fornisce servizi di base agli altri livelli del sistema operativo, come la gestione dei processi e la protezione della memoria.</a:t>
            </a:r>
          </a:p>
          <a:p>
            <a:r>
              <a:rPr lang="it-IT" sz="1600" b="1" dirty="0">
                <a:solidFill>
                  <a:schemeClr val="bg1"/>
                </a:solidFill>
              </a:rPr>
              <a:t>Gestore della memoria:</a:t>
            </a:r>
            <a:endParaRPr lang="it-IT" sz="1600" dirty="0">
              <a:solidFill>
                <a:schemeClr val="bg1"/>
              </a:solidFill>
            </a:endParaRPr>
          </a:p>
          <a:p>
            <a:pPr lvl="1"/>
            <a:r>
              <a:rPr lang="it-IT" sz="1400" dirty="0">
                <a:solidFill>
                  <a:schemeClr val="bg1"/>
                </a:solidFill>
              </a:rPr>
              <a:t>Si occupa di allocare e </a:t>
            </a:r>
            <a:r>
              <a:rPr lang="it-IT" sz="1400" dirty="0" err="1">
                <a:solidFill>
                  <a:schemeClr val="bg1"/>
                </a:solidFill>
              </a:rPr>
              <a:t>deallocare</a:t>
            </a:r>
            <a:r>
              <a:rPr lang="it-IT" sz="1400" dirty="0">
                <a:solidFill>
                  <a:schemeClr val="bg1"/>
                </a:solidFill>
              </a:rPr>
              <a:t> la memoria ai processi in esecuzione.</a:t>
            </a:r>
          </a:p>
          <a:p>
            <a:pPr lvl="1"/>
            <a:r>
              <a:rPr lang="it-IT" sz="1400" dirty="0">
                <a:solidFill>
                  <a:schemeClr val="bg1"/>
                </a:solidFill>
              </a:rPr>
              <a:t>Gestisce la memoria virtuale, che permette ai programmi di utilizzare più memoria di quella fisicamente disponibile.</a:t>
            </a:r>
          </a:p>
          <a:p>
            <a:pPr lvl="1"/>
            <a:r>
              <a:rPr lang="it-IT" sz="1400" dirty="0">
                <a:solidFill>
                  <a:schemeClr val="bg1"/>
                </a:solidFill>
              </a:rPr>
              <a:t>Implementa tecniche di </a:t>
            </a:r>
            <a:r>
              <a:rPr lang="it-IT" sz="1400" dirty="0" err="1">
                <a:solidFill>
                  <a:schemeClr val="bg1"/>
                </a:solidFill>
              </a:rPr>
              <a:t>paging</a:t>
            </a:r>
            <a:r>
              <a:rPr lang="it-IT" sz="1400" dirty="0">
                <a:solidFill>
                  <a:schemeClr val="bg1"/>
                </a:solidFill>
              </a:rPr>
              <a:t> e </a:t>
            </a:r>
            <a:r>
              <a:rPr lang="it-IT" sz="1400" dirty="0" err="1">
                <a:solidFill>
                  <a:schemeClr val="bg1"/>
                </a:solidFill>
              </a:rPr>
              <a:t>swapping</a:t>
            </a:r>
            <a:r>
              <a:rPr lang="it-IT" sz="1400" dirty="0">
                <a:solidFill>
                  <a:schemeClr val="bg1"/>
                </a:solidFill>
              </a:rPr>
              <a:t> per ottimizzare l'utilizzo della memoria.</a:t>
            </a:r>
          </a:p>
          <a:p>
            <a:r>
              <a:rPr lang="it-IT" sz="1600" b="1" dirty="0">
                <a:solidFill>
                  <a:schemeClr val="bg1"/>
                </a:solidFill>
              </a:rPr>
              <a:t>Gestore delle periferiche:</a:t>
            </a:r>
            <a:endParaRPr lang="it-IT" sz="1600" dirty="0">
              <a:solidFill>
                <a:schemeClr val="bg1"/>
              </a:solidFill>
            </a:endParaRPr>
          </a:p>
          <a:p>
            <a:pPr lvl="1"/>
            <a:r>
              <a:rPr lang="it-IT" sz="1400" dirty="0">
                <a:solidFill>
                  <a:schemeClr val="bg1"/>
                </a:solidFill>
              </a:rPr>
              <a:t>Controlla tutti i dispositivi collegati al computer (tastiera, mouse, stampante, disco rigido, ecc.).</a:t>
            </a:r>
          </a:p>
          <a:p>
            <a:pPr lvl="1"/>
            <a:r>
              <a:rPr lang="it-IT" sz="1400" dirty="0">
                <a:solidFill>
                  <a:schemeClr val="bg1"/>
                </a:solidFill>
              </a:rPr>
              <a:t>Fornisce un'interfaccia uniforme per l'accesso alle periferiche, nascondendo la complessità dell'hardware sottostante.</a:t>
            </a:r>
          </a:p>
          <a:p>
            <a:pPr lvl="1"/>
            <a:r>
              <a:rPr lang="it-IT" sz="1400" dirty="0">
                <a:solidFill>
                  <a:schemeClr val="bg1"/>
                </a:solidFill>
              </a:rPr>
              <a:t>Gestisce gli interrupt generati dalle periferiche.</a:t>
            </a:r>
          </a:p>
          <a:p>
            <a:endParaRPr lang="it-IT" sz="900" dirty="0"/>
          </a:p>
        </p:txBody>
      </p:sp>
    </p:spTree>
    <p:extLst>
      <p:ext uri="{BB962C8B-B14F-4D97-AF65-F5344CB8AC3E}">
        <p14:creationId xmlns:p14="http://schemas.microsoft.com/office/powerpoint/2010/main" val="305388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a:spLocks noGrp="1" noChangeArrowheads="1"/>
          </p:cNvSpPr>
          <p:nvPr>
            <p:ph idx="1"/>
          </p:nvPr>
        </p:nvSpPr>
        <p:spPr bwMode="auto">
          <a:xfrm>
            <a:off x="308113" y="1867868"/>
            <a:ext cx="7258879" cy="347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Bef>
                <a:spcPct val="0"/>
              </a:spcBef>
              <a:spcAft>
                <a:spcPct val="0"/>
              </a:spcAft>
              <a:buNone/>
            </a:pPr>
            <a:r>
              <a:rPr lang="it-IT" altLang="it-IT" sz="1600" b="1" dirty="0">
                <a:solidFill>
                  <a:schemeClr val="bg1"/>
                </a:solidFill>
              </a:rPr>
              <a:t>File </a:t>
            </a:r>
            <a:r>
              <a:rPr lang="it-IT" altLang="it-IT" sz="1600" b="1" dirty="0" err="1">
                <a:solidFill>
                  <a:schemeClr val="bg1"/>
                </a:solidFill>
              </a:rPr>
              <a:t>system</a:t>
            </a:r>
            <a:r>
              <a:rPr lang="it-IT" altLang="it-IT" sz="1600" b="1" dirty="0" smtClean="0">
                <a:solidFill>
                  <a:schemeClr val="bg1"/>
                </a:solidFill>
              </a:rPr>
              <a:t>:</a:t>
            </a:r>
            <a:endParaRPr lang="it-IT" altLang="it-IT" sz="1600" dirty="0" smtClean="0">
              <a:solidFill>
                <a:schemeClr val="bg1"/>
              </a:solidFill>
            </a:endParaRPr>
          </a:p>
          <a:p>
            <a:pPr marL="57150" marR="0" lvl="0" fontAlgn="base">
              <a:spcBef>
                <a:spcPct val="0"/>
              </a:spcBef>
              <a:spcAft>
                <a:spcPct val="0"/>
              </a:spcAft>
              <a:buClrTx/>
              <a:buSzTx/>
              <a:tabLst/>
            </a:pPr>
            <a:r>
              <a:rPr lang="it-IT" altLang="it-IT" sz="1600" dirty="0" smtClean="0">
                <a:solidFill>
                  <a:schemeClr val="bg1"/>
                </a:solidFill>
              </a:rPr>
              <a:t>Organizza </a:t>
            </a:r>
            <a:r>
              <a:rPr lang="it-IT" altLang="it-IT" sz="1600" dirty="0">
                <a:solidFill>
                  <a:schemeClr val="bg1"/>
                </a:solidFill>
              </a:rPr>
              <a:t>i dati sul disco rigido in file e directory. </a:t>
            </a:r>
          </a:p>
          <a:p>
            <a:pPr marL="57150" marR="0" lvl="0" fontAlgn="base">
              <a:spcBef>
                <a:spcPct val="0"/>
              </a:spcBef>
              <a:spcAft>
                <a:spcPct val="0"/>
              </a:spcAft>
              <a:buClrTx/>
              <a:buSzTx/>
              <a:tabLst/>
            </a:pPr>
            <a:r>
              <a:rPr lang="it-IT" altLang="it-IT" sz="1600" dirty="0">
                <a:solidFill>
                  <a:schemeClr val="bg1"/>
                </a:solidFill>
              </a:rPr>
              <a:t>Gestisce le operazioni di lettura e scrittura sui file. </a:t>
            </a:r>
          </a:p>
          <a:p>
            <a:pPr marL="57150" marR="0" lvl="0" fontAlgn="base">
              <a:spcBef>
                <a:spcPct val="0"/>
              </a:spcBef>
              <a:spcAft>
                <a:spcPct val="0"/>
              </a:spcAft>
              <a:buClrTx/>
              <a:buSzTx/>
              <a:tabLst/>
            </a:pPr>
            <a:r>
              <a:rPr lang="it-IT" altLang="it-IT" sz="1600" dirty="0">
                <a:solidFill>
                  <a:schemeClr val="bg1"/>
                </a:solidFill>
              </a:rPr>
              <a:t>Implementa diversi tipi di file </a:t>
            </a:r>
            <a:r>
              <a:rPr lang="it-IT" altLang="it-IT" sz="1600" dirty="0" err="1">
                <a:solidFill>
                  <a:schemeClr val="bg1"/>
                </a:solidFill>
              </a:rPr>
              <a:t>system</a:t>
            </a:r>
            <a:r>
              <a:rPr lang="it-IT" altLang="it-IT" sz="1600" dirty="0">
                <a:solidFill>
                  <a:schemeClr val="bg1"/>
                </a:solidFill>
              </a:rPr>
              <a:t> (FAT, NTFS, ext4, ecc.), ognuno con caratteristiche e prestazioni diverse. </a:t>
            </a:r>
            <a:endParaRPr lang="it-IT" altLang="it-IT" sz="1600" b="1" dirty="0">
              <a:solidFill>
                <a:schemeClr val="bg1"/>
              </a:solidFill>
            </a:endParaRPr>
          </a:p>
          <a:p>
            <a:pPr marL="0" marR="0" lvl="0" indent="0" fontAlgn="base">
              <a:spcBef>
                <a:spcPct val="0"/>
              </a:spcBef>
              <a:spcAft>
                <a:spcPct val="0"/>
              </a:spcAft>
              <a:buClrTx/>
              <a:buSzTx/>
              <a:buNone/>
              <a:tabLst/>
            </a:pPr>
            <a:r>
              <a:rPr lang="it-IT" altLang="it-IT" sz="1600" b="1" dirty="0">
                <a:solidFill>
                  <a:schemeClr val="bg1"/>
                </a:solidFill>
              </a:rPr>
              <a:t>Interfaccia utente:</a:t>
            </a:r>
          </a:p>
          <a:p>
            <a:pPr marL="57150" marR="0" lvl="0" fontAlgn="base">
              <a:spcBef>
                <a:spcPct val="0"/>
              </a:spcBef>
              <a:spcAft>
                <a:spcPct val="0"/>
              </a:spcAft>
              <a:buClrTx/>
              <a:buSzTx/>
              <a:tabLst/>
            </a:pPr>
            <a:r>
              <a:rPr lang="it-IT" altLang="it-IT" sz="1600" dirty="0">
                <a:solidFill>
                  <a:schemeClr val="bg1"/>
                </a:solidFill>
              </a:rPr>
              <a:t>È lo strato che permette all'utente di interagire con il sistema operativo. </a:t>
            </a:r>
          </a:p>
          <a:p>
            <a:pPr marL="57150" marR="0" lvl="0" fontAlgn="base">
              <a:spcBef>
                <a:spcPct val="0"/>
              </a:spcBef>
              <a:spcAft>
                <a:spcPct val="0"/>
              </a:spcAft>
              <a:buClrTx/>
              <a:buSzTx/>
              <a:tabLst/>
            </a:pPr>
            <a:r>
              <a:rPr lang="it-IT" altLang="it-IT" sz="1600" dirty="0">
                <a:solidFill>
                  <a:schemeClr val="bg1"/>
                </a:solidFill>
              </a:rPr>
              <a:t>Può essere a linea di comando (CLI) o grafica (GUI). </a:t>
            </a:r>
          </a:p>
          <a:p>
            <a:pPr marL="57150" marR="0" lvl="0" fontAlgn="base">
              <a:spcBef>
                <a:spcPct val="0"/>
              </a:spcBef>
              <a:spcAft>
                <a:spcPct val="0"/>
              </a:spcAft>
              <a:buClrTx/>
              <a:buSzTx/>
              <a:tabLst/>
            </a:pPr>
            <a:r>
              <a:rPr lang="it-IT" altLang="it-IT" sz="1600" dirty="0">
                <a:solidFill>
                  <a:schemeClr val="bg1"/>
                </a:solidFill>
              </a:rPr>
              <a:t>Fornisce strumenti per la gestione dei file, l'esecuzione dei programmi e la configurazione del sistema. </a:t>
            </a:r>
          </a:p>
          <a:p>
            <a:pPr marL="0" marR="0" lvl="0" indent="0" fontAlgn="base">
              <a:spcBef>
                <a:spcPct val="0"/>
              </a:spcBef>
              <a:spcAft>
                <a:spcPct val="0"/>
              </a:spcAft>
              <a:buClrTx/>
              <a:buSzTx/>
              <a:buNone/>
              <a:tabLst/>
            </a:pPr>
            <a:r>
              <a:rPr lang="it-IT" altLang="it-IT" sz="1600" b="1" dirty="0">
                <a:solidFill>
                  <a:schemeClr val="bg1"/>
                </a:solidFill>
              </a:rPr>
              <a:t>Programmi applicativi:</a:t>
            </a:r>
          </a:p>
          <a:p>
            <a:pPr marL="57150" marR="0" lvl="0" fontAlgn="base">
              <a:spcBef>
                <a:spcPct val="0"/>
              </a:spcBef>
              <a:spcAft>
                <a:spcPct val="0"/>
              </a:spcAft>
              <a:buClrTx/>
              <a:buSzTx/>
              <a:tabLst/>
            </a:pPr>
            <a:r>
              <a:rPr lang="it-IT" altLang="it-IT" sz="1600" dirty="0">
                <a:solidFill>
                  <a:schemeClr val="bg1"/>
                </a:solidFill>
              </a:rPr>
              <a:t>Sono i programmi che l'utente utilizza per svolgere compiti specifici (browser, editor di testo, giochi, ecc.). </a:t>
            </a:r>
          </a:p>
          <a:p>
            <a:pPr marL="57150" marR="0" lvl="0" fontAlgn="base">
              <a:spcBef>
                <a:spcPct val="0"/>
              </a:spcBef>
              <a:spcAft>
                <a:spcPct val="0"/>
              </a:spcAft>
              <a:buClrTx/>
              <a:buSzTx/>
              <a:tabLst/>
            </a:pPr>
            <a:r>
              <a:rPr lang="it-IT" altLang="it-IT" sz="1600" dirty="0">
                <a:solidFill>
                  <a:schemeClr val="bg1"/>
                </a:solidFill>
              </a:rPr>
              <a:t>Si appoggiano ai servizi offerti dagli strati sottostanti per funzionare.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anose="020B0604020202020204" pitchFamily="34" charset="0"/>
            </a:endParaRPr>
          </a:p>
        </p:txBody>
      </p:sp>
      <p:pic>
        <p:nvPicPr>
          <p:cNvPr id="8" name="Immagin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6992" y="1417982"/>
            <a:ext cx="3810000" cy="3810000"/>
          </a:xfrm>
          <a:prstGeom prst="rect">
            <a:avLst/>
          </a:prstGeom>
        </p:spPr>
      </p:pic>
    </p:spTree>
    <p:extLst>
      <p:ext uri="{BB962C8B-B14F-4D97-AF65-F5344CB8AC3E}">
        <p14:creationId xmlns:p14="http://schemas.microsoft.com/office/powerpoint/2010/main" val="4274613265"/>
      </p:ext>
    </p:extLst>
  </p:cSld>
  <p:clrMapOvr>
    <a:masterClrMapping/>
  </p:clrMapOvr>
</p:sld>
</file>

<file path=ppt/theme/theme1.xml><?xml version="1.0" encoding="utf-8"?>
<a:theme xmlns:a="http://schemas.openxmlformats.org/drawingml/2006/main" name="Tema di Office">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8755</TotalTime>
  <Words>3839</Words>
  <Application>Microsoft Office PowerPoint</Application>
  <PresentationFormat>Widescreen</PresentationFormat>
  <Paragraphs>236</Paragraphs>
  <Slides>29</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29</vt:i4>
      </vt:variant>
    </vt:vector>
  </HeadingPairs>
  <TitlesOfParts>
    <vt:vector size="34" baseType="lpstr">
      <vt:lpstr>Arial</vt:lpstr>
      <vt:lpstr>Calibri</vt:lpstr>
      <vt:lpstr>Calibri Light</vt:lpstr>
      <vt:lpstr>Constantia</vt:lpstr>
      <vt:lpstr>Tema di Office</vt:lpstr>
      <vt:lpstr>ALFABETIZZAZIONE DIGITALE </vt:lpstr>
      <vt:lpstr>PERCHÈ SEGUIRE UN CORSO DI ALFABETIZZAZIONE DIGITALE?</vt:lpstr>
      <vt:lpstr>Presentazione standard di PowerPoint</vt:lpstr>
      <vt:lpstr>DEFINIZIONE: L‘ informatica è la scienza che si occupa dell'elaborazione automatica dell'informazione. In parole più semplici, è la disciplina che studia come raccogliere, organizzare, conservare, elaborare e trasmettere dati utilizzando sistemi informatici, come i computer.</vt:lpstr>
      <vt:lpstr>CENNI STORICI</vt:lpstr>
      <vt:lpstr>La Pascalina 1642</vt:lpstr>
      <vt:lpstr>Colossus 1944</vt:lpstr>
      <vt:lpstr>Apple II 1977 </vt:lpstr>
      <vt:lpstr>Quanti e quali tipi di computer conosciamo?</vt:lpstr>
      <vt:lpstr>Presentazione standard di PowerPoint</vt:lpstr>
      <vt:lpstr>Presentazione standard di PowerPoint</vt:lpstr>
      <vt:lpstr>Presentazione standard di PowerPoint</vt:lpstr>
      <vt:lpstr>Rappresentazione delle informazioni</vt:lpstr>
      <vt:lpstr> Immagina il computer come un cervello elettronico. Per poter "pensare" e "elaborare", ha bisogno di un linguaggio che possa comprendere. Questo linguaggio è costituito da una sequenza di 0 e 1, chiamati bit. Ogni bit è come un piccolo interruttore che può essere acceso (1) o spento (0). Perché tutto è rappresentato in bit? Semplicità: I circuiti elettronici sono progettati per lavorare con segnali elettrici che possono assumere solo due stati: acceso o spento. Efficienza: La rappresentazione binaria permette di eseguire calcoli e manipolare dati in modo molto efficiente. Universalità: Qualsiasi tipo di informazione, da un semplice numero a una complessa immagine, può essere rappresentata utilizzando combinazioni di 0 e 1. </vt:lpstr>
      <vt:lpstr> Codifica: Per poter rappresentare un'informazione, come una lettera, un numero o un colore, è necessario tradurla in una sequenza di bit. Questo processo è chiamato codifica. Esistono diversi sistemi di codifica, come l'ASCII per i caratteri e i sistemi RGB per i colori. Unità di misura: Bit: L'unità di misura più piccola, può assumere solo due valori: 0 o 1. Byte: Un gruppo di 8 bit, utilizzato per rappresentare un carattere. Kilobyte, Megabyte, Gigabyte, Terabyte: Multiple del byte, utilizzate per indicare quantità maggiori di dati. </vt:lpstr>
      <vt:lpstr>Le periferiche</vt:lpstr>
      <vt:lpstr>Presentazione standard di PowerPoint</vt:lpstr>
      <vt:lpstr>Cosa c’è dentro la scatola?</vt:lpstr>
      <vt:lpstr>Presentazione standard di PowerPoint</vt:lpstr>
      <vt:lpstr>ALIMENTATORE</vt:lpstr>
      <vt:lpstr>LA SCHEDA MADRE</vt:lpstr>
      <vt:lpstr>Presentazione standard di PowerPoint</vt:lpstr>
      <vt:lpstr>MEMORIA RAM</vt:lpstr>
      <vt:lpstr>LA MEMORIA DI MASSA</vt:lpstr>
      <vt:lpstr>MEMORIA ROM</vt:lpstr>
      <vt:lpstr>SCHEDE AGGIUNTIVE</vt:lpstr>
      <vt:lpstr>IL SISTEMA OPERATIVO</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Demetra Formazione</dc:creator>
  <cp:lastModifiedBy>User</cp:lastModifiedBy>
  <cp:revision>43</cp:revision>
  <dcterms:created xsi:type="dcterms:W3CDTF">2023-03-21T15:27:21Z</dcterms:created>
  <dcterms:modified xsi:type="dcterms:W3CDTF">2024-10-05T08:31:37Z</dcterms:modified>
</cp:coreProperties>
</file>