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5" r:id="rId5"/>
    <p:sldId id="264" r:id="rId6"/>
    <p:sldId id="263" r:id="rId7"/>
    <p:sldId id="262" r:id="rId8"/>
    <p:sldId id="260" r:id="rId9"/>
    <p:sldId id="258" r:id="rId10"/>
    <p:sldId id="267" r:id="rId11"/>
    <p:sldId id="268" r:id="rId12"/>
    <p:sldId id="271" r:id="rId13"/>
    <p:sldId id="270" r:id="rId14"/>
    <p:sldId id="269" r:id="rId15"/>
    <p:sldId id="275" r:id="rId16"/>
    <p:sldId id="274" r:id="rId17"/>
    <p:sldId id="273" r:id="rId18"/>
    <p:sldId id="272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1" clrIdx="0">
    <p:extLst>
      <p:ext uri="{19B8F6BF-5375-455C-9EA6-DF929625EA0E}">
        <p15:presenceInfo xmlns:p15="http://schemas.microsoft.com/office/powerpoint/2012/main" userId="Ut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11T00:12:29.758" idx="1">
    <p:pos x="6720" y="707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9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232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919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417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83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599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3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21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72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513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90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34869-6C93-4B09-A491-98139C65A23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C4BF0-0452-43FD-AF2D-5163C93ED5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37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EDUCAZIONE CIVICA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86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STATO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356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95212" y="20423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TERRITORIO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POPOLAZIONE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SOVRANITA’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5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000518" y="954937"/>
            <a:ext cx="9144000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TERRITORIO ITALIANO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55820" y="3705068"/>
            <a:ext cx="9144000" cy="1655762"/>
          </a:xfrm>
        </p:spPr>
        <p:txBody>
          <a:bodyPr>
            <a:noAutofit/>
          </a:bodyPr>
          <a:lstStyle/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Non solo lo spazio fisico ,ma anche:</a:t>
            </a:r>
          </a:p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Spazio aereo e il sottosuolo</a:t>
            </a:r>
          </a:p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 acque </a:t>
            </a:r>
            <a:r>
              <a:rPr lang="it-IT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interne:laghi</a:t>
            </a:r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 fiumi</a:t>
            </a:r>
          </a:p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Mare:12 miglia di distanza dalla costa</a:t>
            </a:r>
          </a:p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Navi e aerei che si trovino in territorio </a:t>
            </a:r>
            <a:r>
              <a:rPr lang="it-IT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inernazionale</a:t>
            </a:r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battenti bandiera italiana</a:t>
            </a:r>
            <a:endParaRPr lang="it-IT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8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800391"/>
            <a:ext cx="9144000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Popolazione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Insieme di tutte le persone che vivono in un certo territorio</a:t>
            </a:r>
          </a:p>
          <a:p>
            <a:r>
              <a:rPr lang="it-IT" dirty="0" smtClean="0"/>
              <a:t>…</a:t>
            </a:r>
            <a:r>
              <a:rPr lang="it-IT" dirty="0" err="1" smtClean="0"/>
              <a:t>qiondi</a:t>
            </a:r>
            <a:r>
              <a:rPr lang="it-IT" dirty="0" smtClean="0"/>
              <a:t> si tratterà di un concetto diverso da quello di…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913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POPOLO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Il popolo è l’insieme di soggetti che sono cittadini, che sono legati da un vincolo si cittadinanza allo Stato.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55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IL CITTADINO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Sono cittadini coloro che hanno diritti e doveri in base a questa condizione , e a seconda delle forme si stato partecipano all’esercizio del potere.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050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CHI SONO I CITTADINI ITALIANI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IUS SANGUINIS:</a:t>
            </a:r>
          </a:p>
          <a:p>
            <a:r>
              <a:rPr lang="it-IT" dirty="0" smtClean="0"/>
              <a:t>Si può essere cittadini italiani perché si nasce da cittadini italiani anche se residenti all’estero.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015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89149" y="2490498"/>
            <a:ext cx="9144000" cy="1655762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IUS SOLI:</a:t>
            </a:r>
          </a:p>
          <a:p>
            <a:r>
              <a:rPr lang="it-IT" dirty="0" smtClean="0"/>
              <a:t>Per nascita sul territorio italiano</a:t>
            </a:r>
          </a:p>
          <a:p>
            <a:r>
              <a:rPr lang="it-IT" dirty="0" smtClean="0"/>
              <a:t>Per nascita da genitori apolidi o che non possono trasmettere la cittadinanza ai figli per l’ordinamento dello stato di appartenenza dei genitori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540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25867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PER RESIDENZA:</a:t>
            </a:r>
          </a:p>
          <a:p>
            <a:r>
              <a:rPr lang="it-IT" dirty="0" smtClean="0"/>
              <a:t>Per residenza regolare e continuativa sul suolo italiano</a:t>
            </a:r>
          </a:p>
          <a:p>
            <a:r>
              <a:rPr lang="it-IT" dirty="0" smtClean="0"/>
              <a:t>Per residenza regolare e continuativa sul suolo italiano se si è cittadini dell’unione europea</a:t>
            </a:r>
          </a:p>
        </p:txBody>
      </p:sp>
    </p:spTree>
    <p:extLst>
      <p:ext uri="{BB962C8B-B14F-4D97-AF65-F5344CB8AC3E}">
        <p14:creationId xmlns:p14="http://schemas.microsoft.com/office/powerpoint/2010/main" val="390230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25867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PER MATRIMONO: </a:t>
            </a:r>
          </a:p>
          <a:p>
            <a:r>
              <a:rPr lang="it-IT" dirty="0" smtClean="0"/>
              <a:t>Il cittadino apolide o straniero può chiedere la cittadinanza italiana avendo contratto matrimonio con un cittadino italiano da almeno 2 anni </a:t>
            </a:r>
          </a:p>
          <a:p>
            <a:r>
              <a:rPr lang="it-IT" dirty="0" smtClean="0"/>
              <a:t>Dopo tre anni se residente all’estero</a:t>
            </a:r>
          </a:p>
        </p:txBody>
      </p:sp>
    </p:spTree>
    <p:extLst>
      <p:ext uri="{BB962C8B-B14F-4D97-AF65-F5344CB8AC3E}">
        <p14:creationId xmlns:p14="http://schemas.microsoft.com/office/powerpoint/2010/main" val="2580180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258678"/>
            <a:ext cx="9144000" cy="1655762"/>
          </a:xfrm>
        </p:spPr>
        <p:txBody>
          <a:bodyPr>
            <a:normAutofit/>
          </a:bodyPr>
          <a:lstStyle/>
          <a:p>
            <a:r>
              <a:rPr lang="it-IT" dirty="0" smtClean="0"/>
              <a:t>PER ELEZIONE:</a:t>
            </a:r>
          </a:p>
          <a:p>
            <a:r>
              <a:rPr lang="it-IT" dirty="0" smtClean="0"/>
              <a:t>I MINORI NATI IN Italia da cittadini stranieri o apolidi posso chiedere di diventare cittadini italiani al compimento de 18 anni, su </a:t>
            </a:r>
            <a:r>
              <a:rPr lang="it-IT" dirty="0" err="1" smtClean="0"/>
              <a:t>richiesta,purchè</a:t>
            </a:r>
            <a:r>
              <a:rPr lang="it-IT" dirty="0" smtClean="0"/>
              <a:t> abbiano risieduto in </a:t>
            </a:r>
            <a:r>
              <a:rPr lang="it-IT" dirty="0" err="1" smtClean="0"/>
              <a:t>italia</a:t>
            </a:r>
            <a:r>
              <a:rPr lang="it-IT" dirty="0" smtClean="0"/>
              <a:t> regolarmente </a:t>
            </a:r>
            <a:r>
              <a:rPr lang="it-IT" dirty="0" err="1" smtClean="0"/>
              <a:t>fno</a:t>
            </a:r>
            <a:r>
              <a:rPr lang="it-IT" dirty="0" smtClean="0"/>
              <a:t> a quel momento.</a:t>
            </a:r>
          </a:p>
        </p:txBody>
      </p:sp>
    </p:spTree>
    <p:extLst>
      <p:ext uri="{BB962C8B-B14F-4D97-AF65-F5344CB8AC3E}">
        <p14:creationId xmlns:p14="http://schemas.microsoft.com/office/powerpoint/2010/main" val="1335064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82332" y="504177"/>
            <a:ext cx="9144000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SOVRANITA’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62636" y="3250351"/>
            <a:ext cx="9144000" cy="1655762"/>
          </a:xfrm>
        </p:spPr>
        <p:txBody>
          <a:bodyPr>
            <a:normAutofit/>
          </a:bodyPr>
          <a:lstStyle/>
          <a:p>
            <a:r>
              <a:rPr lang="it-IT" dirty="0" smtClean="0"/>
              <a:t>E’ il potere supremo e originario ( non derivante da un altro potere superiore) e  indipendente sia all’interno dello stato (potere di imporre la propria volontà) sia dello stato ( autonomia degli stati)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328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COSTITUZIONE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9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PRINCIPI FONDAMENTALI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14152" y="4345056"/>
            <a:ext cx="9144000" cy="1655762"/>
          </a:xfrm>
        </p:spPr>
        <p:txBody>
          <a:bodyPr>
            <a:norm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7693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55820" y="1096605"/>
            <a:ext cx="9144000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DIRITTI E DOVERI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1273" y="3610960"/>
            <a:ext cx="9144000" cy="1655762"/>
          </a:xfrm>
        </p:spPr>
        <p:txBody>
          <a:bodyPr>
            <a:norm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6544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ORDINAMENTO DELLA REPUBBLICA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976642"/>
            <a:ext cx="9144000" cy="1655762"/>
          </a:xfrm>
        </p:spPr>
        <p:txBody>
          <a:bodyPr>
            <a:norm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7917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31818" y="211551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DISPOSIZIONI TRANSITORIE 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E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FINALI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31818" y="4503114"/>
            <a:ext cx="9144000" cy="1655762"/>
          </a:xfrm>
        </p:spPr>
        <p:txBody>
          <a:bodyPr>
            <a:norm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6070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314</Words>
  <Application>Microsoft Office PowerPoint</Application>
  <PresentationFormat>Widescreen</PresentationFormat>
  <Paragraphs>37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di Office</vt:lpstr>
      <vt:lpstr>EDUCAZIONE CIVICA</vt:lpstr>
      <vt:lpstr>STATO</vt:lpstr>
      <vt:lpstr>TERRITORIO POPOLAZIONE SOVRANITA’ </vt:lpstr>
      <vt:lpstr>TERRITORIO ITALIANO</vt:lpstr>
      <vt:lpstr>Popolazione</vt:lpstr>
      <vt:lpstr>POPOLO</vt:lpstr>
      <vt:lpstr>IL CITTADINO</vt:lpstr>
      <vt:lpstr>CHI SONO I CITTADINI ITALIANI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SOVRANITA’</vt:lpstr>
      <vt:lpstr>COSTITUZIONE</vt:lpstr>
      <vt:lpstr>PRINCIPI FONDAMENTALI </vt:lpstr>
      <vt:lpstr>DIRITTI E DOVERI</vt:lpstr>
      <vt:lpstr>ORDINAMENTO DELLA REPUBBLICA</vt:lpstr>
      <vt:lpstr>DISPOSIZIONI TRANSITORIE  E FINALI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EDUCAZIONE CIVICA</dc:title>
  <dc:creator>Utente</dc:creator>
  <cp:lastModifiedBy>Utente</cp:lastModifiedBy>
  <cp:revision>10</cp:revision>
  <dcterms:created xsi:type="dcterms:W3CDTF">2025-09-10T20:35:14Z</dcterms:created>
  <dcterms:modified xsi:type="dcterms:W3CDTF">2025-09-11T09:56:13Z</dcterms:modified>
</cp:coreProperties>
</file>