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98" r:id="rId3"/>
    <p:sldId id="257" r:id="rId4"/>
    <p:sldId id="258" r:id="rId5"/>
    <p:sldId id="259" r:id="rId6"/>
    <p:sldId id="261" r:id="rId7"/>
    <p:sldId id="262" r:id="rId8"/>
    <p:sldId id="263" r:id="rId9"/>
    <p:sldId id="260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0139E-609E-4A67-979A-5406D70042CD}" type="datetimeFigureOut">
              <a:rPr lang="it-IT" smtClean="0"/>
              <a:t>07/10/2025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ECC15-6F1C-469B-8B12-E14030D346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5513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592BC-FE91-73C5-FF54-AADA5EE22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23C4D88-006A-FB63-384D-FF9E6E5CC6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9877AB3-3E43-4D63-5BA8-F8A9526B5E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4BBC6FA-E390-B8B5-66FC-54C2CE7AE8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0760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1525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257E0-F0D9-7DEB-559A-880698D6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4C1F668-5CBD-0BAC-0BF2-D23415ECFA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EC37C69-F7E7-ECDB-5ADF-5AB4EC540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EFB313D-874D-6389-7387-A7EA9F6DFA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3529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A1309-4883-F95D-D52B-EE908E466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5A1F0DF-E2D5-6A19-38C7-41797DD95D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CE12E7D-5ECC-9F67-8ECC-594C2F2EB8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E1EF4A2-2B41-2A3A-4785-9093BC7015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7545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FED26-290A-273E-241A-D86F949F4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B6A8D2B-B096-CD4F-FC61-155BA9ECCE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F29DFF5-57C4-CF0D-696F-521073131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5F030D5-F817-0005-48F4-F7F132164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7505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0C130-DFFF-0A84-3953-0F07ACDF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1DB76F0-09D1-80E2-0B03-266831AB7B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A9C9AE5-3572-C0FE-FBF6-270CDDA06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8E1EDEA-3D57-0CC2-94ED-D98090283B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3890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4C18B-708C-BC32-5191-463C97EFB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14C865D-A352-DCFB-6282-3A01448D11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5EB287D-FD3D-11CF-2F62-9CA1EB3DFC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7E29451-DBB4-A3C6-67BA-B89D558B31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05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34BDC-DDF1-9E2D-374D-573494D9B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66DE72C-E9AC-240D-57BC-E221D70407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11E2916-249C-83BF-EBEE-A8FF5706C9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B4A72B1-0E57-08CE-075D-ABDF36265B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3920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50A9F-C1A7-B349-B94D-C3E087AF6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ECA94E2-338E-159F-C8D9-D2103D65F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27CD198-1EDA-06A6-91E8-D905B42246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BCE99A9-D040-EF62-3F26-7CE06FAB42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8964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F71B0-FA53-7C58-6DB9-3A9B3BCA5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FACE621-8BA9-1AEF-2EC1-460E5A76B4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4606DFD-427B-562F-EB60-B5230EC12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DD00F15-960B-5267-D0C2-E3E8868232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7889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5AF7C-D3BF-CB64-CD00-EB2D4F6A2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3BC2031-9D57-7487-A46A-A0B02ACF0C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9E70337-3B40-C436-85B9-DB923AD6B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C06B800-3559-D7F4-F670-AFB3C34044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994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900A8-E263-EC75-B5A2-2BBD10DC4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FDED2D2-F363-A6AB-F71F-E6CC04138F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D51F1DA-E0E9-2C31-0E4A-60B7A00E8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E49903A-3C4C-FB69-D018-7516F3E639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4137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8E13B-FA42-C748-76E4-F17845098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EB5E082-EE73-1FC7-4129-B77ED62E56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2829860-3AEB-1EE0-35F4-5100059F9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59448BD-AFD4-0BC9-6E54-F9C12A399F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22734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1B697-B01C-E003-5F46-8E91485B0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C418FB1-27B7-30C8-120C-2AA3BE348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2DCFEC9-6C6B-C19E-245B-8919C44715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922C931-7C32-E061-0DAB-4BE2FAF9EE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33984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BA7E5-D812-C851-0097-E3A188799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507C79E-614A-09AF-9C75-D8BA16FF9A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9461C30-DF9D-CF4E-6C18-89F857829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6F2565B-70EB-F119-60BC-EAACA11F1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7230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51BA6-55C9-8DEE-6F91-DACEB0EEF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BC5C855-2151-69E9-0A2D-2DA1F38EBB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B0187EB-9255-DAC0-9406-8D4F816775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32F8BAA-0702-364E-9C87-14F02E2F1B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6832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085FF-5C03-8CD5-8EED-ACF908C73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18E0831-7499-AC62-D9A4-513CBE0F5B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BE68F57-C881-5F7F-56D6-091BE5958A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25CF483-B525-EE1F-7CAC-B8AE429D8A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70541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4EAFE-45D6-0030-E901-0D1E4A61B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6F12BB1-A07B-C972-2406-B6BDFE6F65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8F6563F-24E8-7B4D-7E92-04FF1E0DE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20E4E79-4F93-9DCB-620F-1E40C9E71E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2119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E93E5-1BF8-EEB0-E229-B87904EFB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655E495-EA0B-16D7-B6EC-8CA972ADA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F3D9D15-E234-96A2-04F6-C23BF7989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7640093-86DD-57AE-CBCD-7D29F70817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06592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8E096-CFE1-9FE9-4E73-3179E29C3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056C18E-5EA1-B9DD-28F6-44FB5D902D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967ED60-2A82-2B32-A88C-89ABB40226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E7583C5-46E8-3970-A661-159C98208C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6710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1D97E-E1AD-E730-F6A9-D1CFA39A3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A745888-DD88-C24F-1E6E-2CD045F249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3C1E797-9258-CEC2-7684-1BFEC4A66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00F3CD0-91EE-E2A5-6CDB-6419D1DBE8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77202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8373A-A0EE-4E24-82C6-928C07A79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3BF277A-F5CB-D3B2-D1A6-6DB02A0E0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96DE3E7-A9FF-BFBA-B484-580CB87CF7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A7B5320-F985-9C1F-B1AF-24C59E9F0F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ECC15-6F1C-469B-8B12-E14030D3462C}" type="slidenum">
              <a:rPr lang="it-IT" smtClean="0"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349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5A8003-C433-4FD0-DEF4-22451368D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C3AF71F-7C9E-2124-D0A1-33D00869F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8F8F2A-E2F3-4EEB-69A4-053A05355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07/10/2025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0511E0F-5C2F-0D13-973F-5D8BBC95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F90B8E-DD1C-BB0F-C111-27E555005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4838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39DB48-6411-1F37-5E0F-A87B690E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5B0742-5DA0-DCD6-12AF-7A635D42E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DF3D94-66AF-498C-2FE4-8B515E78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07/10/2025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619B68-8960-4D8E-6740-14FBE246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0B36CF-FA7D-2DBB-7CF9-9FCEB0D80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7755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B64E94-D18D-A7AB-1D94-8D5FF7249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960B7C4-CADF-DF0C-233D-0DC94EB2F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D447D5-6E20-30CB-28A8-E2BD07D1B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07/10/2025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320DC6-C670-1FE9-53CA-08747CCB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20DE71-658B-EAF5-1396-4A5B25CE0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0553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BF215B-19C0-7DDA-6D93-9BC38BDC8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DA209F-A035-BBD8-25F5-F260E687F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44CA3D2-36B8-6746-3C8F-6BEED0745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E10C0D8-5C6F-A737-F1F9-54303E500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07/10/2025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FBA7FD-8044-9347-DBF0-0C6321DA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74AACB-7E95-9B20-D5F9-01ED3D170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534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B7FF74-4D61-107D-CECD-3BBABEC8E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0F6AE2-AE9A-2C12-FF30-DA86E164E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41DE8CB-6207-4091-2FD1-69236A0C9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F5F6D97-F2A8-DD8B-9F40-90A9A4EA2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6A6FD7B-E400-4BBB-12A4-BF26B9E928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ED50CF2-3C58-90CE-369A-74B8F6D0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07/10/2025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6B13D53-42D9-19C8-51E7-CA07764E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732A103-7C92-C022-A3BC-755AE4D3B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139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0C7965-FF46-52CD-B80F-3CB950A76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403D662-ECB4-5590-FD2A-65E3B63DB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07/10/2025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958F8E7-7AC3-2294-4031-E7610FC3B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473B744-5BFD-6E1F-0C16-A663CFFE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4668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6729E13-131A-E5C0-5176-AE17981E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07/10/2025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FD7D9D8-69F0-2052-EC2F-C34BFC62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8061CE9-3CEB-F876-92D9-283D68E4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2732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C173F2-DD73-B654-92ED-0FD1DD07D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0FB51C-5C93-0CAE-80D0-BACFEED3D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68414C5-2064-ED7D-5A56-848D5D5E1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CA4BB0-195A-73BC-B84E-392426E21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07/10/2025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F9C3771-96CF-74BB-FF38-12D06628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97AF5B8-AD65-B8B0-B656-F6D37D89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836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F29F67-853D-EE40-770E-8A078E1B5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B49D38-8488-5D81-D887-401D65455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00A503C-EED7-5875-A1CC-B06C0B6E7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70AE90C-B95A-21C7-B2E5-290496920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07/10/2025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89F889-ACA6-11B0-6063-E70C65907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FA0589C-DBB0-E113-8FE9-F5913931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1576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29E05B-4B22-B3F8-73E0-F014FB57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246D4AE-A432-B37A-AAC4-09B32CB7AB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D8775C-A5BF-8B59-3052-00E4A21DC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07/10/2025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BA42FF-9E7D-10FE-8482-6BFFB254C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10F60B-95F8-B21D-829D-B67199367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7062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FEA0187-063E-255A-D2D9-94DDFF84A5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6CED53B-7CBF-9F4C-8E24-32B82E7CC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714305-6B8D-81F8-D9AC-CB97E24AB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07/10/2025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D62FE3-9BA9-6BB2-97E6-2FEBAC9E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973782-4D73-0B12-7938-AC8EF2B9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744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10000"/>
                <a:lumOff val="90000"/>
              </a:schemeClr>
            </a:gs>
            <a:gs pos="35000">
              <a:schemeClr val="tx2">
                <a:lumMod val="10000"/>
                <a:lumOff val="90000"/>
              </a:schemeClr>
            </a:gs>
            <a:gs pos="55000">
              <a:schemeClr val="tx2">
                <a:lumMod val="10000"/>
                <a:lumOff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1B3CAFF-BF7F-E7E9-B0D7-A41985556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450A9A7-CD9C-3833-F9F1-159F5B72B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F76E6FE-044B-4B60-20BA-C5CFB1CF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AE72CC-76BD-4453-8CDB-CB080190B4A7}" type="datetimeFigureOut">
              <a:rPr lang="it-IT" smtClean="0"/>
              <a:t>07/10/2025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CFD8A9-6DDD-7ED6-5D08-4D35C224E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CE86D7-5C9E-2580-94A7-F8D9AE7D3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17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hyperlink" Target="https://youtu.be/PnMwjpud93M?si=3xw6yzCTdY-2VnAD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E13D923-7428-1D84-93F3-4C23AC69590D}"/>
              </a:ext>
            </a:extLst>
          </p:cNvPr>
          <p:cNvSpPr txBox="1"/>
          <p:nvPr/>
        </p:nvSpPr>
        <p:spPr>
          <a:xfrm>
            <a:off x="7239012" y="833410"/>
            <a:ext cx="4594477" cy="10429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300" b="1" kern="1200" dirty="0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rPr>
              <a:t>SCIENZE UMANE: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kern="1200" dirty="0" err="1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rPr>
              <a:t>Antropologia</a:t>
            </a:r>
            <a:r>
              <a:rPr lang="en-US" sz="2000" b="1" kern="1200" dirty="0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rPr>
              <a:t>, </a:t>
            </a:r>
            <a:r>
              <a:rPr lang="en-US" sz="2000" b="1" kern="1200" dirty="0" err="1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rPr>
              <a:t>Sociologia</a:t>
            </a:r>
            <a:r>
              <a:rPr lang="en-US" sz="2000" b="1" kern="1200" dirty="0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rPr>
              <a:t>, </a:t>
            </a:r>
            <a:r>
              <a:rPr lang="en-US" sz="2000" b="1" kern="1200" dirty="0" err="1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rPr>
              <a:t>Metodologia</a:t>
            </a:r>
            <a:r>
              <a:rPr lang="en-US" sz="2000" b="1" kern="1200" dirty="0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rPr>
              <a:t> </a:t>
            </a:r>
            <a:r>
              <a:rPr lang="en-US" sz="2000" b="1" kern="1200" dirty="0" err="1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rPr>
              <a:t>della</a:t>
            </a:r>
            <a:r>
              <a:rPr lang="en-US" sz="2000" b="1" kern="1200" dirty="0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rPr>
              <a:t> </a:t>
            </a:r>
            <a:r>
              <a:rPr lang="en-US" sz="2000" b="1" kern="1200" dirty="0" err="1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rPr>
              <a:t>ricerca</a:t>
            </a:r>
            <a:r>
              <a:rPr lang="en-US" sz="2000" b="1" kern="1200" dirty="0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rPr>
              <a:t> e </a:t>
            </a:r>
            <a:r>
              <a:rPr lang="en-US" sz="2000" b="1" kern="1200" dirty="0" err="1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rPr>
              <a:t>Psicologia</a:t>
            </a:r>
            <a:endParaRPr lang="en-US" sz="2000" b="1" kern="1200" dirty="0">
              <a:solidFill>
                <a:schemeClr val="tx1"/>
              </a:solidFill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1409F356-6C61-F057-F88F-BF102FA75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44" y="2215102"/>
            <a:ext cx="5628018" cy="2194926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C099CF3-EF2E-A9EA-D656-DA7330192CC6}"/>
              </a:ext>
            </a:extLst>
          </p:cNvPr>
          <p:cNvSpPr txBox="1"/>
          <p:nvPr/>
        </p:nvSpPr>
        <p:spPr>
          <a:xfrm>
            <a:off x="7239012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Palatino Linotype" panose="02040502050505030304" pitchFamily="18" charset="0"/>
              </a:rPr>
              <a:t>Quinto anno LES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Palatino Linotype" panose="02040502050505030304" pitchFamily="18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>
                <a:latin typeface="Palatino Linotype" panose="02040502050505030304" pitchFamily="18" charset="0"/>
              </a:rPr>
              <a:t>Docente</a:t>
            </a:r>
            <a:r>
              <a:rPr lang="en-US" b="1" dirty="0">
                <a:latin typeface="Palatino Linotype" panose="02040502050505030304" pitchFamily="18" charset="0"/>
              </a:rPr>
              <a:t>: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latin typeface="Palatino Linotype" panose="02040502050505030304" pitchFamily="18" charset="0"/>
              </a:rPr>
              <a:t>    Chiara Patricia Bonaventura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27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E1A8D-67C4-72FA-42A6-DA312B25D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803C93B-A8CA-E335-F9E2-D127E0AEC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764B836-EE2E-35C5-2C3C-9D171B186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6ADE332D-6CF5-83E8-91F5-04604CA46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28C92C9-ABBE-93E2-FE2D-932EBA263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7886536-CFD6-BDB9-549C-16DBED61F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A409ADB-27AB-D951-6864-F9AE033A6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1F3C40CF-9956-D6F7-1468-91E51C37A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193010E-997B-3402-8390-FC1C819CADAA}"/>
              </a:ext>
            </a:extLst>
          </p:cNvPr>
          <p:cNvSpPr txBox="1"/>
          <p:nvPr/>
        </p:nvSpPr>
        <p:spPr>
          <a:xfrm>
            <a:off x="8386573" y="5909045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9DC05E5-F043-7A59-39F9-346241C1085B}"/>
              </a:ext>
            </a:extLst>
          </p:cNvPr>
          <p:cNvSpPr txBox="1"/>
          <p:nvPr/>
        </p:nvSpPr>
        <p:spPr>
          <a:xfrm>
            <a:off x="4196443" y="405630"/>
            <a:ext cx="725532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300" b="1" dirty="0">
                <a:latin typeface="Palatino Linotype" panose="02040502050505030304" pitchFamily="18" charset="0"/>
              </a:rPr>
              <a:t>Chi sono?? </a:t>
            </a:r>
          </a:p>
          <a:p>
            <a:pPr algn="just"/>
            <a:endParaRPr lang="it-IT" sz="2300" b="1" dirty="0">
              <a:latin typeface="Palatino Linotype" panose="0204050205050503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300" b="1" dirty="0">
                <a:latin typeface="Palatino Linotype" panose="02040502050505030304" pitchFamily="18" charset="0"/>
              </a:rPr>
              <a:t>Cosa mi aspetto da questo anno scolastico??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it-IT" sz="2300" b="1" dirty="0">
              <a:latin typeface="Palatino Linotype" panose="0204050205050503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300" b="1" dirty="0">
                <a:latin typeface="Palatino Linotype" panose="02040502050505030304" pitchFamily="18" charset="0"/>
              </a:rPr>
              <a:t>Cosa mi aspetto di imparare??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it-IT" sz="2600" b="1" dirty="0">
              <a:latin typeface="Palatino Linotype" panose="0204050205050503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6516D74-026A-2447-2130-A5CDA28BDE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8" y="2640190"/>
            <a:ext cx="4822892" cy="339345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C54370CE-0284-BFC0-D6CD-1304A4088609}"/>
              </a:ext>
            </a:extLst>
          </p:cNvPr>
          <p:cNvSpPr txBox="1"/>
          <p:nvPr/>
        </p:nvSpPr>
        <p:spPr>
          <a:xfrm>
            <a:off x="5985054" y="3288915"/>
            <a:ext cx="546671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/>
              <a:t>Ogni anno scolastico è un viaggio. </a:t>
            </a:r>
          </a:p>
          <a:p>
            <a:pPr algn="just"/>
            <a:r>
              <a:rPr lang="it-IT" dirty="0"/>
              <a:t>Non si smette mai di imparare e non si può insegnare senza apprendere qualcosa di nuovo. </a:t>
            </a:r>
          </a:p>
          <a:p>
            <a:pPr algn="just"/>
            <a:r>
              <a:rPr lang="it-IT" dirty="0"/>
              <a:t>Spero che in questo cammino rifletteremo insieme, cresceremo insieme e che tu possa sentirti libero/a di esprimere le tue idee e punti di vista</a:t>
            </a:r>
          </a:p>
        </p:txBody>
      </p:sp>
    </p:spTree>
    <p:extLst>
      <p:ext uri="{BB962C8B-B14F-4D97-AF65-F5344CB8AC3E}">
        <p14:creationId xmlns:p14="http://schemas.microsoft.com/office/powerpoint/2010/main" val="260513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59D35-4E91-6A5A-3191-018BDEA71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5353B4-D498-6B23-F4B2-12953B7B1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4B096-ACB0-F1A1-0B7F-B607E6AE6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B6BDC412-4BE2-8A99-8253-F96B1C7E6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5154A17-6A67-6D1C-C7BE-314585AC77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D371ED4-43FB-BB50-F604-3778AA31B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7A82B99-2899-637C-33EC-4ABA659D8B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78137ED7-7FA1-1F03-7184-C9C18C180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672942" cy="2620258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13892FB-B037-B44D-19F0-33B99D75B03A}"/>
              </a:ext>
            </a:extLst>
          </p:cNvPr>
          <p:cNvSpPr txBox="1"/>
          <p:nvPr/>
        </p:nvSpPr>
        <p:spPr>
          <a:xfrm>
            <a:off x="7927406" y="820107"/>
            <a:ext cx="222368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Antropologia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7657D76-72BE-52CE-8822-A0326D80C007}"/>
              </a:ext>
            </a:extLst>
          </p:cNvPr>
          <p:cNvSpPr txBox="1"/>
          <p:nvPr/>
        </p:nvSpPr>
        <p:spPr>
          <a:xfrm>
            <a:off x="650377" y="5476828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4259BCF-E968-CF23-9612-1A0E2F6B3053}"/>
              </a:ext>
            </a:extLst>
          </p:cNvPr>
          <p:cNvSpPr txBox="1"/>
          <p:nvPr/>
        </p:nvSpPr>
        <p:spPr>
          <a:xfrm>
            <a:off x="6866218" y="1506510"/>
            <a:ext cx="434606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1) Parentela: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Definizione concetto di parentela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Diagrammi di parentela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2) Discendenza: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Parentado, lignaggi, clan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3) Famiglia e matrimonio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4) Nuclei familiari e gruppo domestico: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Nuclei familiari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Gruppo domestico e residenza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Endogamia ed esogamia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Esogamia per Lévi-Strauss</a:t>
            </a:r>
          </a:p>
        </p:txBody>
      </p:sp>
    </p:spTree>
    <p:extLst>
      <p:ext uri="{BB962C8B-B14F-4D97-AF65-F5344CB8AC3E}">
        <p14:creationId xmlns:p14="http://schemas.microsoft.com/office/powerpoint/2010/main" val="2916304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47C7F-8529-71EE-9B5A-278769038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E71CE1-E97B-EF51-CF5C-D88EA6D58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7070843-633F-5565-E37D-035ECF91A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CDFAE0AA-EB6A-92F5-29CC-888D4875E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13BBB85-D411-464B-14D0-092CB9A61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74BDBD-D4C7-7CB8-6DA5-999C9C4268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B7E0FDF-9AA2-9ADA-0E16-388D517E76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0B322785-9A25-6614-3D89-293AEDE84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12"/>
            <a:ext cx="6672942" cy="260334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01568EF-A89E-60D9-B614-65FCDE363F93}"/>
              </a:ext>
            </a:extLst>
          </p:cNvPr>
          <p:cNvSpPr txBox="1"/>
          <p:nvPr/>
        </p:nvSpPr>
        <p:spPr>
          <a:xfrm>
            <a:off x="7927405" y="971888"/>
            <a:ext cx="222368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Antropologia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A2B3574-101D-4A84-9BAD-64978A40C763}"/>
              </a:ext>
            </a:extLst>
          </p:cNvPr>
          <p:cNvSpPr txBox="1"/>
          <p:nvPr/>
        </p:nvSpPr>
        <p:spPr>
          <a:xfrm>
            <a:off x="585063" y="553427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CCF6B09-8278-B37F-4500-9A3D9194CE07}"/>
              </a:ext>
            </a:extLst>
          </p:cNvPr>
          <p:cNvSpPr txBox="1"/>
          <p:nvPr/>
        </p:nvSpPr>
        <p:spPr>
          <a:xfrm>
            <a:off x="6895071" y="1840952"/>
            <a:ext cx="428835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5) Cultura (organizzazione economica):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Beni e processi economici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Antropologia economica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6) Integrazione economia nella società: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Circolazione e produzione beni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Consumo e utile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7) Cultura (organizzazione politica):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Sistemi politici non centralizzati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Big Man e Great 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Sistemi politici centralizzati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040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5498F-811F-7D5B-3EBB-002CA7B66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DB1088C-CA68-9FE7-8B65-C2A1BD0A5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287F5DF-5189-F996-6A5B-E0C036F38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2F158906-EE41-238B-C5BA-0CFB4AD2B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3809349-15DC-CB2C-CE25-E803090B6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28733F1-8345-75A9-8A30-1B8D61EC94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90C7EBF-0261-5850-6612-E213EA3F5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F0121C89-94C4-962D-30D6-CD7620848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12"/>
            <a:ext cx="6672942" cy="260334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3C82560-F494-3061-4014-93786EA4914A}"/>
              </a:ext>
            </a:extLst>
          </p:cNvPr>
          <p:cNvSpPr txBox="1"/>
          <p:nvPr/>
        </p:nvSpPr>
        <p:spPr>
          <a:xfrm>
            <a:off x="7685352" y="1415848"/>
            <a:ext cx="222368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Antropologia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ECA46ED1-CF68-9B82-CD0C-388CB700401C}"/>
              </a:ext>
            </a:extLst>
          </p:cNvPr>
          <p:cNvSpPr txBox="1"/>
          <p:nvPr/>
        </p:nvSpPr>
        <p:spPr>
          <a:xfrm>
            <a:off x="476207" y="5036224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52332BC-C7E4-09B5-E2A0-EC386C92EB48}"/>
              </a:ext>
            </a:extLst>
          </p:cNvPr>
          <p:cNvSpPr txBox="1"/>
          <p:nvPr/>
        </p:nvSpPr>
        <p:spPr>
          <a:xfrm>
            <a:off x="6895071" y="2173902"/>
            <a:ext cx="380424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8) Dimensione religiosa e rituale: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Religione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Soprannaturale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Dimensione mitologica religione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Dimensione rituale religione</a:t>
            </a:r>
          </a:p>
          <a:p>
            <a:r>
              <a:rPr lang="it-IT" dirty="0">
                <a:latin typeface="Palatino Linotype" panose="02040502050505030304" pitchFamily="18" charset="0"/>
              </a:rPr>
              <a:t>     (culto e riti) </a:t>
            </a:r>
          </a:p>
          <a:p>
            <a:endParaRPr lang="it-IT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9) Émile Durkheim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10) Clifford James </a:t>
            </a:r>
            <a:r>
              <a:rPr lang="it-IT" b="1" dirty="0" err="1">
                <a:latin typeface="Palatino Linotype" panose="02040502050505030304" pitchFamily="18" charset="0"/>
              </a:rPr>
              <a:t>Geertz</a:t>
            </a:r>
            <a:endParaRPr lang="it-IT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813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F8FF2-CA87-854C-6225-09CD08415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B67BE-E431-D49B-4C56-79D245C8E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6A1663C-0F38-22FE-0F15-BC4E4EC64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9840C4E-0C72-13CB-2381-CACB2D1FF6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D0706FC-5EF6-6739-7522-29437BA4C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23219E9-50D7-3504-6993-7A5CD161BD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9A0C480-281E-2C4D-2951-4797A23D3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40C10CB6-1046-F8DD-2B7E-5E6555A78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12"/>
            <a:ext cx="6672942" cy="260334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B18573A-3EA1-407A-776B-1A40EEC5ACA5}"/>
              </a:ext>
            </a:extLst>
          </p:cNvPr>
          <p:cNvSpPr txBox="1"/>
          <p:nvPr/>
        </p:nvSpPr>
        <p:spPr>
          <a:xfrm>
            <a:off x="8333381" y="1282008"/>
            <a:ext cx="17780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Sociologia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BA2F15B-DF1C-814C-90ED-D596DC7CB6DC}"/>
              </a:ext>
            </a:extLst>
          </p:cNvPr>
          <p:cNvSpPr txBox="1"/>
          <p:nvPr/>
        </p:nvSpPr>
        <p:spPr>
          <a:xfrm>
            <a:off x="593272" y="5238905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56AA82A-C238-F482-7FF5-0AA078EA0C62}"/>
              </a:ext>
            </a:extLst>
          </p:cNvPr>
          <p:cNvSpPr txBox="1"/>
          <p:nvPr/>
        </p:nvSpPr>
        <p:spPr>
          <a:xfrm>
            <a:off x="6878743" y="1999424"/>
            <a:ext cx="46873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1) Persona e processi sociali:</a:t>
            </a:r>
            <a:endParaRPr lang="it-IT" dirty="0">
              <a:latin typeface="Palatino Linotype" panose="020405020505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Processi di socializzazione (socializzazione primaria e secondaria)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Identità (personale, sociale, etnica e culturale)</a:t>
            </a:r>
          </a:p>
          <a:p>
            <a:endParaRPr lang="it-IT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2) Istituzioni, norme e valori: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Istituzioni sociali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Valori e norme (culturali e personali)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3) Posizione sociale (status) e ruolo</a:t>
            </a:r>
          </a:p>
        </p:txBody>
      </p:sp>
    </p:spTree>
    <p:extLst>
      <p:ext uri="{BB962C8B-B14F-4D97-AF65-F5344CB8AC3E}">
        <p14:creationId xmlns:p14="http://schemas.microsoft.com/office/powerpoint/2010/main" val="719946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33B1E-4B8F-D672-A36A-66789ABED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5D47BC-7619-D937-E26F-A4543B350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893EE30-336B-8929-6595-978D56BBB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8766FF-5F7C-1DA6-0550-5B67D9A15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5C33F0E-30C5-150C-7BDB-23921E1FA2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782E552-7E3A-8A30-7301-183425E45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D5EDE83-C423-7012-D563-04CF4D1BD4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BAB24587-57FD-4112-5191-D4CC7BAA7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12"/>
            <a:ext cx="6672942" cy="260334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193D4A2-DEC3-C9D0-0CAC-F414294189F0}"/>
              </a:ext>
            </a:extLst>
          </p:cNvPr>
          <p:cNvSpPr txBox="1"/>
          <p:nvPr/>
        </p:nvSpPr>
        <p:spPr>
          <a:xfrm>
            <a:off x="8140160" y="1157450"/>
            <a:ext cx="17780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Sociologia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7C0B3F2-237A-4FA6-5C23-3C24B2DA8E14}"/>
              </a:ext>
            </a:extLst>
          </p:cNvPr>
          <p:cNvSpPr txBox="1"/>
          <p:nvPr/>
        </p:nvSpPr>
        <p:spPr>
          <a:xfrm>
            <a:off x="560615" y="5456135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34CC608-65FE-14CD-0F24-55998122E83D}"/>
              </a:ext>
            </a:extLst>
          </p:cNvPr>
          <p:cNvSpPr txBox="1"/>
          <p:nvPr/>
        </p:nvSpPr>
        <p:spPr>
          <a:xfrm>
            <a:off x="6878742" y="1762816"/>
            <a:ext cx="43008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>
                <a:latin typeface="Palatino Linotype" panose="02040502050505030304" pitchFamily="18" charset="0"/>
              </a:rPr>
              <a:t>4) Mutamento sociale:</a:t>
            </a:r>
            <a:endParaRPr lang="it-IT" dirty="0">
              <a:latin typeface="Palatino Linotype" panose="0204050205050503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Modelli interpretativi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b="1" dirty="0">
                <a:latin typeface="Palatino Linotype" panose="02040502050505030304" pitchFamily="18" charset="0"/>
              </a:rPr>
              <a:t>5) Stratificazione sociale e forme di classificazione sociale: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Ceti sociali nell’epoca preindustriale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Classi sociali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b="1" dirty="0">
                <a:latin typeface="Palatino Linotype" panose="02040502050505030304" pitchFamily="18" charset="0"/>
              </a:rPr>
              <a:t>6) Devianza sociale: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Studi di </a:t>
            </a:r>
            <a:r>
              <a:rPr lang="it-IT" dirty="0" err="1">
                <a:latin typeface="Palatino Linotype" panose="02040502050505030304" pitchFamily="18" charset="0"/>
              </a:rPr>
              <a:t>Cloward</a:t>
            </a:r>
            <a:r>
              <a:rPr lang="it-IT" dirty="0">
                <a:latin typeface="Palatino Linotype" panose="02040502050505030304" pitchFamily="18" charset="0"/>
              </a:rPr>
              <a:t> e </a:t>
            </a:r>
            <a:r>
              <a:rPr lang="it-IT" dirty="0" err="1">
                <a:latin typeface="Palatino Linotype" panose="02040502050505030304" pitchFamily="18" charset="0"/>
              </a:rPr>
              <a:t>Ohlin</a:t>
            </a:r>
            <a:endParaRPr lang="it-IT" dirty="0">
              <a:latin typeface="Palatino Linotype" panose="0204050205050503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Delinquenza minorile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Influenze ambientali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Criminalità classi medio-alte</a:t>
            </a:r>
          </a:p>
        </p:txBody>
      </p:sp>
    </p:spTree>
    <p:extLst>
      <p:ext uri="{BB962C8B-B14F-4D97-AF65-F5344CB8AC3E}">
        <p14:creationId xmlns:p14="http://schemas.microsoft.com/office/powerpoint/2010/main" val="3320578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4DB67-9E45-093A-068B-0FE01C0FD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79DB5A-DF3A-BE62-17D2-DFEFB4796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362C12C-EEBA-B4CF-9BA8-E7B637054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B015C309-BB1E-70EF-7515-DA9FAE588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413CA7C-8DC3-620F-4732-F3A9A5CE3E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AD21A9C-D8DD-9A7F-0D45-092AAE40E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CAA98DC-FDC3-0E50-18F6-BDC4040A8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C3066F34-4E9C-3143-2784-9AE208C5C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12"/>
            <a:ext cx="6672942" cy="260334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1F61E95-2FD0-E4D5-38A9-00A05724647B}"/>
              </a:ext>
            </a:extLst>
          </p:cNvPr>
          <p:cNvSpPr txBox="1"/>
          <p:nvPr/>
        </p:nvSpPr>
        <p:spPr>
          <a:xfrm>
            <a:off x="8140160" y="1157450"/>
            <a:ext cx="17780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Sociologia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0F02D4B6-8942-6691-FBE0-9A99F9DD2F3C}"/>
              </a:ext>
            </a:extLst>
          </p:cNvPr>
          <p:cNvSpPr txBox="1"/>
          <p:nvPr/>
        </p:nvSpPr>
        <p:spPr>
          <a:xfrm>
            <a:off x="527958" y="5700550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8295094-B711-2EA0-488B-2132EDB24A97}"/>
              </a:ext>
            </a:extLst>
          </p:cNvPr>
          <p:cNvSpPr txBox="1"/>
          <p:nvPr/>
        </p:nvSpPr>
        <p:spPr>
          <a:xfrm>
            <a:off x="6982156" y="1730232"/>
            <a:ext cx="40940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>
                <a:latin typeface="Palatino Linotype" panose="02040502050505030304" pitchFamily="18" charset="0"/>
              </a:rPr>
              <a:t>7) Forme della società di massa: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Concetto di massa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Società di massa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Massa e media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b="1" dirty="0">
                <a:latin typeface="Palatino Linotype" panose="02040502050505030304" pitchFamily="18" charset="0"/>
              </a:rPr>
              <a:t>8) Processo di secolarizzazione: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Società e religioni (Karl Marx, Émile Durkheim e Max Weber)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Analisi Giddens e politologi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b="1" dirty="0">
                <a:latin typeface="Palatino Linotype" panose="02040502050505030304" pitchFamily="18" charset="0"/>
              </a:rPr>
              <a:t>9) Società democratica: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Stato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Regimi politici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Democrazia (formale e sociale)</a:t>
            </a:r>
          </a:p>
        </p:txBody>
      </p:sp>
    </p:spTree>
    <p:extLst>
      <p:ext uri="{BB962C8B-B14F-4D97-AF65-F5344CB8AC3E}">
        <p14:creationId xmlns:p14="http://schemas.microsoft.com/office/powerpoint/2010/main" val="2787852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CAC3B-514E-AD8D-16C8-9D22BC36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5D5C7D-0F81-57FB-8B2A-B88FE26CF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A08A1A9-891E-8B28-C211-CE52E698A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6558DFE2-9EE5-D597-9972-1502D7570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AECB855-E9FD-0987-42F9-EF86F2404C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EA6F534-2733-51ED-DEA9-136C68F75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1077FEF-22BF-FCE7-F03E-14EC29AF6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1DB7F6C5-89A6-2D03-1D35-8A1A5038B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12"/>
            <a:ext cx="6672942" cy="260334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2842D65-0F4B-5EA6-51A7-013D76089652}"/>
              </a:ext>
            </a:extLst>
          </p:cNvPr>
          <p:cNvSpPr txBox="1"/>
          <p:nvPr/>
        </p:nvSpPr>
        <p:spPr>
          <a:xfrm>
            <a:off x="8333382" y="1066329"/>
            <a:ext cx="17780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Sociologia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18E3A13-D441-ABE1-6D41-AB7BE28C0215}"/>
              </a:ext>
            </a:extLst>
          </p:cNvPr>
          <p:cNvSpPr txBox="1"/>
          <p:nvPr/>
        </p:nvSpPr>
        <p:spPr>
          <a:xfrm>
            <a:off x="478972" y="5414159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6A0C44E-20C3-1AFC-DC13-10251D3A3F98}"/>
              </a:ext>
            </a:extLst>
          </p:cNvPr>
          <p:cNvSpPr txBox="1"/>
          <p:nvPr/>
        </p:nvSpPr>
        <p:spPr>
          <a:xfrm>
            <a:off x="6807986" y="1720840"/>
            <a:ext cx="482884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10) Società totalitaria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Hannah Arendt, La banalità del male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11) Comunicazione sociale: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Mass media (radio, stampa, televisione)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New media e comunicazione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Internet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12) Persuasione pubblicitaria tramite media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13) Effetti sociali comunicazione di massa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14) Globalizzazione ed effetti</a:t>
            </a:r>
          </a:p>
        </p:txBody>
      </p:sp>
    </p:spTree>
    <p:extLst>
      <p:ext uri="{BB962C8B-B14F-4D97-AF65-F5344CB8AC3E}">
        <p14:creationId xmlns:p14="http://schemas.microsoft.com/office/powerpoint/2010/main" val="3129510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DA908-ECA5-38EC-2DAE-9D98A01E6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E8CBB4E-3374-6AD1-843F-79237C7E3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10C52D1-85A9-FCD8-32ED-261089FB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2905A5D9-8935-C24B-ED96-FAA49ED1A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3C149BA-CAD6-8AAE-1290-E52C67456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297AF06-4B02-F689-591C-31CA10D4B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5F7C4EB-8E4A-A939-0C28-1E3A2EEF6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5D9895B9-B89B-2CAE-FA59-E20ADBDE3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12"/>
            <a:ext cx="6672942" cy="260334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5395790-28CA-A35A-1A89-AB0617435B20}"/>
              </a:ext>
            </a:extLst>
          </p:cNvPr>
          <p:cNvSpPr txBox="1"/>
          <p:nvPr/>
        </p:nvSpPr>
        <p:spPr>
          <a:xfrm>
            <a:off x="8333382" y="1066329"/>
            <a:ext cx="17780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Sociologia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26FFE9D-B14E-C0FA-0BD0-6D45DABC3DE5}"/>
              </a:ext>
            </a:extLst>
          </p:cNvPr>
          <p:cNvSpPr txBox="1"/>
          <p:nvPr/>
        </p:nvSpPr>
        <p:spPr>
          <a:xfrm>
            <a:off x="468086" y="5590222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A594EE-1CEF-580B-CC2D-FAE9AE820E27}"/>
              </a:ext>
            </a:extLst>
          </p:cNvPr>
          <p:cNvSpPr txBox="1"/>
          <p:nvPr/>
        </p:nvSpPr>
        <p:spPr>
          <a:xfrm>
            <a:off x="6807986" y="1619904"/>
            <a:ext cx="482884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15) Contesto socioculturale del Welfare State:</a:t>
            </a:r>
            <a:endParaRPr lang="it-IT" dirty="0">
              <a:latin typeface="Palatino Linotype" panose="020405020505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Caratteristiche Welfare State o Stato sociale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Come nasce Welfare State</a:t>
            </a:r>
          </a:p>
          <a:p>
            <a:endParaRPr lang="it-IT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16) Modelli Welfare State in Europa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17) Welfare State in Italia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Da gli anni 70 ai nostri giorni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Sistemi previdenziali in Italia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18) Politiche sociosanitarie Paesi UE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19) Sistema dei servizi in Italia </a:t>
            </a:r>
          </a:p>
        </p:txBody>
      </p:sp>
    </p:spTree>
    <p:extLst>
      <p:ext uri="{BB962C8B-B14F-4D97-AF65-F5344CB8AC3E}">
        <p14:creationId xmlns:p14="http://schemas.microsoft.com/office/powerpoint/2010/main" val="3647599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7E588-8E97-616B-20C7-F15E57D60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116B15B-E645-F8F5-F128-A8FA640C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7C6C598-1C9F-97F1-E6D4-5157DE451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C9FBD44A-A44D-8608-3B08-33EBF2F23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6405B5F-E899-5DB4-F1A5-158C5E9E9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6239372-02C0-94B3-215C-AB8DDAC47F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C4D557F-60A5-3F13-002A-B9DE31596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82E5CFB8-9B2F-9549-E5C1-082DABB9E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12"/>
            <a:ext cx="6672942" cy="260334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531AD55-B08F-B284-4FE2-686808245417}"/>
              </a:ext>
            </a:extLst>
          </p:cNvPr>
          <p:cNvSpPr txBox="1"/>
          <p:nvPr/>
        </p:nvSpPr>
        <p:spPr>
          <a:xfrm>
            <a:off x="8153768" y="1066329"/>
            <a:ext cx="17780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Sociologia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9E56D3E-2344-F5D0-6097-FCC04B2ED56A}"/>
              </a:ext>
            </a:extLst>
          </p:cNvPr>
          <p:cNvSpPr txBox="1"/>
          <p:nvPr/>
        </p:nvSpPr>
        <p:spPr>
          <a:xfrm>
            <a:off x="500744" y="5655129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38ED967-3A1C-7E27-2F25-8BB416790552}"/>
              </a:ext>
            </a:extLst>
          </p:cNvPr>
          <p:cNvSpPr txBox="1"/>
          <p:nvPr/>
        </p:nvSpPr>
        <p:spPr>
          <a:xfrm>
            <a:off x="6825342" y="1684812"/>
            <a:ext cx="4702629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700" b="1" dirty="0">
                <a:latin typeface="Palatino Linotype" panose="02040502050505030304" pitchFamily="18" charset="0"/>
              </a:rPr>
              <a:t>20) Studi sociali sul campo:</a:t>
            </a:r>
            <a:endParaRPr lang="it-IT" sz="1700" dirty="0">
              <a:latin typeface="Palatino Linotype" panose="0204050205050503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700" dirty="0">
                <a:latin typeface="Palatino Linotype" panose="02040502050505030304" pitchFamily="18" charset="0"/>
              </a:rPr>
              <a:t>Osservazione partecipante (anche istituzioni e rispetto ai servizi)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700" dirty="0" err="1">
                <a:latin typeface="Palatino Linotype" panose="02040502050505030304" pitchFamily="18" charset="0"/>
              </a:rPr>
              <a:t>Erving</a:t>
            </a:r>
            <a:r>
              <a:rPr lang="it-IT" sz="1700" dirty="0">
                <a:latin typeface="Palatino Linotype" panose="02040502050505030304" pitchFamily="18" charset="0"/>
              </a:rPr>
              <a:t> Goffman (istituzioni totali)</a:t>
            </a:r>
          </a:p>
          <a:p>
            <a:pPr algn="just"/>
            <a:endParaRPr lang="it-IT" sz="1700" dirty="0">
              <a:latin typeface="Palatino Linotype" panose="02040502050505030304" pitchFamily="18" charset="0"/>
            </a:endParaRPr>
          </a:p>
          <a:p>
            <a:pPr algn="just"/>
            <a:r>
              <a:rPr lang="it-IT" sz="1700" b="1" dirty="0">
                <a:latin typeface="Palatino Linotype" panose="02040502050505030304" pitchFamily="18" charset="0"/>
              </a:rPr>
              <a:t>21) Ricerca-azione e influenza sui servizi: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700" dirty="0">
                <a:latin typeface="Palatino Linotype" panose="02040502050505030304" pitchFamily="18" charset="0"/>
              </a:rPr>
              <a:t>Caratteristiche ricerca-azione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700" dirty="0">
                <a:latin typeface="Palatino Linotype" panose="02040502050505030304" pitchFamily="18" charset="0"/>
              </a:rPr>
              <a:t>Influenza sulla pratica sociale delle organizzazioni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700" dirty="0">
                <a:latin typeface="Palatino Linotype" panose="02040502050505030304" pitchFamily="18" charset="0"/>
              </a:rPr>
              <a:t>Fasi ed esiti della ricerca</a:t>
            </a:r>
          </a:p>
          <a:p>
            <a:pPr algn="just"/>
            <a:endParaRPr lang="it-IT" sz="17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1700" b="1" dirty="0">
                <a:latin typeface="Palatino Linotype" panose="02040502050505030304" pitchFamily="18" charset="0"/>
              </a:rPr>
              <a:t>22) Inchiesta, Welfare e ricerca documentaria</a:t>
            </a:r>
          </a:p>
          <a:p>
            <a:pPr algn="just"/>
            <a:endParaRPr lang="it-IT" sz="17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1700" b="1" dirty="0">
                <a:latin typeface="Palatino Linotype" panose="02040502050505030304" pitchFamily="18" charset="0"/>
              </a:rPr>
              <a:t>23) Metodo sperimentale e influenza sui servizi alla persona 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409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1FAAA-83FF-E0A9-99BA-A3610EF6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CF8FE51-F729-6118-4419-D2023E2E6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9CDAD53-33D6-8762-7270-2D77D98AA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711219-6CA1-B594-F76F-5E4B93BE0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018FD19-997A-71BE-B135-0C2D9358B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12D540F-A157-1687-2B97-23BC9374B5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E665F3E-76CB-F769-C2CE-97FE8B1A5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E83462AA-AA5B-6F3D-0035-B27401DA7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12"/>
            <a:ext cx="6672942" cy="260334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8A6821B-F1AC-C7CC-9A54-0546438766A3}"/>
              </a:ext>
            </a:extLst>
          </p:cNvPr>
          <p:cNvSpPr txBox="1"/>
          <p:nvPr/>
        </p:nvSpPr>
        <p:spPr>
          <a:xfrm>
            <a:off x="8420046" y="1172280"/>
            <a:ext cx="17780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Sociologia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EBDA1F74-5AD4-5E28-0B3A-E87A743351C7}"/>
              </a:ext>
            </a:extLst>
          </p:cNvPr>
          <p:cNvSpPr txBox="1"/>
          <p:nvPr/>
        </p:nvSpPr>
        <p:spPr>
          <a:xfrm>
            <a:off x="478972" y="5471304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1E8E5C-4EF4-A3C8-5103-A064457B3282}"/>
              </a:ext>
            </a:extLst>
          </p:cNvPr>
          <p:cNvSpPr txBox="1"/>
          <p:nvPr/>
        </p:nvSpPr>
        <p:spPr>
          <a:xfrm>
            <a:off x="6901543" y="1777985"/>
            <a:ext cx="459377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 </a:t>
            </a:r>
            <a:r>
              <a:rPr lang="it-IT" b="1" dirty="0">
                <a:latin typeface="Palatino Linotype" panose="02040502050505030304" pitchFamily="18" charset="0"/>
              </a:rPr>
              <a:t>24) Approcci teorici allo studio delle famiglie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Ruolo scienze sociali nell’individuare  problematiche familiari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Famiglia come sistema relazionale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Tipologie di rete sociale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Politiche sociali a sostegno delle famiglie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25) Unità familiari: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Cicli familiari tradizionali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Nuove dinamiche di transizione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Criticità e fattori culturali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904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FC8B4-2BA2-EF7E-684C-3C0D18E25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90E1EC0-2E03-9900-B0BC-ED64AA207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A81F3B-AD50-B595-2147-4278D1207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F4CA9B24-FE29-995E-E087-0E1B0B5B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16F8366-1879-23C8-0359-B1057C9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3BF8D6A-2E40-4CE8-1A54-DB68BE34FD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CDD902F-1879-2726-47CA-B552CE3A3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5F9CE423-35A5-0409-D384-5EDABD4DC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12"/>
            <a:ext cx="6672942" cy="260334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885BCE2-E8FC-2297-2FD4-1EBDF60F10C4}"/>
              </a:ext>
            </a:extLst>
          </p:cNvPr>
          <p:cNvSpPr txBox="1"/>
          <p:nvPr/>
        </p:nvSpPr>
        <p:spPr>
          <a:xfrm>
            <a:off x="8420046" y="1172280"/>
            <a:ext cx="17780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Sociologia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069BF10-33B3-7012-2217-391B5417D80F}"/>
              </a:ext>
            </a:extLst>
          </p:cNvPr>
          <p:cNvSpPr txBox="1"/>
          <p:nvPr/>
        </p:nvSpPr>
        <p:spPr>
          <a:xfrm>
            <a:off x="440895" y="5588690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A3168EB-BC06-2714-DCDE-596D22F4BB4E}"/>
              </a:ext>
            </a:extLst>
          </p:cNvPr>
          <p:cNvSpPr txBox="1"/>
          <p:nvPr/>
        </p:nvSpPr>
        <p:spPr>
          <a:xfrm>
            <a:off x="7012185" y="1941538"/>
            <a:ext cx="45937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 </a:t>
            </a:r>
            <a:r>
              <a:rPr lang="it-IT" b="1" dirty="0">
                <a:latin typeface="Palatino Linotype" panose="02040502050505030304" pitchFamily="18" charset="0"/>
              </a:rPr>
              <a:t>26) Famiglie: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Famiglie con minori in tutela o a rischio di allontanamento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Famiglie con genitori separati/divorziati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Famiglie immigrate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Famiglie multiproblematiche</a:t>
            </a:r>
          </a:p>
          <a:p>
            <a:endParaRPr lang="it-IT" b="1" dirty="0">
              <a:latin typeface="Palatino Linotype" panose="02040502050505030304" pitchFamily="18" charset="0"/>
            </a:endParaRPr>
          </a:p>
          <a:p>
            <a:r>
              <a:rPr lang="it-IT" b="1" dirty="0">
                <a:latin typeface="Palatino Linotype" panose="02040502050505030304" pitchFamily="18" charset="0"/>
              </a:rPr>
              <a:t>27) Sociologia dell’educazione e minori: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Approcci teorici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QI, successo scolastico e sociale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Linguaggio e classe sociale (Bernstein)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Codice ristretto ed elaborato (</a:t>
            </a:r>
            <a:r>
              <a:rPr lang="it-IT" dirty="0" err="1">
                <a:latin typeface="Palatino Linotype" panose="02040502050505030304" pitchFamily="18" charset="0"/>
              </a:rPr>
              <a:t>Labov</a:t>
            </a:r>
            <a:r>
              <a:rPr lang="it-IT" dirty="0">
                <a:latin typeface="Palatino Linotype" panose="02040502050505030304" pitchFamily="18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Palatino Linotype" panose="02040502050505030304" pitchFamily="18" charset="0"/>
            </a:endParaRPr>
          </a:p>
          <a:p>
            <a:endParaRPr lang="it-IT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035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643F2-C04E-267C-CB89-F74FEEF12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78E5832-E2B8-1861-8E99-67AE2553C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3666BF-70E8-0618-A66F-AE70CEE96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5B303DC4-B397-ECAF-E324-1F2895321D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90BB4D9-F797-2643-8002-D3BDE1E181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75D732C-1284-471B-A4EC-CCB4A2D22A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1E7D847-2FEE-A0C9-8A28-E7D85D3CF6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83D70E66-C121-7CF0-9096-073BD3ABC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12"/>
            <a:ext cx="6672942" cy="260334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54A7782-97E9-471D-FA28-52CE58DFD533}"/>
              </a:ext>
            </a:extLst>
          </p:cNvPr>
          <p:cNvSpPr txBox="1"/>
          <p:nvPr/>
        </p:nvSpPr>
        <p:spPr>
          <a:xfrm>
            <a:off x="8420046" y="1172280"/>
            <a:ext cx="17780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Sociologia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063266C-AEAE-F2F6-79D5-404998809AC1}"/>
              </a:ext>
            </a:extLst>
          </p:cNvPr>
          <p:cNvSpPr txBox="1"/>
          <p:nvPr/>
        </p:nvSpPr>
        <p:spPr>
          <a:xfrm>
            <a:off x="522514" y="5785675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6BBE994-F875-4308-74F6-5934178155B2}"/>
              </a:ext>
            </a:extLst>
          </p:cNvPr>
          <p:cNvSpPr txBox="1"/>
          <p:nvPr/>
        </p:nvSpPr>
        <p:spPr>
          <a:xfrm>
            <a:off x="6836229" y="1907691"/>
            <a:ext cx="45937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Palatino Linotype" panose="02040502050505030304" pitchFamily="18" charset="0"/>
              </a:rPr>
              <a:t> </a:t>
            </a:r>
            <a:r>
              <a:rPr lang="it-IT" b="1" dirty="0">
                <a:latin typeface="Palatino Linotype" panose="02040502050505030304" pitchFamily="18" charset="0"/>
              </a:rPr>
              <a:t>28) Problematiche sociologiche legate ai minori: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Lavoro minorile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Minori stranieri accompagnati e non</a:t>
            </a:r>
          </a:p>
          <a:p>
            <a:pPr algn="just"/>
            <a:endParaRPr lang="it-IT" b="1" dirty="0">
              <a:latin typeface="Palatino Linotype" panose="02040502050505030304" pitchFamily="18" charset="0"/>
            </a:endParaRPr>
          </a:p>
          <a:p>
            <a:pPr algn="just"/>
            <a:r>
              <a:rPr lang="it-IT" b="1" dirty="0">
                <a:latin typeface="Palatino Linotype" panose="02040502050505030304" pitchFamily="18" charset="0"/>
              </a:rPr>
              <a:t>29) Disagio psichiatrico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Medicalizzazione follia e nascita della psichiatria dinamica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Evoluzione concetto malattia mentale e nuovi servizi psichiatrici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L. 180,  L. 833 e Dipartimento Salute Mentale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Palatino Linotype" panose="020405020505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Palatino Linotype" panose="020405020505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Palatino Linotype" panose="02040502050505030304" pitchFamily="18" charset="0"/>
            </a:endParaRPr>
          </a:p>
          <a:p>
            <a:endParaRPr lang="it-IT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23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7F573-5F7A-59EA-D838-9CC07F749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0A88561-AB5F-C5C3-315B-4BC86C52A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62D639E-755E-019E-C144-2D9966F0C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E72101B9-1697-290C-4741-EDE60A1FE0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DF52A2C-3CF8-71B7-D06B-6D043A30C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C6A31C-E904-310A-2693-91323CEC32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B3B24D3-D069-2573-6E68-0E2FF7ADC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F5C9ED97-D830-88D2-6843-B01F9A161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12"/>
            <a:ext cx="6672942" cy="260334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62CD183-4E22-83A2-2E59-20D619A5733A}"/>
              </a:ext>
            </a:extLst>
          </p:cNvPr>
          <p:cNvSpPr txBox="1"/>
          <p:nvPr/>
        </p:nvSpPr>
        <p:spPr>
          <a:xfrm>
            <a:off x="8420042" y="1481698"/>
            <a:ext cx="17780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Sociologia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F20077DC-61C9-696C-E8C1-98287E97B503}"/>
              </a:ext>
            </a:extLst>
          </p:cNvPr>
          <p:cNvSpPr txBox="1"/>
          <p:nvPr/>
        </p:nvSpPr>
        <p:spPr>
          <a:xfrm>
            <a:off x="370114" y="556207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4C4517D-4B7F-CAF9-FD84-82FA411BBA37}"/>
              </a:ext>
            </a:extLst>
          </p:cNvPr>
          <p:cNvSpPr txBox="1"/>
          <p:nvPr/>
        </p:nvSpPr>
        <p:spPr>
          <a:xfrm>
            <a:off x="7012183" y="2273252"/>
            <a:ext cx="45937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750" dirty="0">
                <a:latin typeface="Palatino Linotype" panose="02040502050505030304" pitchFamily="18" charset="0"/>
              </a:rPr>
              <a:t> </a:t>
            </a:r>
            <a:r>
              <a:rPr lang="it-IT" b="1" dirty="0">
                <a:latin typeface="Palatino Linotype" panose="02040502050505030304" pitchFamily="18" charset="0"/>
              </a:rPr>
              <a:t>30) Disabilità: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Nuova concezione sociale e disabilità in Italia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Servizi per persone disabili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Servizi per favorire permanenza presso domicilio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Palatino Linotype" panose="02040502050505030304" pitchFamily="18" charset="0"/>
              </a:rPr>
              <a:t>Servizi residenziali</a:t>
            </a:r>
          </a:p>
        </p:txBody>
      </p:sp>
    </p:spTree>
    <p:extLst>
      <p:ext uri="{BB962C8B-B14F-4D97-AF65-F5344CB8AC3E}">
        <p14:creationId xmlns:p14="http://schemas.microsoft.com/office/powerpoint/2010/main" val="1311073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CC639-AB9B-3016-0382-B90F07B18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ED79036-0D36-706D-0EB2-58CB2CAFF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6BE12B9-E467-E66F-F6CC-AF68B04D3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72A69AE6-0C5F-8034-2AD4-FB637ED3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10D106F-0744-971F-756C-B4FAA903B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5318804-08C0-CBFB-77B6-485A716B0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6A515DB-611E-F2DD-43DB-7D75692F6F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68AD13A6-85B8-3851-D2FA-2CFAE1CA1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05943" cy="1562857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4D94964-7FE8-CDAD-EAA6-1F4565CB0F3A}"/>
              </a:ext>
            </a:extLst>
          </p:cNvPr>
          <p:cNvSpPr txBox="1"/>
          <p:nvPr/>
        </p:nvSpPr>
        <p:spPr>
          <a:xfrm>
            <a:off x="1587789" y="1736665"/>
            <a:ext cx="91346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Parentela </a:t>
            </a:r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relazione che si stabilisce tra persone in base a </a:t>
            </a:r>
          </a:p>
          <a:p>
            <a:pPr algn="just"/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discendenza e ai legami matrimoniali</a:t>
            </a:r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0F3F643-B5CA-3F0A-A184-534AC4838EBE}"/>
              </a:ext>
            </a:extLst>
          </p:cNvPr>
          <p:cNvSpPr txBox="1"/>
          <p:nvPr/>
        </p:nvSpPr>
        <p:spPr>
          <a:xfrm>
            <a:off x="8390492" y="549114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8D409C2-BF09-9D48-20B5-DFD2DC827D6E}"/>
              </a:ext>
            </a:extLst>
          </p:cNvPr>
          <p:cNvSpPr txBox="1"/>
          <p:nvPr/>
        </p:nvSpPr>
        <p:spPr>
          <a:xfrm>
            <a:off x="1587789" y="2674985"/>
            <a:ext cx="91346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>
                <a:latin typeface="Palatino Linotype" panose="02040502050505030304" pitchFamily="18" charset="0"/>
              </a:rPr>
              <a:t>Famiglia è legata anche alla parentela</a:t>
            </a:r>
            <a:r>
              <a:rPr lang="it-IT" dirty="0">
                <a:latin typeface="Palatino Linotype" panose="02040502050505030304" pitchFamily="18" charset="0"/>
              </a:rPr>
              <a:t>: non possiamo considerare la famiglia un elemento a sé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La singola famiglia (</a:t>
            </a:r>
            <a:r>
              <a:rPr lang="it-IT" b="1" dirty="0">
                <a:latin typeface="Palatino Linotype" panose="02040502050505030304" pitchFamily="18" charset="0"/>
              </a:rPr>
              <a:t>coppia con figli</a:t>
            </a:r>
            <a:r>
              <a:rPr lang="it-IT" dirty="0">
                <a:latin typeface="Palatino Linotype" panose="02040502050505030304" pitchFamily="18" charset="0"/>
              </a:rPr>
              <a:t>) mediante matrimonio è imparentata con altre famiglie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Ogni persona appartenente a gruppo sociale ha una sua discendenza sia in linea materna che paterna (indipendentemente da aver contratto matrimonio)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D10DF81-07DC-719E-EA6D-A3763830514B}"/>
              </a:ext>
            </a:extLst>
          </p:cNvPr>
          <p:cNvSpPr txBox="1"/>
          <p:nvPr/>
        </p:nvSpPr>
        <p:spPr>
          <a:xfrm>
            <a:off x="1587789" y="4983309"/>
            <a:ext cx="9134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Attenzioneremo caratteristiche e forme di famiglia in culture non occidentali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F0D5936-1423-C5D2-3969-2BDA52FE9A41}"/>
              </a:ext>
            </a:extLst>
          </p:cNvPr>
          <p:cNvSpPr txBox="1"/>
          <p:nvPr/>
        </p:nvSpPr>
        <p:spPr>
          <a:xfrm>
            <a:off x="5097211" y="854426"/>
            <a:ext cx="34371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ANTROPOLOGIA </a:t>
            </a:r>
          </a:p>
        </p:txBody>
      </p:sp>
    </p:spTree>
    <p:extLst>
      <p:ext uri="{BB962C8B-B14F-4D97-AF65-F5344CB8AC3E}">
        <p14:creationId xmlns:p14="http://schemas.microsoft.com/office/powerpoint/2010/main" val="2083095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7B50C-2817-0E89-7E13-7C8AEB963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8BD18A4-EB84-9F8A-E451-4A588A01F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2745249-27D9-32CD-0B1B-FED72F93F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A93E8B-6E70-2EE8-3E55-69570C000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178E0D-4EBF-48B8-5F94-6918B75B3E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C92519A-E7CC-193F-BD95-26AD7F487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A9CDAA-5FEE-BA74-F8AC-5C07FAC7E9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3B24F0FB-7065-67F0-D0A6-1906FEC9F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05943" cy="1562857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BF2EA01-722D-F0A4-CE12-8CB32ACB44C1}"/>
              </a:ext>
            </a:extLst>
          </p:cNvPr>
          <p:cNvSpPr txBox="1"/>
          <p:nvPr/>
        </p:nvSpPr>
        <p:spPr>
          <a:xfrm>
            <a:off x="8251318" y="5274525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FCBDA6-EEFC-FAA8-8137-FFFB76F24390}"/>
              </a:ext>
            </a:extLst>
          </p:cNvPr>
          <p:cNvSpPr txBox="1"/>
          <p:nvPr/>
        </p:nvSpPr>
        <p:spPr>
          <a:xfrm>
            <a:off x="1527155" y="1817590"/>
            <a:ext cx="91346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Palatino Linotype" panose="02040502050505030304" pitchFamily="18" charset="0"/>
              </a:rPr>
              <a:t>Le varie culture umane considerano il concepimento (quindi, la progenie) in modi differenti (es.: popolazioni in </a:t>
            </a:r>
            <a:r>
              <a:rPr lang="it-IT" b="1" dirty="0">
                <a:latin typeface="Palatino Linotype" panose="02040502050505030304" pitchFamily="18" charset="0"/>
              </a:rPr>
              <a:t>Melanesia </a:t>
            </a:r>
            <a:r>
              <a:rPr lang="it-IT" dirty="0">
                <a:latin typeface="Palatino Linotype" panose="02040502050505030304" pitchFamily="18" charset="0"/>
              </a:rPr>
              <a:t>e</a:t>
            </a:r>
            <a:r>
              <a:rPr lang="it-IT" b="1" dirty="0">
                <a:latin typeface="Palatino Linotype" panose="02040502050505030304" pitchFamily="18" charset="0"/>
              </a:rPr>
              <a:t> Australia </a:t>
            </a:r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dirty="0">
                <a:latin typeface="Palatino Linotype" panose="02040502050505030304" pitchFamily="18" charset="0"/>
              </a:rPr>
              <a:t>vero responsabile del concepimento è considerato lo spirito di un antenato)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Modo in cui viene intesa discendenza in una cultura dipende dal ruolo assegnato alla donna, all’uomo o ad altri soggetti </a:t>
            </a: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(es.: culture in cui non si è consapevoli del ruolo del maschio nel concepimento avremo sviluppo di </a:t>
            </a:r>
            <a:r>
              <a:rPr lang="it-IT" b="1" u="sng" dirty="0">
                <a:latin typeface="Palatino Linotype" panose="02040502050505030304" pitchFamily="18" charset="0"/>
              </a:rPr>
              <a:t>società con caratteristiche matrilineari</a:t>
            </a:r>
            <a:r>
              <a:rPr lang="it-IT" dirty="0">
                <a:latin typeface="Palatino Linotype" panose="02040502050505030304" pitchFamily="18" charset="0"/>
              </a:rPr>
              <a:t>)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(in cui </a:t>
            </a:r>
            <a:r>
              <a:rPr lang="it-IT" b="1" u="sng" dirty="0">
                <a:latin typeface="Palatino Linotype" panose="02040502050505030304" pitchFamily="18" charset="0"/>
              </a:rPr>
              <a:t>discendenza</a:t>
            </a:r>
            <a:r>
              <a:rPr lang="it-IT" dirty="0">
                <a:latin typeface="Palatino Linotype" panose="02040502050505030304" pitchFamily="18" charset="0"/>
              </a:rPr>
              <a:t>, </a:t>
            </a:r>
            <a:r>
              <a:rPr lang="it-IT" b="1" u="sng" dirty="0">
                <a:latin typeface="Palatino Linotype" panose="02040502050505030304" pitchFamily="18" charset="0"/>
              </a:rPr>
              <a:t>eredità e organizzazione sociale</a:t>
            </a:r>
            <a:r>
              <a:rPr lang="it-IT" b="1" dirty="0">
                <a:latin typeface="Palatino Linotype" panose="02040502050505030304" pitchFamily="18" charset="0"/>
              </a:rPr>
              <a:t> </a:t>
            </a:r>
            <a:r>
              <a:rPr lang="it-IT" dirty="0">
                <a:latin typeface="Palatino Linotype" panose="02040502050505030304" pitchFamily="18" charset="0"/>
              </a:rPr>
              <a:t>si basano solo su </a:t>
            </a:r>
            <a:r>
              <a:rPr lang="it-IT" b="1" u="sng" dirty="0">
                <a:latin typeface="Palatino Linotype" panose="02040502050505030304" pitchFamily="18" charset="0"/>
              </a:rPr>
              <a:t>linea materna</a:t>
            </a:r>
            <a:r>
              <a:rPr lang="it-IT" dirty="0">
                <a:latin typeface="Palatino Linotype" panose="02040502050505030304" pitchFamily="18" charset="0"/>
              </a:rPr>
              <a:t>)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67BB2929-9C69-738E-8ED1-2D3350627A28}"/>
              </a:ext>
            </a:extLst>
          </p:cNvPr>
          <p:cNvCxnSpPr/>
          <p:nvPr/>
        </p:nvCxnSpPr>
        <p:spPr>
          <a:xfrm>
            <a:off x="4463143" y="4097492"/>
            <a:ext cx="0" cy="4898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789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5A4D4-2A90-6996-FBEC-17258B191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29BDD1C-7F6C-953A-D0FE-DC22A632A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2390619-5BBB-2F10-870F-23EB494A9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1F6A846-B0AE-2936-44B3-CD1F8E40D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3CCA88-8607-33A0-073B-A54D12E1C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D813BF9-EB2A-D5B0-7B0D-B6B4DBE92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C1822E6-1D02-4B7D-E69D-A2CBF46BE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781C1337-9EC0-8420-5C7F-9ABC7AA3B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05943" cy="1562857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F268BE66-FA62-EFA8-6FB3-3D3A51F0A059}"/>
              </a:ext>
            </a:extLst>
          </p:cNvPr>
          <p:cNvSpPr txBox="1"/>
          <p:nvPr/>
        </p:nvSpPr>
        <p:spPr>
          <a:xfrm>
            <a:off x="8360175" y="549114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172D6ED-615F-77AC-22E6-BC348E935EF9}"/>
              </a:ext>
            </a:extLst>
          </p:cNvPr>
          <p:cNvSpPr txBox="1"/>
          <p:nvPr/>
        </p:nvSpPr>
        <p:spPr>
          <a:xfrm>
            <a:off x="1527155" y="1652998"/>
            <a:ext cx="91346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Palatino Linotype" panose="02040502050505030304" pitchFamily="18" charset="0"/>
              </a:rPr>
              <a:t>La parentela generalmente si basa su </a:t>
            </a:r>
            <a:r>
              <a:rPr lang="it-IT" b="1" u="sng" dirty="0">
                <a:latin typeface="Palatino Linotype" panose="02040502050505030304" pitchFamily="18" charset="0"/>
              </a:rPr>
              <a:t>aspetti biologici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dirty="0">
                <a:latin typeface="Palatino Linotype" panose="02040502050505030304" pitchFamily="18" charset="0"/>
              </a:rPr>
              <a:t>tuttavia, questi hanno un peso diverso a seconda dell’importanza che ogni cultura attribuirà ai fattori biologici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Gli antropologi hanno creato dei </a:t>
            </a:r>
            <a:r>
              <a:rPr lang="it-IT" b="1" dirty="0">
                <a:latin typeface="Palatino Linotype" panose="02040502050505030304" pitchFamily="18" charset="0"/>
              </a:rPr>
              <a:t>diagrammi</a:t>
            </a:r>
            <a:r>
              <a:rPr lang="it-IT" dirty="0">
                <a:latin typeface="Palatino Linotype" panose="02040502050505030304" pitchFamily="18" charset="0"/>
              </a:rPr>
              <a:t> (anche molto complessi) per indicare e analizzare i ruoli di parentela 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Come si leggono questi diagrammi?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Legenda:</a:t>
            </a:r>
          </a:p>
          <a:p>
            <a:pPr algn="just"/>
            <a:r>
              <a:rPr lang="it-IT" dirty="0"/>
              <a:t>△  </a:t>
            </a:r>
            <a:r>
              <a:rPr lang="it-IT" dirty="0">
                <a:latin typeface="Palatino Linotype" panose="02040502050505030304" pitchFamily="18" charset="0"/>
              </a:rPr>
              <a:t>maschi                                                                 | relazione di discendenza</a:t>
            </a: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○ femmine                                                               — relazione di </a:t>
            </a:r>
            <a:r>
              <a:rPr lang="it-IT" dirty="0" err="1">
                <a:latin typeface="Palatino Linotype" panose="02040502050505030304" pitchFamily="18" charset="0"/>
              </a:rPr>
              <a:t>codiscendenza</a:t>
            </a:r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□ individuo cui sesso non è indicato                   =  relazione di matrimonio;  ≠ divorzio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299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F93CB-001F-A827-34D5-C2CF89EAE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CFF141A-409C-A2C6-7FD3-4A1B832A1B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B2390E-5BFC-1CC3-C1ED-98CC5740E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F3676CDB-B064-9616-BD92-C1AB3120CB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53D82F4-B68A-C605-E732-14429335E7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7E148F6-DA51-5574-4FBA-16289556A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9678656-6712-17FC-178D-316B30FB0A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CBE5D422-473F-EA16-6718-A3C12947A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05943" cy="1562857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1B95678-AE28-2464-F82C-789B7FA4788A}"/>
              </a:ext>
            </a:extLst>
          </p:cNvPr>
          <p:cNvSpPr txBox="1"/>
          <p:nvPr/>
        </p:nvSpPr>
        <p:spPr>
          <a:xfrm>
            <a:off x="8362515" y="549114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341EB41-2988-1219-C0C8-6155F39AB7E4}"/>
              </a:ext>
            </a:extLst>
          </p:cNvPr>
          <p:cNvSpPr txBox="1"/>
          <p:nvPr/>
        </p:nvSpPr>
        <p:spPr>
          <a:xfrm>
            <a:off x="1527155" y="1752731"/>
            <a:ext cx="91346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Quando ricostruiamo una rete di parentela il simbolo della persona dal cui punto di vista viene ricostruita la rete di relazioni è chiamato «</a:t>
            </a:r>
            <a:r>
              <a:rPr lang="it-IT" sz="2000" i="1" dirty="0">
                <a:latin typeface="Palatino Linotype" panose="02040502050505030304" pitchFamily="18" charset="0"/>
              </a:rPr>
              <a:t>Ego</a:t>
            </a:r>
            <a:r>
              <a:rPr lang="it-IT" sz="2000" dirty="0">
                <a:latin typeface="Palatino Linotype" panose="02040502050505030304" pitchFamily="18" charset="0"/>
              </a:rPr>
              <a:t>» ed è colorato di nero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▲, ■, ● (maschile, imprecisato, femminile)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▲ = ○</a:t>
            </a: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   _|_</a:t>
            </a: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 |      |</a:t>
            </a: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 ○     </a:t>
            </a:r>
            <a:r>
              <a:rPr lang="it-IT" sz="2000" dirty="0"/>
              <a:t>△</a:t>
            </a:r>
            <a:endParaRPr lang="it-IT" sz="2000" dirty="0">
              <a:latin typeface="Palatino Linotype" panose="0204050205050503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0ABFDA6-E282-A461-D899-6BF04C766709}"/>
              </a:ext>
            </a:extLst>
          </p:cNvPr>
          <p:cNvSpPr txBox="1"/>
          <p:nvPr/>
        </p:nvSpPr>
        <p:spPr>
          <a:xfrm>
            <a:off x="4293653" y="3958485"/>
            <a:ext cx="62219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Uomo (triangolo pieno), dal cui punto di vista è ricostruita la rete parentale, sposa una donna e hanno due figli (un maschio e una femmina)</a:t>
            </a: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7A33DB0-AB79-0A85-9F83-894A87242A37}"/>
              </a:ext>
            </a:extLst>
          </p:cNvPr>
          <p:cNvSpPr txBox="1"/>
          <p:nvPr/>
        </p:nvSpPr>
        <p:spPr>
          <a:xfrm>
            <a:off x="1434164" y="5765533"/>
            <a:ext cx="122238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700" dirty="0">
                <a:latin typeface="Palatino Linotype" panose="02040502050505030304" pitchFamily="18" charset="0"/>
              </a:rPr>
              <a:t>Prova tu…</a:t>
            </a:r>
          </a:p>
        </p:txBody>
      </p:sp>
    </p:spTree>
    <p:extLst>
      <p:ext uri="{BB962C8B-B14F-4D97-AF65-F5344CB8AC3E}">
        <p14:creationId xmlns:p14="http://schemas.microsoft.com/office/powerpoint/2010/main" val="328387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6A805-A358-1C11-B259-5ECA64F0A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F5243E5-C014-D89D-E309-DF123C5CD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D247ECD-14B3-78D7-4043-FA2C4F31A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B2575FD6-ACE9-E5C8-C5B6-18ABB2B27F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343F14E-CD54-1CE0-445F-B0EB127B5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63C021F-108A-DF86-F96D-13DF582EA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9C4D9F8-FF27-6E72-3E90-AEF39111E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CD7A30B6-99C9-9F41-D1A6-7FBCDCE5B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05943" cy="1562857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9E33CE2-B4F6-5F64-12C7-8E6BCACAF782}"/>
              </a:ext>
            </a:extLst>
          </p:cNvPr>
          <p:cNvSpPr txBox="1"/>
          <p:nvPr/>
        </p:nvSpPr>
        <p:spPr>
          <a:xfrm>
            <a:off x="8632722" y="549114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3824C9B-50B8-1384-99C0-DC10A2126D7B}"/>
              </a:ext>
            </a:extLst>
          </p:cNvPr>
          <p:cNvSpPr txBox="1"/>
          <p:nvPr/>
        </p:nvSpPr>
        <p:spPr>
          <a:xfrm>
            <a:off x="2077646" y="1699165"/>
            <a:ext cx="803365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Accanto al simbolo solitamente va indicato anche il nome del ruolo, quindi:</a:t>
            </a: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Genitore: </a:t>
            </a:r>
            <a:r>
              <a:rPr lang="it-IT" sz="2000" dirty="0"/>
              <a:t>△ </a:t>
            </a:r>
            <a:r>
              <a:rPr lang="it-IT" sz="2000" dirty="0">
                <a:latin typeface="Palatino Linotype" panose="02040502050505030304" pitchFamily="18" charset="0"/>
              </a:rPr>
              <a:t>Pa = Padre; ○ Ma = Madre</a:t>
            </a: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Figli: △ Fo = Figlio; ○ Fa = Figlia 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Mo = Moglie; </a:t>
            </a:r>
            <a:r>
              <a:rPr lang="it-IT" sz="2000" dirty="0" err="1">
                <a:latin typeface="Palatino Linotype" panose="02040502050505030304" pitchFamily="18" charset="0"/>
              </a:rPr>
              <a:t>Mr</a:t>
            </a:r>
            <a:r>
              <a:rPr lang="it-IT" sz="2000" dirty="0">
                <a:latin typeface="Palatino Linotype" panose="02040502050505030304" pitchFamily="18" charset="0"/>
              </a:rPr>
              <a:t> = Marito; Fr = Fratello; So = Sorella; Fi = Figli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▲ = ○ Mo</a:t>
            </a: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   _|_</a:t>
            </a: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 |      |</a:t>
            </a: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 ○     </a:t>
            </a:r>
            <a:r>
              <a:rPr lang="it-IT" sz="2000" dirty="0"/>
              <a:t>△</a:t>
            </a:r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Fa    Fo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 </a:t>
            </a:r>
            <a:endParaRPr lang="it-IT" sz="23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462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57DB4-81EB-199F-A8C5-E0799B485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31BE6A-22B8-4821-7ACF-8731362F2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22BE25-9D2A-1B0A-907E-E74F65E4C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76739D62-1A3E-4F75-DA9D-FB8BC5A0FD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CB0620-87A0-3B92-FAEB-FD3D7148C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101EF02-2B94-07D2-D709-7B1F4A8F61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3ACB709-44A0-7269-F499-EB5A4E735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8DBCF041-D415-B7B7-0197-D95555573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05943" cy="1562857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0724318-1C79-820B-63D7-3A249FD3F2CE}"/>
              </a:ext>
            </a:extLst>
          </p:cNvPr>
          <p:cNvSpPr txBox="1"/>
          <p:nvPr/>
        </p:nvSpPr>
        <p:spPr>
          <a:xfrm>
            <a:off x="8736973" y="567705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2CA9E96-5C53-283C-6C36-99E69501E003}"/>
              </a:ext>
            </a:extLst>
          </p:cNvPr>
          <p:cNvSpPr txBox="1"/>
          <p:nvPr/>
        </p:nvSpPr>
        <p:spPr>
          <a:xfrm>
            <a:off x="2077646" y="1634137"/>
            <a:ext cx="8033657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600" b="1" dirty="0">
                <a:latin typeface="Palatino Linotype" panose="02040502050505030304" pitchFamily="18" charset="0"/>
              </a:rPr>
              <a:t>Discendenza </a:t>
            </a:r>
            <a:r>
              <a:rPr lang="it-IT" sz="26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legame riconosciuto socialmente tra persona e suoi progenitori </a:t>
            </a:r>
            <a:endParaRPr lang="it-IT" sz="2600" b="1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 </a:t>
            </a:r>
            <a:endParaRPr lang="it-IT" sz="2300" dirty="0">
              <a:latin typeface="Palatino Linotype" panose="02040502050505030304" pitchFamily="18" charset="0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E636F66D-A67A-4AE5-0D77-C96757445EEF}"/>
              </a:ext>
            </a:extLst>
          </p:cNvPr>
          <p:cNvCxnSpPr/>
          <p:nvPr/>
        </p:nvCxnSpPr>
        <p:spPr>
          <a:xfrm flipH="1">
            <a:off x="2491642" y="2532470"/>
            <a:ext cx="772886" cy="6204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64B21BB3-9090-7894-6677-997A0A011884}"/>
              </a:ext>
            </a:extLst>
          </p:cNvPr>
          <p:cNvSpPr/>
          <p:nvPr/>
        </p:nvSpPr>
        <p:spPr>
          <a:xfrm>
            <a:off x="662849" y="3220449"/>
            <a:ext cx="3407229" cy="124264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Palatino Linotype" panose="02040502050505030304" pitchFamily="18" charset="0"/>
              </a:rPr>
              <a:t>Unilineare</a:t>
            </a:r>
          </a:p>
          <a:p>
            <a:pPr algn="ctr"/>
            <a:r>
              <a:rPr lang="it-IT" dirty="0">
                <a:latin typeface="Palatino Linotype" panose="02040502050505030304" pitchFamily="18" charset="0"/>
              </a:rPr>
              <a:t>(avviene per via o materna o paterna)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89369F6D-B5FB-E289-4545-CD4CCF3FBF4D}"/>
              </a:ext>
            </a:extLst>
          </p:cNvPr>
          <p:cNvCxnSpPr>
            <a:cxnSpLocks/>
          </p:cNvCxnSpPr>
          <p:nvPr/>
        </p:nvCxnSpPr>
        <p:spPr>
          <a:xfrm>
            <a:off x="1055914" y="4588226"/>
            <a:ext cx="0" cy="3647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CCE848FF-F952-E397-4A2F-A3714F2A9564}"/>
              </a:ext>
            </a:extLst>
          </p:cNvPr>
          <p:cNvCxnSpPr>
            <a:cxnSpLocks/>
          </p:cNvCxnSpPr>
          <p:nvPr/>
        </p:nvCxnSpPr>
        <p:spPr>
          <a:xfrm>
            <a:off x="3275415" y="4588226"/>
            <a:ext cx="0" cy="3647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D6B7E54-D4D2-CFBA-609D-27ED853FACBE}"/>
              </a:ext>
            </a:extLst>
          </p:cNvPr>
          <p:cNvSpPr txBox="1"/>
          <p:nvPr/>
        </p:nvSpPr>
        <p:spPr>
          <a:xfrm>
            <a:off x="193815" y="5008468"/>
            <a:ext cx="19062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Matrilineare</a:t>
            </a:r>
          </a:p>
          <a:p>
            <a:r>
              <a:rPr lang="it-IT" dirty="0">
                <a:latin typeface="Palatino Linotype" panose="02040502050505030304" pitchFamily="18" charset="0"/>
              </a:rPr>
              <a:t>(via materna)</a:t>
            </a:r>
          </a:p>
          <a:p>
            <a:r>
              <a:rPr lang="it-IT" dirty="0">
                <a:latin typeface="Palatino Linotype" panose="02040502050505030304" pitchFamily="18" charset="0"/>
              </a:rPr>
              <a:t>(es. l’avuncolato)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2753A1B-0302-5FF8-1BB0-7C5FB19617D6}"/>
              </a:ext>
            </a:extLst>
          </p:cNvPr>
          <p:cNvSpPr txBox="1"/>
          <p:nvPr/>
        </p:nvSpPr>
        <p:spPr>
          <a:xfrm>
            <a:off x="2706041" y="5030720"/>
            <a:ext cx="1491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Palatino Linotype" panose="02040502050505030304" pitchFamily="18" charset="0"/>
              </a:rPr>
              <a:t>Patrilineare</a:t>
            </a:r>
          </a:p>
          <a:p>
            <a:r>
              <a:rPr lang="it-IT" dirty="0">
                <a:latin typeface="Palatino Linotype" panose="02040502050505030304" pitchFamily="18" charset="0"/>
              </a:rPr>
              <a:t>(via paterna)</a:t>
            </a: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0D9B98EE-FE36-5B69-AC21-5D9CC9206A5B}"/>
              </a:ext>
            </a:extLst>
          </p:cNvPr>
          <p:cNvSpPr/>
          <p:nvPr/>
        </p:nvSpPr>
        <p:spPr>
          <a:xfrm>
            <a:off x="4391597" y="3156301"/>
            <a:ext cx="3755573" cy="145920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Palatino Linotype" panose="02040502050505030304" pitchFamily="18" charset="0"/>
              </a:rPr>
              <a:t>Cognatica</a:t>
            </a:r>
          </a:p>
          <a:p>
            <a:pPr algn="ctr"/>
            <a:r>
              <a:rPr lang="it-IT" dirty="0">
                <a:latin typeface="Palatino Linotype" panose="02040502050505030304" pitchFamily="18" charset="0"/>
              </a:rPr>
              <a:t>(legami e diritti sia da parte materna sia da parte paterna)</a:t>
            </a:r>
          </a:p>
          <a:p>
            <a:pPr algn="ctr"/>
            <a:r>
              <a:rPr lang="it-IT" dirty="0">
                <a:latin typeface="Palatino Linotype" panose="02040502050505030304" pitchFamily="18" charset="0"/>
              </a:rPr>
              <a:t>Si creano gruppi con speciali privilegi</a:t>
            </a:r>
          </a:p>
        </p:txBody>
      </p: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03B7690E-6C01-4E67-4ED1-A0E7B56450E2}"/>
              </a:ext>
            </a:extLst>
          </p:cNvPr>
          <p:cNvCxnSpPr>
            <a:cxnSpLocks/>
          </p:cNvCxnSpPr>
          <p:nvPr/>
        </p:nvCxnSpPr>
        <p:spPr>
          <a:xfrm>
            <a:off x="6269383" y="2383971"/>
            <a:ext cx="0" cy="6888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F0385D77-214E-D643-7EF9-7E634B15EE70}"/>
              </a:ext>
            </a:extLst>
          </p:cNvPr>
          <p:cNvSpPr/>
          <p:nvPr/>
        </p:nvSpPr>
        <p:spPr>
          <a:xfrm>
            <a:off x="8233517" y="3156301"/>
            <a:ext cx="3755573" cy="145920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>
                <a:latin typeface="Palatino Linotype" panose="02040502050505030304" pitchFamily="18" charset="0"/>
              </a:rPr>
              <a:t>Bilaterale</a:t>
            </a:r>
          </a:p>
          <a:p>
            <a:pPr algn="ctr"/>
            <a:r>
              <a:rPr lang="it-IT" dirty="0">
                <a:latin typeface="Palatino Linotype" panose="02040502050505030304" pitchFamily="18" charset="0"/>
              </a:rPr>
              <a:t>(legami e diritti non rigidi</a:t>
            </a:r>
          </a:p>
          <a:p>
            <a:pPr algn="ctr"/>
            <a:r>
              <a:rPr lang="it-IT" dirty="0">
                <a:latin typeface="Palatino Linotype" panose="02040502050505030304" pitchFamily="18" charset="0"/>
              </a:rPr>
              <a:t>sia da parte materna che paterna)</a:t>
            </a:r>
          </a:p>
          <a:p>
            <a:pPr algn="ctr"/>
            <a:r>
              <a:rPr lang="it-IT" dirty="0">
                <a:latin typeface="Palatino Linotype" panose="02040502050505030304" pitchFamily="18" charset="0"/>
              </a:rPr>
              <a:t>No gruppi corporati</a:t>
            </a:r>
          </a:p>
        </p:txBody>
      </p: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CA013E1B-E613-27DF-1267-F739E11DE182}"/>
              </a:ext>
            </a:extLst>
          </p:cNvPr>
          <p:cNvCxnSpPr>
            <a:cxnSpLocks/>
          </p:cNvCxnSpPr>
          <p:nvPr/>
        </p:nvCxnSpPr>
        <p:spPr>
          <a:xfrm>
            <a:off x="8588829" y="2383971"/>
            <a:ext cx="728554" cy="6888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508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BB7D8-89CD-AF3E-2CF5-485A988D2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3E06A-C022-CB7F-CD02-F0786497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262BB9-1F83-55EC-6D46-9DCAEA828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35AF779-16B6-35CA-C14D-A94505530F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10FF17E-A014-073D-1AB6-E9731FE0C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3898D05-3C62-3139-6F20-F1EE703AE6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5A619AF-00D3-74B2-F8C0-EB56A9F7B1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0D7692FE-687A-232A-88C1-0C8113EDE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2A299D6-00C6-9BC2-11C9-FFAC6F05C765}"/>
              </a:ext>
            </a:extLst>
          </p:cNvPr>
          <p:cNvSpPr txBox="1"/>
          <p:nvPr/>
        </p:nvSpPr>
        <p:spPr>
          <a:xfrm>
            <a:off x="8736973" y="567705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D2F9A9F-38DE-A27C-D1E0-B63C9137A30C}"/>
              </a:ext>
            </a:extLst>
          </p:cNvPr>
          <p:cNvSpPr txBox="1"/>
          <p:nvPr/>
        </p:nvSpPr>
        <p:spPr>
          <a:xfrm>
            <a:off x="2262704" y="1724289"/>
            <a:ext cx="816428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>
                <a:latin typeface="Palatino Linotype" panose="02040502050505030304" pitchFamily="18" charset="0"/>
              </a:rPr>
              <a:t>Avuncolato: </a:t>
            </a:r>
            <a:r>
              <a:rPr lang="it-IT" dirty="0">
                <a:latin typeface="Palatino Linotype" panose="02040502050505030304" pitchFamily="18" charset="0"/>
              </a:rPr>
              <a:t>gli eredi di un uomo non sono i suoi figli, ma i figli della sorella </a:t>
            </a:r>
          </a:p>
          <a:p>
            <a:pPr algn="just"/>
            <a:endParaRPr lang="it-IT" i="1" dirty="0">
              <a:latin typeface="Palatino Linotype" panose="02040502050505030304" pitchFamily="18" charset="0"/>
            </a:endParaRPr>
          </a:p>
          <a:p>
            <a:pPr algn="just"/>
            <a:r>
              <a:rPr lang="it-IT" i="1" dirty="0" err="1">
                <a:latin typeface="Palatino Linotype" panose="02040502050505030304" pitchFamily="18" charset="0"/>
              </a:rPr>
              <a:t>Avuncolus</a:t>
            </a:r>
            <a:r>
              <a:rPr lang="it-IT" i="1" dirty="0">
                <a:latin typeface="Palatino Linotype" panose="02040502050505030304" pitchFamily="18" charset="0"/>
              </a:rPr>
              <a:t> </a:t>
            </a:r>
            <a:r>
              <a:rPr lang="it-IT" dirty="0">
                <a:latin typeface="Palatino Linotype" panose="02040502050505030304" pitchFamily="18" charset="0"/>
              </a:rPr>
              <a:t>(«piccolo nonno»)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</a:t>
            </a:r>
            <a:r>
              <a:rPr lang="it-IT" dirty="0">
                <a:latin typeface="Palatino Linotype" panose="02040502050505030304" pitchFamily="18" charset="0"/>
              </a:rPr>
              <a:t> termine con cui antichi Romani indicavano </a:t>
            </a: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lo zio materno presente presso i </a:t>
            </a:r>
            <a:r>
              <a:rPr lang="it-IT" dirty="0" err="1">
                <a:latin typeface="Palatino Linotype" panose="02040502050505030304" pitchFamily="18" charset="0"/>
              </a:rPr>
              <a:t>Trobriand</a:t>
            </a:r>
            <a:r>
              <a:rPr lang="it-IT" dirty="0">
                <a:latin typeface="Palatino Linotype" panose="02040502050505030304" pitchFamily="18" charset="0"/>
              </a:rPr>
              <a:t> della Melanesia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è lo zio materno a occuparsi del mantenimento della famiglia della sorella, esercitando la propria autorità sui figli maschi di lei e trasmettendo loro beni, proprie cariche politiche e conoscenze rituali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discendenza matrilineare determina anche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 dove risiederà la coppia di sposi</a:t>
            </a:r>
          </a:p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(presso dimora del </a:t>
            </a:r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fratello della madre dello sposo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o lì vicino)</a:t>
            </a:r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In altre culture è prevista </a:t>
            </a:r>
            <a:r>
              <a:rPr lang="it-IT" b="1" dirty="0">
                <a:latin typeface="Palatino Linotype" panose="02040502050505030304" pitchFamily="18" charset="0"/>
              </a:rPr>
              <a:t>residenza matrilocale</a:t>
            </a:r>
            <a:r>
              <a:rPr lang="it-IT" dirty="0">
                <a:latin typeface="Palatino Linotype" panose="02040502050505030304" pitchFamily="18" charset="0"/>
              </a:rPr>
              <a:t>: sposi risiedono presso gruppo della moglie: gli uomini di discendenza materna si allontanano, mentre arrivano i mariti delle sorelle.  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 </a:t>
            </a:r>
            <a:endParaRPr lang="it-IT" sz="23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15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F1DBE-8903-A60A-6DEC-4BE1F4897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7FE522-82DF-429C-9539-4D3371237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EFF463-AEF0-027F-9960-8E5084281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452A50FF-06D3-331F-3119-E909DFB7B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4753011-1E49-C4DD-1BEA-F23A18C77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3798C8-59A8-3DDA-8DC3-5B376986E6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C011C73-944F-A194-4ABC-1845957BA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F97FC958-634E-DF15-E2BD-80206E9E0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E712EB5E-1DAC-DD7C-8604-F1D8560AC2D3}"/>
              </a:ext>
            </a:extLst>
          </p:cNvPr>
          <p:cNvSpPr txBox="1"/>
          <p:nvPr/>
        </p:nvSpPr>
        <p:spPr>
          <a:xfrm>
            <a:off x="8401400" y="559164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82E6AB6-4CDE-CC4B-8957-5BCFC0353281}"/>
              </a:ext>
            </a:extLst>
          </p:cNvPr>
          <p:cNvSpPr txBox="1"/>
          <p:nvPr/>
        </p:nvSpPr>
        <p:spPr>
          <a:xfrm>
            <a:off x="1986644" y="1550117"/>
            <a:ext cx="858730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Cultura </a:t>
            </a:r>
            <a:r>
              <a:rPr lang="it-IT" sz="1900" b="1" dirty="0">
                <a:latin typeface="Palatino Linotype" panose="02040502050505030304" pitchFamily="18" charset="0"/>
              </a:rPr>
              <a:t>Bororo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gli uomini si spostano sì, ma vanno ad abitare nella metà del villaggio dove risiede clan della moglie 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rimangono sempre all’interno del villaggio e possono seguire la propria famiglia d’origine</a:t>
            </a:r>
          </a:p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Nelle</a:t>
            </a:r>
            <a:r>
              <a:rPr lang="it-IT" sz="1900" b="1" dirty="0">
                <a:latin typeface="Palatino Linotype" panose="02040502050505030304" pitchFamily="18" charset="0"/>
              </a:rPr>
              <a:t> società matrilineari non c’è matriarcato (non vige perciò un maggior potere delle donne rispetto agli uomini): </a:t>
            </a:r>
            <a:r>
              <a:rPr lang="it-IT" sz="1900" dirty="0">
                <a:latin typeface="Palatino Linotype" panose="02040502050505030304" pitchFamily="18" charset="0"/>
              </a:rPr>
              <a:t>l’autorità del marito è sostituita da quella del fratello, invece che da quella della moglie. 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 </a:t>
            </a:r>
            <a:endParaRPr lang="it-IT" sz="2300" dirty="0">
              <a:latin typeface="Palatino Linotype" panose="02040502050505030304" pitchFamily="18" charset="0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EF5CCB60-16AA-7C80-157D-CDB60D6CD688}"/>
              </a:ext>
            </a:extLst>
          </p:cNvPr>
          <p:cNvCxnSpPr/>
          <p:nvPr/>
        </p:nvCxnSpPr>
        <p:spPr>
          <a:xfrm>
            <a:off x="5094514" y="2558142"/>
            <a:ext cx="0" cy="4789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007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78737-EE8F-8648-0E26-B444AD456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8FA74B-F9AF-F694-FC0E-FCA88E95B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4E22AE7-77C4-0B4D-DE33-1518A52B0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0EC4038-7002-1566-6418-FEA20FFC5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EB41FD4-599C-8FCD-DEF6-E550C305C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388547-061B-47E5-36CE-82D4E8CEBF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C69B5E-8286-83A6-C340-6DC6D9B5D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29869152-DC86-7B45-7C5A-E5B5079C5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1117246-B0D0-F604-6013-1C272A64B0A4}"/>
              </a:ext>
            </a:extLst>
          </p:cNvPr>
          <p:cNvSpPr txBox="1"/>
          <p:nvPr/>
        </p:nvSpPr>
        <p:spPr>
          <a:xfrm>
            <a:off x="8316252" y="549114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9A4D87A-7015-289F-0B70-DD0CA8F3A4AF}"/>
              </a:ext>
            </a:extLst>
          </p:cNvPr>
          <p:cNvSpPr txBox="1"/>
          <p:nvPr/>
        </p:nvSpPr>
        <p:spPr>
          <a:xfrm>
            <a:off x="1986644" y="1550117"/>
            <a:ext cx="858730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Palatino Linotype" panose="02040502050505030304" pitchFamily="18" charset="0"/>
              </a:rPr>
              <a:t>Gruppi con </a:t>
            </a:r>
            <a:r>
              <a:rPr lang="it-IT" b="1" dirty="0">
                <a:latin typeface="Palatino Linotype" panose="02040502050505030304" pitchFamily="18" charset="0"/>
              </a:rPr>
              <a:t>discendenza patrilineare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</a:t>
            </a:r>
            <a:r>
              <a:rPr lang="it-IT" dirty="0">
                <a:latin typeface="Palatino Linotype" panose="02040502050505030304" pitchFamily="18" charset="0"/>
              </a:rPr>
              <a:t> la trasmissione ereditaria avviene </a:t>
            </a:r>
            <a:r>
              <a:rPr lang="it-IT" b="1" dirty="0">
                <a:latin typeface="Palatino Linotype" panose="02040502050505030304" pitchFamily="18" charset="0"/>
              </a:rPr>
              <a:t>solo per via paterna </a:t>
            </a:r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i discendenti della madre non sono quindi parenti</a:t>
            </a: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Questo tipo di discendenza, ad esempio, si riscontra spesso nelle </a:t>
            </a:r>
            <a:r>
              <a:rPr lang="it-IT" b="1" dirty="0">
                <a:latin typeface="Palatino Linotype" panose="02040502050505030304" pitchFamily="18" charset="0"/>
              </a:rPr>
              <a:t>culture mediorientali</a:t>
            </a:r>
          </a:p>
          <a:p>
            <a:pPr algn="just"/>
            <a:endParaRPr lang="it-IT" b="1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Nelle</a:t>
            </a:r>
            <a:r>
              <a:rPr lang="it-IT" b="1" dirty="0">
                <a:latin typeface="Palatino Linotype" panose="02040502050505030304" pitchFamily="18" charset="0"/>
              </a:rPr>
              <a:t> società patrilineari </a:t>
            </a:r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</a:t>
            </a:r>
            <a:r>
              <a:rPr lang="it-IT" dirty="0">
                <a:latin typeface="Palatino Linotype" panose="02040502050505030304" pitchFamily="18" charset="0"/>
              </a:rPr>
              <a:t> generalmente vengono assegnati a uomini ruoli più importanti rispetto alle donne considerate inferiori per molti aspetti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b="1" dirty="0">
                <a:latin typeface="Palatino Linotype" panose="02040502050505030304" pitchFamily="18" charset="0"/>
              </a:rPr>
              <a:t>Discendenza cognatica</a:t>
            </a:r>
            <a:r>
              <a:rPr lang="it-IT" dirty="0">
                <a:latin typeface="Palatino Linotype" panose="02040502050505030304" pitchFamily="18" charset="0"/>
              </a:rPr>
              <a:t>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 prevede che vengano mantenuti legami di parentela sia da parte materna sia da parte paterna (</a:t>
            </a:r>
            <a:r>
              <a:rPr lang="it-IT" dirty="0" err="1">
                <a:latin typeface="Palatino Linotype" panose="02040502050505030304" pitchFamily="18" charset="0"/>
                <a:sym typeface="Wingdings" panose="05000000000000000000" pitchFamily="2" charset="2"/>
              </a:rPr>
              <a:t>Kwaio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 delle isole Salomone)</a:t>
            </a:r>
          </a:p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(osservabile in società presenti in Melanesia, Polinesia e Asia sudorientale)</a:t>
            </a: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 </a:t>
            </a:r>
            <a:endParaRPr lang="it-IT" sz="2300" dirty="0">
              <a:latin typeface="Palatino Linotype" panose="02040502050505030304" pitchFamily="18" charset="0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B658C54F-C246-CFC9-1905-891207C9438D}"/>
              </a:ext>
            </a:extLst>
          </p:cNvPr>
          <p:cNvCxnSpPr/>
          <p:nvPr/>
        </p:nvCxnSpPr>
        <p:spPr>
          <a:xfrm>
            <a:off x="3429000" y="2231571"/>
            <a:ext cx="0" cy="5551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677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8643C-2AD8-D832-E3C9-E84667740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7E6884F-7BB7-9093-D4D1-C081584A6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7F5E58-72B7-7B16-AD75-D03490D76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7F3F9D86-7614-4073-87B1-DAEB20A3B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7081A72-A824-4B34-EE02-E88FE685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F0ED5ED-3B66-A73C-BBFA-75E5557C0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D16103C-1A57-82C3-6C53-EE92C8479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3305EDCA-5D15-150B-6E77-7E0DC69EF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BBD4EB9-F479-FB00-E12D-7BADF47E882E}"/>
              </a:ext>
            </a:extLst>
          </p:cNvPr>
          <p:cNvSpPr txBox="1"/>
          <p:nvPr/>
        </p:nvSpPr>
        <p:spPr>
          <a:xfrm>
            <a:off x="8401400" y="559164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3723DCA-4A49-3D80-D058-B5D7DA09E37B}"/>
              </a:ext>
            </a:extLst>
          </p:cNvPr>
          <p:cNvSpPr txBox="1"/>
          <p:nvPr/>
        </p:nvSpPr>
        <p:spPr>
          <a:xfrm>
            <a:off x="1986644" y="1550117"/>
            <a:ext cx="858730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Società a discendenza bilaterale  società europee o di derivazione europea  </a:t>
            </a:r>
          </a:p>
          <a:p>
            <a:pPr algn="just"/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(bilaterali nella composizione dei gruppi parentali e nella trasmissione ereditaria dei beni)</a:t>
            </a:r>
          </a:p>
          <a:p>
            <a:pPr algn="just"/>
            <a:endParaRPr lang="it-IT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In alcuni casi, tuttavia, possono presentare</a:t>
            </a:r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 stesse caratteristiche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delle</a:t>
            </a:r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 società patrilineari  es. assegnano cognome paterno ai figli </a:t>
            </a: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Nonostante somiglianze: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Società occidentali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 minor rigidità quando si applicano regole di discendenza</a:t>
            </a: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Società cognatiche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 si strutturano come gruppi corporati, condividono quindi privilegi e forme di collaborazione economica e politica (</a:t>
            </a:r>
            <a:r>
              <a:rPr lang="it-IT" b="1" u="sng" dirty="0">
                <a:latin typeface="Palatino Linotype" panose="02040502050505030304" pitchFamily="18" charset="0"/>
                <a:sym typeface="Wingdings" panose="05000000000000000000" pitchFamily="2" charset="2"/>
              </a:rPr>
              <a:t>caratteristiche non presenti nella discendenza bilaterale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)</a:t>
            </a: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 </a:t>
            </a:r>
            <a:endParaRPr lang="it-IT" sz="23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7822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AFA55-72D9-73F8-0421-3BD93733B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8DDE9A-573C-EAD9-2DF0-A4DE21571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1493630-978B-5BB2-114C-A7A4D5D72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2890976-407D-0507-FEE8-D899FD0D5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EA4EDDC-FA2C-A6F2-AA9F-5B5B9AF26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C399B89-3726-A59B-DAF5-90DA50B2F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E827AEB-C4D7-5B0A-D4DD-F3AAF9BA4B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2CE2BFC-6891-2482-1293-564F0614F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4BC3A5F-6870-F5BA-92FD-A2B91BF6F645}"/>
              </a:ext>
            </a:extLst>
          </p:cNvPr>
          <p:cNvSpPr txBox="1"/>
          <p:nvPr/>
        </p:nvSpPr>
        <p:spPr>
          <a:xfrm>
            <a:off x="8401400" y="559164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640EBB9-E5B3-CB70-C041-08689233AEE4}"/>
              </a:ext>
            </a:extLst>
          </p:cNvPr>
          <p:cNvSpPr txBox="1"/>
          <p:nvPr/>
        </p:nvSpPr>
        <p:spPr>
          <a:xfrm>
            <a:off x="1986644" y="1821377"/>
            <a:ext cx="8587304" cy="8186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6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Parentado  insieme degli individui che hanno rapporti di parentela, sia in linea materna che paterna, con un determinato soggetto</a:t>
            </a:r>
          </a:p>
          <a:p>
            <a:pPr algn="just"/>
            <a:endParaRPr lang="it-IT" sz="26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(es. parentadi delle società occidentali  linea materna e paterna)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I parentadi esistono in relazione alla singola persona: quando una persona muore il suo parentado cessa di esistere. 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Tuttavia, continueranno a esistere altri parentadi in relazione alle persone viventi.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 </a:t>
            </a:r>
            <a:endParaRPr lang="it-IT" sz="23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652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74BC7-4292-31E5-49A2-747C09234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8C4C4BA-BB33-EC8A-EEB3-BE91BBE2B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52DC6E9-3B27-D96E-7146-B23788C41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8D87504-338A-B523-705B-C7A25DBFF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736F56-B18F-5BF8-4CBB-AF7268A72A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E06770D-5D0F-4413-7F06-E8BEE4672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A3ACDCC-1C69-EB5B-8C36-D9E02E7FA4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D546E224-791E-23BA-0DD0-1822F8973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5AD7133-3B18-16BB-7E43-49B83658BDC2}"/>
              </a:ext>
            </a:extLst>
          </p:cNvPr>
          <p:cNvSpPr txBox="1"/>
          <p:nvPr/>
        </p:nvSpPr>
        <p:spPr>
          <a:xfrm>
            <a:off x="8316252" y="5812822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14D52FA-8CCA-F961-A5FA-D73A755ACBD9}"/>
              </a:ext>
            </a:extLst>
          </p:cNvPr>
          <p:cNvSpPr txBox="1"/>
          <p:nvPr/>
        </p:nvSpPr>
        <p:spPr>
          <a:xfrm>
            <a:off x="1986644" y="1680746"/>
            <a:ext cx="8587304" cy="852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600" dirty="0">
                <a:latin typeface="Palatino Linotype" panose="02040502050505030304" pitchFamily="18" charset="0"/>
                <a:sym typeface="Wingdings" panose="05000000000000000000" pitchFamily="2" charset="2"/>
              </a:rPr>
              <a:t>Altri due gruppi basati sulla discendenza: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it-IT" sz="26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Lignaggio  discendenza di tutti i membri deriva da un antenato comune, materno o paterno</a:t>
            </a:r>
          </a:p>
          <a:p>
            <a:pPr algn="just"/>
            <a:endParaRPr lang="it-IT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ctr"/>
            <a:endParaRPr lang="it-IT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ctr"/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discendenza unilineare maschile o femminile</a:t>
            </a:r>
          </a:p>
          <a:p>
            <a:pPr algn="just"/>
            <a:endParaRPr lang="it-IT" sz="26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Matrilignaggio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  femmina capostipite che ha avuto figli (maschi e femmine), ma la discendenza avverrà solo per via femminile anche nelle generazioni successive</a:t>
            </a:r>
          </a:p>
          <a:p>
            <a:pPr algn="just"/>
            <a:endParaRPr lang="it-IT" sz="19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Patrilignaggio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la discendenza sarà tracciata solo per via maschile </a:t>
            </a: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 </a:t>
            </a:r>
            <a:endParaRPr lang="it-IT" sz="2300" dirty="0">
              <a:latin typeface="Palatino Linotype" panose="02040502050505030304" pitchFamily="18" charset="0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F515B024-6CA3-B2AD-0160-35E3260EF5DD}"/>
              </a:ext>
            </a:extLst>
          </p:cNvPr>
          <p:cNvCxnSpPr/>
          <p:nvPr/>
        </p:nvCxnSpPr>
        <p:spPr>
          <a:xfrm>
            <a:off x="5704114" y="2941813"/>
            <a:ext cx="0" cy="4354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1593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DD3E8-1417-CFF5-F7EA-50A2459C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391BD88-4E9D-4B8B-AD01-558947A45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87DEA32-2292-FD9D-69EC-03439D176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DA7D6DEB-E46D-97A4-C02F-51B42C897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6BE93A5-FF7D-EED6-AC7A-B6C28DFB7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09F9484-097D-380C-339C-7F83F1F9B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2F0B008-62FD-2E65-AE7E-24AA33412B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3584A811-1A93-7770-956F-DBB94B3C8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FABF55D7-1400-D918-8B8F-9DA81EF66183}"/>
              </a:ext>
            </a:extLst>
          </p:cNvPr>
          <p:cNvSpPr txBox="1"/>
          <p:nvPr/>
        </p:nvSpPr>
        <p:spPr>
          <a:xfrm>
            <a:off x="8054995" y="549114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DD409F-95B6-36F0-9052-DFA89A96E9A2}"/>
              </a:ext>
            </a:extLst>
          </p:cNvPr>
          <p:cNvSpPr txBox="1"/>
          <p:nvPr/>
        </p:nvSpPr>
        <p:spPr>
          <a:xfrm>
            <a:off x="1986644" y="1665620"/>
            <a:ext cx="9029699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6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2) Clan  discendenza deriva da un antenato comune, ma legami genealogici tra le varie persone non sono definiti chiaramente e l’antenato può essere anche figura mitica</a:t>
            </a: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sono caratterizzati da un </a:t>
            </a:r>
            <a:r>
              <a:rPr lang="it-IT" sz="1900" b="1" u="sng" dirty="0">
                <a:latin typeface="Palatino Linotype" panose="02040502050505030304" pitchFamily="18" charset="0"/>
                <a:sym typeface="Wingdings" panose="05000000000000000000" pitchFamily="2" charset="2"/>
              </a:rPr>
              <a:t>sentimento di comune appartenenza </a:t>
            </a:r>
          </a:p>
          <a:p>
            <a:pPr algn="just"/>
            <a:endParaRPr lang="it-IT" sz="1900" b="1" u="sng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sz="1900" b="1" u="sng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Nelle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società tribali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inoltre  discendenza comune assume ruolo fondamentale per stabilire legami sociali e politici</a:t>
            </a: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 </a:t>
            </a:r>
            <a:endParaRPr lang="it-IT" sz="2300" dirty="0">
              <a:latin typeface="Palatino Linotype" panose="02040502050505030304" pitchFamily="18" charset="0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10AECA36-DD26-3170-39A9-3D25C2BC8C16}"/>
              </a:ext>
            </a:extLst>
          </p:cNvPr>
          <p:cNvCxnSpPr>
            <a:cxnSpLocks/>
          </p:cNvCxnSpPr>
          <p:nvPr/>
        </p:nvCxnSpPr>
        <p:spPr>
          <a:xfrm>
            <a:off x="2873828" y="2941813"/>
            <a:ext cx="0" cy="7137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653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A20D9-7CD3-CE12-130D-26F2D368F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56082-EAF9-AB77-05A1-79B732C6A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7D52AF1-88FF-D121-4E46-89A6ED640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00EEC9A3-5FE5-54FB-5954-2EAF99171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13371B5-24B1-50E9-A7C1-588A8325C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087C4EC-903C-3576-E15E-B9ECBBCA3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E59C7CF-6681-63A4-F0D6-4B9E966E9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9833D8ED-25F7-87C0-3061-786042363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01F1DE77-7BEF-FECC-9ABA-5966AFAD371B}"/>
              </a:ext>
            </a:extLst>
          </p:cNvPr>
          <p:cNvSpPr txBox="1"/>
          <p:nvPr/>
        </p:nvSpPr>
        <p:spPr>
          <a:xfrm>
            <a:off x="8101803" y="5785055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4B09171-1FC2-BB92-5A98-6DD105036DB5}"/>
              </a:ext>
            </a:extLst>
          </p:cNvPr>
          <p:cNvSpPr txBox="1"/>
          <p:nvPr/>
        </p:nvSpPr>
        <p:spPr>
          <a:xfrm>
            <a:off x="1986644" y="1554463"/>
            <a:ext cx="9029699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6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Matrimonio  istituzione sociale che assicura la discendenza della prole mediante regole socialmente riconosciute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Scopo: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rendere possibile unione tra uomo e donna a fini procreativi</a:t>
            </a:r>
          </a:p>
          <a:p>
            <a:pPr algn="just"/>
            <a:endParaRPr lang="it-IT" sz="1900" b="1" u="sng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Ogni società ha interesse che ciò avvenga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assicurato sostentamento ed educazione alla prole, grazie alla formazione di un nucleo familiare</a:t>
            </a:r>
          </a:p>
          <a:p>
            <a:pPr algn="just"/>
            <a:endParaRPr lang="it-IT" sz="19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b="1" u="sng" dirty="0">
                <a:latin typeface="Palatino Linotype" panose="02040502050505030304" pitchFamily="18" charset="0"/>
                <a:sym typeface="Wingdings" panose="05000000000000000000" pitchFamily="2" charset="2"/>
              </a:rPr>
              <a:t>L’istituzione matrimoniale assume varie forme!!</a:t>
            </a:r>
          </a:p>
          <a:p>
            <a:pPr algn="just"/>
            <a:endParaRPr lang="it-IT" sz="1900" b="1" u="sng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Società europee e di derivazione europea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moltissime coppie convivono e hanno figli senza sposarsi («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famiglie di fatto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»)</a:t>
            </a: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 </a:t>
            </a:r>
            <a:endParaRPr lang="it-IT" sz="2300" dirty="0">
              <a:latin typeface="Palatino Linotype" panose="02040502050505030304" pitchFamily="18" charset="0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31C06803-7B5A-31DB-94C0-510E07A7FE66}"/>
              </a:ext>
            </a:extLst>
          </p:cNvPr>
          <p:cNvCxnSpPr>
            <a:cxnSpLocks/>
          </p:cNvCxnSpPr>
          <p:nvPr/>
        </p:nvCxnSpPr>
        <p:spPr>
          <a:xfrm>
            <a:off x="4397829" y="2569029"/>
            <a:ext cx="0" cy="3727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723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D4DE9-9A67-BA59-CE9E-7790FCA75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9D7D6EC-5A78-3DCA-D853-C3C236C7A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8F2ECF9-5587-0632-362B-791496715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BE9EFACA-2BE5-7988-7271-AC48E11A9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9298A72-310D-59E7-2CAE-59EBC531A4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89BEFC2-E090-FEFD-629E-10125A1DFF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832C60D-C746-156D-6B04-AD78B1959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7721A704-20D0-EA69-AD2A-7957FF174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E9957EF-EE1D-BF76-A65B-DB920276951F}"/>
              </a:ext>
            </a:extLst>
          </p:cNvPr>
          <p:cNvSpPr txBox="1"/>
          <p:nvPr/>
        </p:nvSpPr>
        <p:spPr>
          <a:xfrm>
            <a:off x="7951146" y="5785055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A2A892C-D766-8530-8074-136A92DC0D8A}"/>
              </a:ext>
            </a:extLst>
          </p:cNvPr>
          <p:cNvSpPr txBox="1"/>
          <p:nvPr/>
        </p:nvSpPr>
        <p:spPr>
          <a:xfrm>
            <a:off x="1986644" y="1756945"/>
            <a:ext cx="9029699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>
                <a:latin typeface="Palatino Linotype" panose="02040502050505030304" pitchFamily="18" charset="0"/>
              </a:rPr>
              <a:t>Antropologi individuano </a:t>
            </a:r>
            <a:r>
              <a:rPr lang="it-IT" sz="2400" b="1" dirty="0">
                <a:latin typeface="Palatino Linotype" panose="02040502050505030304" pitchFamily="18" charset="0"/>
              </a:rPr>
              <a:t>tre forme matrimoniali tipiche: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400" b="1" dirty="0">
                <a:latin typeface="Palatino Linotype" panose="02040502050505030304" pitchFamily="18" charset="0"/>
              </a:rPr>
              <a:t>Matrimonio monogamico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unione uomo e donna</a:t>
            </a:r>
            <a:endParaRPr lang="it-IT" sz="2400" b="1" dirty="0">
              <a:latin typeface="Palatino Linotype" panose="0204050205050503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400" b="1" dirty="0">
                <a:latin typeface="Palatino Linotype" panose="02040502050505030304" pitchFamily="18" charset="0"/>
              </a:rPr>
              <a:t>Matrimonio poliginico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unione uomo e più donne</a:t>
            </a:r>
            <a:endParaRPr lang="it-IT" sz="2400" b="1" dirty="0">
              <a:latin typeface="Palatino Linotype" panose="0204050205050503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400" b="1" dirty="0">
                <a:latin typeface="Palatino Linotype" panose="02040502050505030304" pitchFamily="18" charset="0"/>
              </a:rPr>
              <a:t>Matrimonio poliandrico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unione donna e più uomini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it-IT" sz="26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400" dirty="0">
                <a:latin typeface="Palatino Linotype" panose="02040502050505030304" pitchFamily="18" charset="0"/>
                <a:sym typeface="Wingdings" panose="05000000000000000000" pitchFamily="2" charset="2"/>
              </a:rPr>
              <a:t>Da queste tre tipologie di matrimonio avranno origine </a:t>
            </a:r>
          </a:p>
          <a:p>
            <a:pPr algn="just"/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tre tipologie di famiglie: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400" b="1" dirty="0">
                <a:latin typeface="Palatino Linotype" panose="02040502050505030304" pitchFamily="18" charset="0"/>
              </a:rPr>
              <a:t>Monogamica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sposi ed eventuale prole</a:t>
            </a:r>
            <a:endParaRPr lang="it-IT" sz="2400" b="1" dirty="0">
              <a:latin typeface="Palatino Linotype" panose="0204050205050503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400" b="1" dirty="0">
                <a:latin typeface="Palatino Linotype" panose="02040502050505030304" pitchFamily="18" charset="0"/>
              </a:rPr>
              <a:t>Poliginica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sposo, sue spose ed eventuale prole</a:t>
            </a:r>
            <a:endParaRPr lang="it-IT" sz="2400" b="1" dirty="0">
              <a:latin typeface="Palatino Linotype" panose="0204050205050503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400" b="1" dirty="0">
                <a:latin typeface="Palatino Linotype" panose="02040502050505030304" pitchFamily="18" charset="0"/>
              </a:rPr>
              <a:t>Poliandrica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sposa, suoi sposi ed eventuale prole</a:t>
            </a:r>
            <a:endParaRPr lang="it-IT" sz="2400" b="1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 </a:t>
            </a:r>
            <a:endParaRPr lang="it-IT" sz="23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1561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CECC8-360D-959D-2478-FD718C751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4837E77-2246-2446-CCC3-1F7A2C1E8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F3FF22-5E5A-650F-C8C0-B99979877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D5B1F256-872F-F5A6-FCE7-218145148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2A2706-FCF5-9C41-BB4F-2019D49B0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A5235F6-DBF3-C365-3A4F-F193F3AE2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DA66A5-AD0B-E118-2EF4-EE8D80756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D3E3CFF8-45CA-EBA6-2682-4989EF703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0A8CAA52-3147-A723-7E20-9ACA66B60B48}"/>
              </a:ext>
            </a:extLst>
          </p:cNvPr>
          <p:cNvSpPr txBox="1"/>
          <p:nvPr/>
        </p:nvSpPr>
        <p:spPr>
          <a:xfrm>
            <a:off x="8620122" y="5810968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6E45C3F-01ED-27F0-4DD9-182FC32E6CD4}"/>
              </a:ext>
            </a:extLst>
          </p:cNvPr>
          <p:cNvSpPr txBox="1"/>
          <p:nvPr/>
        </p:nvSpPr>
        <p:spPr>
          <a:xfrm>
            <a:off x="1102849" y="1735175"/>
            <a:ext cx="6531430" cy="7402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300" b="1" dirty="0">
                <a:latin typeface="Palatino Linotype" panose="02040502050505030304" pitchFamily="18" charset="0"/>
              </a:rPr>
              <a:t>Famiglia monogamica </a:t>
            </a:r>
            <a:r>
              <a:rPr lang="it-IT" sz="23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300" dirty="0">
                <a:latin typeface="Palatino Linotype" panose="02040502050505030304" pitchFamily="18" charset="0"/>
              </a:rPr>
              <a:t>la più diffusa, tipica delle società occidentali</a:t>
            </a:r>
            <a:endParaRPr lang="it-IT" sz="23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3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r>
              <a:rPr lang="it-IT" sz="2300" b="1" dirty="0">
                <a:latin typeface="Palatino Linotype" panose="02040502050505030304" pitchFamily="18" charset="0"/>
              </a:rPr>
              <a:t>Famiglia poliginica </a:t>
            </a:r>
            <a:r>
              <a:rPr lang="it-IT" sz="23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300" dirty="0">
                <a:latin typeface="Palatino Linotype" panose="02040502050505030304" pitchFamily="18" charset="0"/>
                <a:sym typeface="Wingdings" panose="05000000000000000000" pitchFamily="2" charset="2"/>
              </a:rPr>
              <a:t>diffusa soprattutto in Africa centro-meridionale (o nei Paesi arabi: Islam consente all’uomo di avere più mogli o presso i Tupi-</a:t>
            </a:r>
            <a:r>
              <a:rPr lang="it-IT" sz="2300" dirty="0" err="1">
                <a:latin typeface="Palatino Linotype" panose="02040502050505030304" pitchFamily="18" charset="0"/>
                <a:sym typeface="Wingdings" panose="05000000000000000000" pitchFamily="2" charset="2"/>
              </a:rPr>
              <a:t>Cawahib</a:t>
            </a:r>
            <a:r>
              <a:rPr lang="it-IT" sz="2300" dirty="0">
                <a:latin typeface="Palatino Linotype" panose="02040502050505030304" pitchFamily="18" charset="0"/>
                <a:sym typeface="Wingdings" panose="05000000000000000000" pitchFamily="2" charset="2"/>
              </a:rPr>
              <a:t> del Brasile)</a:t>
            </a:r>
          </a:p>
          <a:p>
            <a:endParaRPr lang="it-IT" sz="23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r>
              <a:rPr lang="it-IT" sz="23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Famiglia poliandrica </a:t>
            </a:r>
            <a:r>
              <a:rPr lang="it-IT" sz="23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meno diffusa (presente in alcune popolazioni delle isole Marchesi, in passato diffusa presso popol. tibetane del Nepal)</a:t>
            </a:r>
          </a:p>
          <a:p>
            <a:pPr algn="just"/>
            <a:endParaRPr lang="it-IT" sz="2400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 Ca</a:t>
            </a:r>
            <a:endParaRPr lang="it-IT" sz="2300" dirty="0">
              <a:latin typeface="Palatino Linotype" panose="0204050205050503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DCEA1B1-2908-F4DB-231E-CBDF4A142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3437" y="1614892"/>
            <a:ext cx="3861883" cy="398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35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3944F-7D76-32FE-F7CE-1FC30DE34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156A8E8-C820-99A0-B021-902F9B950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AF67F45-A415-2997-B19C-46B91E14BE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8CDFEBE0-BC02-C3CB-3D1B-17E3966DAE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6393263-7C84-4BBF-D4ED-641E9E906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CCB27F1-7546-1051-C0A8-9F2A4A58C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8CFDF6B-6038-D610-5F70-BEB4D5F95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F33D3B08-3F81-923A-30E9-D8E57A022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F6E3BB6-1FB0-4D19-83AC-377F55B40DA9}"/>
              </a:ext>
            </a:extLst>
          </p:cNvPr>
          <p:cNvSpPr txBox="1"/>
          <p:nvPr/>
        </p:nvSpPr>
        <p:spPr>
          <a:xfrm>
            <a:off x="8620122" y="5810968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8D3FDCC-E35C-4359-A77C-FBB910E68DE1}"/>
              </a:ext>
            </a:extLst>
          </p:cNvPr>
          <p:cNvSpPr txBox="1"/>
          <p:nvPr/>
        </p:nvSpPr>
        <p:spPr>
          <a:xfrm>
            <a:off x="1986644" y="1900029"/>
            <a:ext cx="10094027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300" b="1" dirty="0">
                <a:latin typeface="Palatino Linotype" panose="02040502050505030304" pitchFamily="18" charset="0"/>
              </a:rPr>
              <a:t>Nuclei familiari (monogamici, poliginici e poliandrici)</a:t>
            </a:r>
            <a:endParaRPr lang="it-IT" sz="23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endParaRPr lang="it-IT" sz="23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endParaRPr lang="it-IT" sz="23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r>
              <a:rPr lang="it-IT" sz="23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unità minima familiare </a:t>
            </a:r>
            <a:r>
              <a:rPr lang="it-IT" sz="2300" dirty="0">
                <a:latin typeface="Palatino Linotype" panose="02040502050505030304" pitchFamily="18" charset="0"/>
                <a:sym typeface="Wingdings" panose="05000000000000000000" pitchFamily="2" charset="2"/>
              </a:rPr>
              <a:t>che soddisfa </a:t>
            </a:r>
            <a:r>
              <a:rPr lang="it-IT" sz="23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due compiti:</a:t>
            </a:r>
          </a:p>
          <a:p>
            <a:pPr marL="457200" indent="-457200">
              <a:buAutoNum type="arabicParenR"/>
            </a:pPr>
            <a:r>
              <a:rPr lang="it-IT" sz="2300" dirty="0">
                <a:latin typeface="Palatino Linotype" panose="02040502050505030304" pitchFamily="18" charset="0"/>
                <a:sym typeface="Wingdings" panose="05000000000000000000" pitchFamily="2" charset="2"/>
              </a:rPr>
              <a:t>assicurare la discendenza </a:t>
            </a:r>
            <a:r>
              <a:rPr lang="it-IT" sz="23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(compito riproduttivo);</a:t>
            </a:r>
          </a:p>
          <a:p>
            <a:pPr marL="457200" indent="-457200">
              <a:buAutoNum type="arabicParenR"/>
            </a:pPr>
            <a:r>
              <a:rPr lang="it-IT" sz="2300" dirty="0">
                <a:latin typeface="Palatino Linotype" panose="02040502050505030304" pitchFamily="18" charset="0"/>
                <a:sym typeface="Wingdings" panose="05000000000000000000" pitchFamily="2" charset="2"/>
              </a:rPr>
              <a:t>provvedere al proprio sostentamento </a:t>
            </a:r>
            <a:r>
              <a:rPr lang="it-IT" sz="23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(compito produttivo)</a:t>
            </a:r>
            <a:endParaRPr lang="it-IT" sz="23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sz="2400" dirty="0">
              <a:latin typeface="Palatino Linotype" panose="02040502050505030304" pitchFamily="18" charset="0"/>
            </a:endParaRPr>
          </a:p>
          <a:p>
            <a:pPr algn="just"/>
            <a:r>
              <a:rPr lang="it-IT" b="1" u="sng" dirty="0">
                <a:latin typeface="Palatino Linotype" panose="02040502050505030304" pitchFamily="18" charset="0"/>
              </a:rPr>
              <a:t>Regola generale!!</a:t>
            </a:r>
            <a:r>
              <a:rPr lang="it-IT" b="1" dirty="0">
                <a:latin typeface="Palatino Linotype" panose="02040502050505030304" pitchFamily="18" charset="0"/>
              </a:rPr>
              <a:t>! </a:t>
            </a:r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es. popolo di </a:t>
            </a:r>
            <a:r>
              <a:rPr lang="it-IT" b="1" dirty="0" err="1">
                <a:latin typeface="Palatino Linotype" panose="02040502050505030304" pitchFamily="18" charset="0"/>
                <a:sym typeface="Wingdings" panose="05000000000000000000" pitchFamily="2" charset="2"/>
              </a:rPr>
              <a:t>Nayar</a:t>
            </a:r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 non attribuisce importanza a nucleo familiare</a:t>
            </a:r>
            <a:endParaRPr lang="it-IT" b="1" dirty="0">
              <a:latin typeface="Palatino Linotype" panose="02040502050505030304" pitchFamily="18" charset="0"/>
            </a:endParaRPr>
          </a:p>
          <a:p>
            <a:pPr algn="just"/>
            <a:endParaRPr lang="it-IT" b="1" u="sng" dirty="0">
              <a:latin typeface="Palatino Linotype" panose="02040502050505030304" pitchFamily="18" charset="0"/>
            </a:endParaRPr>
          </a:p>
          <a:p>
            <a:pPr algn="just"/>
            <a:endParaRPr lang="it-IT" b="1" u="sng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Nelle</a:t>
            </a:r>
            <a:r>
              <a:rPr lang="it-IT" b="1" dirty="0">
                <a:latin typeface="Palatino Linotype" panose="02040502050505030304" pitchFamily="18" charset="0"/>
              </a:rPr>
              <a:t> società occidentali</a:t>
            </a:r>
            <a:r>
              <a:rPr lang="it-IT" dirty="0">
                <a:latin typeface="Palatino Linotype" panose="02040502050505030304" pitchFamily="18" charset="0"/>
              </a:rPr>
              <a:t>, i nuclei familiari hanno vita autonoma anche se non avviene</a:t>
            </a: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in modo analogo in tutti i Paesi</a:t>
            </a:r>
          </a:p>
          <a:p>
            <a:pPr algn="just"/>
            <a:endParaRPr lang="it-IT" b="1" dirty="0">
              <a:latin typeface="Palatino Linotype" panose="02040502050505030304" pitchFamily="18" charset="0"/>
            </a:endParaRPr>
          </a:p>
          <a:p>
            <a:pPr algn="just"/>
            <a:endParaRPr lang="it-IT" b="1" dirty="0">
              <a:latin typeface="Palatino Linotype" panose="02040502050505030304" pitchFamily="18" charset="0"/>
            </a:endParaRPr>
          </a:p>
          <a:p>
            <a:pPr algn="just"/>
            <a:endParaRPr lang="it-IT" b="1" dirty="0">
              <a:latin typeface="Palatino Linotype" panose="02040502050505030304" pitchFamily="18" charset="0"/>
            </a:endParaRPr>
          </a:p>
          <a:p>
            <a:pPr algn="just"/>
            <a:endParaRPr lang="it-IT" b="1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 Ca</a:t>
            </a:r>
            <a:endParaRPr lang="it-IT" sz="2300" dirty="0">
              <a:latin typeface="Palatino Linotype" panose="02040502050505030304" pitchFamily="18" charset="0"/>
            </a:endParaRP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81FB6D12-40AC-F6EA-DE7D-3395483B78BA}"/>
              </a:ext>
            </a:extLst>
          </p:cNvPr>
          <p:cNvCxnSpPr>
            <a:cxnSpLocks/>
          </p:cNvCxnSpPr>
          <p:nvPr/>
        </p:nvCxnSpPr>
        <p:spPr>
          <a:xfrm>
            <a:off x="3409208" y="2383673"/>
            <a:ext cx="0" cy="5581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5999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13B42-7E21-11A5-E3BD-FE6795072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FE5456-DC55-2AEF-3D06-2ECF940A7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F246BA-E2D3-8A0D-EB2B-D33105763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9BB22CD4-758F-42F2-952D-E8611C84B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36DD331-CDCA-48B7-20F7-A9F6470F6D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8661311-0358-318A-C4E1-7149F95AA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6BC80A-CEFC-0A74-0C17-2349763CC4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84BC13BE-4018-DB20-CD4F-71E9E5BCA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EFFD684-4E58-40E4-9AD6-6F9C84E0F800}"/>
              </a:ext>
            </a:extLst>
          </p:cNvPr>
          <p:cNvSpPr txBox="1"/>
          <p:nvPr/>
        </p:nvSpPr>
        <p:spPr>
          <a:xfrm>
            <a:off x="8620122" y="5810968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8E06D12-0B7C-582E-610A-79B90993D0DC}"/>
              </a:ext>
            </a:extLst>
          </p:cNvPr>
          <p:cNvSpPr txBox="1"/>
          <p:nvPr/>
        </p:nvSpPr>
        <p:spPr>
          <a:xfrm>
            <a:off x="1758044" y="1769400"/>
            <a:ext cx="9617527" cy="620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Per distanziarsi da </a:t>
            </a:r>
            <a:r>
              <a:rPr lang="it-IT" sz="2000" b="1" dirty="0">
                <a:latin typeface="Palatino Linotype" panose="02040502050505030304" pitchFamily="18" charset="0"/>
              </a:rPr>
              <a:t>famiglia nucleare occidentale</a:t>
            </a:r>
            <a:r>
              <a:rPr lang="it-IT" sz="2000" dirty="0">
                <a:latin typeface="Palatino Linotype" panose="02040502050505030304" pitchFamily="18" charset="0"/>
              </a:rPr>
              <a:t>,</a:t>
            </a:r>
            <a:r>
              <a:rPr lang="it-IT" sz="2000" b="1" dirty="0">
                <a:latin typeface="Palatino Linotype" panose="02040502050505030304" pitchFamily="18" charset="0"/>
              </a:rPr>
              <a:t> </a:t>
            </a:r>
            <a:r>
              <a:rPr lang="it-IT" sz="2000" dirty="0">
                <a:latin typeface="Palatino Linotype" panose="02040502050505030304" pitchFamily="18" charset="0"/>
              </a:rPr>
              <a:t>antropologi hanno introdotto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espressione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 «gruppo domestico»</a:t>
            </a:r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endParaRPr lang="it-IT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2400" b="1" dirty="0">
                <a:latin typeface="Palatino Linotype" panose="02040502050505030304" pitchFamily="18" charset="0"/>
              </a:rPr>
              <a:t>Gruppo domestico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non necessariamente incentrato sull’insieme di coppie con rispettivi figli</a:t>
            </a:r>
          </a:p>
          <a:p>
            <a:pPr algn="just"/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</a:p>
          <a:p>
            <a:pPr algn="just"/>
            <a:r>
              <a:rPr lang="it-IT" sz="2400" b="1" dirty="0">
                <a:latin typeface="Palatino Linotype" panose="02040502050505030304" pitchFamily="18" charset="0"/>
              </a:rPr>
              <a:t>                </a:t>
            </a:r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b="1" dirty="0">
                <a:latin typeface="Palatino Linotype" panose="02040502050505030304" pitchFamily="18" charset="0"/>
              </a:rPr>
              <a:t>gruppi formati da più nuclei familiari imparentati e può prevedere anche presenza di soggetti non imparentati (es. servi o altri prestatori d’opera)</a:t>
            </a:r>
            <a:endParaRPr lang="it-IT" sz="2400" b="1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b="1" dirty="0">
                <a:latin typeface="Palatino Linotype" panose="02040502050505030304" pitchFamily="18" charset="0"/>
              </a:rPr>
              <a:t>Ashanti del Gana </a:t>
            </a:r>
            <a:r>
              <a:rPr lang="it-IT" dirty="0">
                <a:latin typeface="Palatino Linotype" panose="02040502050505030304" pitchFamily="18" charset="0"/>
              </a:rPr>
              <a:t>(Africa occidentale)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 gruppo domestico composto da: donna anziana, </a:t>
            </a:r>
          </a:p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figli di entrambi i sessi e figli delle figlie. I coniugi di questo gruppo vivono ognuno nella casa dei propri parenti dal lato materno</a:t>
            </a:r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sz="2300" dirty="0">
              <a:latin typeface="Palatino Linotype" panose="02040502050505030304" pitchFamily="18" charset="0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10AA75D1-9315-D4F4-E476-000179AF95FD}"/>
              </a:ext>
            </a:extLst>
          </p:cNvPr>
          <p:cNvCxnSpPr/>
          <p:nvPr/>
        </p:nvCxnSpPr>
        <p:spPr>
          <a:xfrm>
            <a:off x="3189514" y="3512453"/>
            <a:ext cx="0" cy="5284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6965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C8EC9-3ACE-4650-048E-4259F4759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0D1A860-02D2-8E59-88BE-93F99E928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48FF8-CFF0-F84E-4259-73E6930F2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BBFF3E46-4A69-DA0F-93B7-23646CB86A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8B3C696-4655-EE30-B8C9-83C901CE49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9922E6A-72C7-8ECE-D8A4-DE31AEF95C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8399E13-9B54-3514-5628-029A636E04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9AA47600-F096-9360-2B23-2EDE099AC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EED5BD76-9CE2-945A-A785-027147AC836D}"/>
              </a:ext>
            </a:extLst>
          </p:cNvPr>
          <p:cNvSpPr txBox="1"/>
          <p:nvPr/>
        </p:nvSpPr>
        <p:spPr>
          <a:xfrm>
            <a:off x="8620122" y="5810968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8FA5339-431C-4353-0BBB-6C34A627B019}"/>
              </a:ext>
            </a:extLst>
          </p:cNvPr>
          <p:cNvSpPr txBox="1"/>
          <p:nvPr/>
        </p:nvSpPr>
        <p:spPr>
          <a:xfrm>
            <a:off x="1061359" y="1715930"/>
            <a:ext cx="6683638" cy="6417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Presso le varie culture vi sono inoltre </a:t>
            </a:r>
            <a:r>
              <a:rPr lang="it-IT" sz="1900" b="1" dirty="0">
                <a:latin typeface="Palatino Linotype" panose="02040502050505030304" pitchFamily="18" charset="0"/>
              </a:rPr>
              <a:t>regole differenti </a:t>
            </a:r>
            <a:r>
              <a:rPr lang="it-IT" sz="1900" dirty="0">
                <a:latin typeface="Palatino Linotype" panose="02040502050505030304" pitchFamily="18" charset="0"/>
              </a:rPr>
              <a:t>riguardo la </a:t>
            </a:r>
            <a:r>
              <a:rPr lang="it-IT" sz="1900" b="1" dirty="0">
                <a:latin typeface="Palatino Linotype" panose="02040502050505030304" pitchFamily="18" charset="0"/>
              </a:rPr>
              <a:t>residenza </a:t>
            </a:r>
            <a:r>
              <a:rPr lang="it-IT" sz="1900" b="1" dirty="0" err="1">
                <a:latin typeface="Palatino Linotype" panose="02040502050505030304" pitchFamily="18" charset="0"/>
              </a:rPr>
              <a:t>postmatrimoniale</a:t>
            </a:r>
            <a:r>
              <a:rPr lang="it-IT" sz="1900" dirty="0">
                <a:latin typeface="Palatino Linotype" panose="02040502050505030304" pitchFamily="18" charset="0"/>
              </a:rPr>
              <a:t>, più o meno connesse alle regole di discendenza </a:t>
            </a:r>
          </a:p>
          <a:p>
            <a:pPr algn="just"/>
            <a:endParaRPr lang="it-IT" sz="19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1900" b="1" dirty="0">
                <a:latin typeface="Palatino Linotype" panose="02040502050505030304" pitchFamily="18" charset="0"/>
              </a:rPr>
              <a:t>Ashanti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solitamente coppia vive insieme </a:t>
            </a:r>
          </a:p>
          <a:p>
            <a:pPr algn="just"/>
            <a:endParaRPr lang="it-IT" sz="19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Tre principali tipologie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che prevedono un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solo tipo di residenza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sono: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Residenza patrilocale  coppia vive con famiglia sposo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(</a:t>
            </a:r>
            <a:r>
              <a:rPr lang="it-IT" sz="1900" dirty="0" err="1">
                <a:latin typeface="Palatino Linotype" panose="02040502050505030304" pitchFamily="18" charset="0"/>
                <a:sym typeface="Wingdings" panose="05000000000000000000" pitchFamily="2" charset="2"/>
              </a:rPr>
              <a:t>Tallensi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 – Ghana del Nord)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Residenza matrilocale  coppia vive con famiglia sposa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(indiani Hopi)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Residenza </a:t>
            </a:r>
            <a:r>
              <a:rPr lang="it-IT" sz="1900" b="1" dirty="0" err="1">
                <a:latin typeface="Palatino Linotype" panose="02040502050505030304" pitchFamily="18" charset="0"/>
                <a:sym typeface="Wingdings" panose="05000000000000000000" pitchFamily="2" charset="2"/>
              </a:rPr>
              <a:t>avuncolocale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  coppia vive con fratello della madre dello sposo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(abitanti isole </a:t>
            </a:r>
            <a:r>
              <a:rPr lang="it-IT" sz="1900" dirty="0" err="1">
                <a:latin typeface="Palatino Linotype" panose="02040502050505030304" pitchFamily="18" charset="0"/>
                <a:sym typeface="Wingdings" panose="05000000000000000000" pitchFamily="2" charset="2"/>
              </a:rPr>
              <a:t>Trobriand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)</a:t>
            </a:r>
          </a:p>
          <a:p>
            <a:pPr algn="just"/>
            <a:endParaRPr lang="it-IT" b="1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sz="2300" dirty="0">
              <a:latin typeface="Palatino Linotype" panose="02040502050505030304" pitchFamily="18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F0C6135-C85D-8E63-985C-163B311B8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3029" y="2392122"/>
            <a:ext cx="4014138" cy="2669735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607622A-FE8C-D28A-8885-D0F20E307F22}"/>
              </a:ext>
            </a:extLst>
          </p:cNvPr>
          <p:cNvSpPr txBox="1"/>
          <p:nvPr/>
        </p:nvSpPr>
        <p:spPr>
          <a:xfrm>
            <a:off x="10852452" y="5175119"/>
            <a:ext cx="10647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latin typeface="Palatino Linotype" panose="02040502050505030304" pitchFamily="18" charset="0"/>
              </a:rPr>
              <a:t>Indiani Hopi</a:t>
            </a:r>
          </a:p>
        </p:txBody>
      </p:sp>
    </p:spTree>
    <p:extLst>
      <p:ext uri="{BB962C8B-B14F-4D97-AF65-F5344CB8AC3E}">
        <p14:creationId xmlns:p14="http://schemas.microsoft.com/office/powerpoint/2010/main" val="21072098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1D87F-E296-2A72-D831-659769B3A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2668E22-D9E3-3730-11DC-A547D4C8F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820CAFC-31A7-53E9-F073-B232F59C8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710A1D2C-CADE-8826-706F-4C98E974AD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7F5ECDC-AB22-9319-2CD6-A7B07E07E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A90A964-1E0C-6837-AB07-9B0B5A3A8D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2D8AB2-B4AA-7E32-0CF2-9C709D2A95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262121BC-471B-BFB2-192C-A61C6F05D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C761328-F197-389C-11E7-37D77D9CEFD1}"/>
              </a:ext>
            </a:extLst>
          </p:cNvPr>
          <p:cNvSpPr txBox="1"/>
          <p:nvPr/>
        </p:nvSpPr>
        <p:spPr>
          <a:xfrm>
            <a:off x="8546422" y="5888504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A58B7EF-A1B5-A7CE-73BF-B804029AE6D4}"/>
              </a:ext>
            </a:extLst>
          </p:cNvPr>
          <p:cNvSpPr txBox="1"/>
          <p:nvPr/>
        </p:nvSpPr>
        <p:spPr>
          <a:xfrm>
            <a:off x="1061359" y="1715930"/>
            <a:ext cx="6335295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Ci sono popoli però che </a:t>
            </a:r>
            <a:r>
              <a:rPr lang="it-IT" sz="1900" b="1" dirty="0">
                <a:latin typeface="Palatino Linotype" panose="02040502050505030304" pitchFamily="18" charset="0"/>
              </a:rPr>
              <a:t>non si limitano </a:t>
            </a:r>
            <a:r>
              <a:rPr lang="it-IT" sz="1900" dirty="0">
                <a:latin typeface="Palatino Linotype" panose="02040502050505030304" pitchFamily="18" charset="0"/>
              </a:rPr>
              <a:t>a scegliere </a:t>
            </a:r>
            <a:r>
              <a:rPr lang="it-IT" sz="1900" b="1" dirty="0">
                <a:latin typeface="Palatino Linotype" panose="02040502050505030304" pitchFamily="18" charset="0"/>
              </a:rPr>
              <a:t>una sola residenza: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900" b="1" dirty="0">
                <a:latin typeface="Palatino Linotype" panose="02040502050505030304" pitchFamily="18" charset="0"/>
              </a:rPr>
              <a:t>Residenza </a:t>
            </a:r>
            <a:r>
              <a:rPr lang="it-IT" sz="1900" b="1" dirty="0" err="1">
                <a:latin typeface="Palatino Linotype" panose="02040502050505030304" pitchFamily="18" charset="0"/>
              </a:rPr>
              <a:t>duolocale</a:t>
            </a:r>
            <a:r>
              <a:rPr lang="it-IT" sz="1900" b="1" dirty="0">
                <a:latin typeface="Palatino Linotype" panose="02040502050505030304" pitchFamily="18" charset="0"/>
              </a:rPr>
              <a:t>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ognuno dei due coniugi continua a vivere con suoi parenti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(es. Ashanti)</a:t>
            </a:r>
            <a:endParaRPr lang="it-IT" sz="1900" dirty="0">
              <a:latin typeface="Palatino Linotype" panose="0204050205050503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900" b="1" dirty="0">
                <a:latin typeface="Palatino Linotype" panose="02040502050505030304" pitchFamily="18" charset="0"/>
              </a:rPr>
              <a:t>Residenza </a:t>
            </a:r>
            <a:r>
              <a:rPr lang="it-IT" sz="1900" b="1" dirty="0" err="1">
                <a:latin typeface="Palatino Linotype" panose="02040502050505030304" pitchFamily="18" charset="0"/>
              </a:rPr>
              <a:t>ambilocale</a:t>
            </a:r>
            <a:r>
              <a:rPr lang="it-IT" sz="1900" b="1" dirty="0">
                <a:latin typeface="Palatino Linotype" panose="02040502050505030304" pitchFamily="18" charset="0"/>
              </a:rPr>
              <a:t>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coppia può vivere con i parenti dell’uno o dell’altro coniuge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(es. Lapponi norvegesi)</a:t>
            </a:r>
            <a:endParaRPr lang="it-IT" sz="1900" dirty="0">
              <a:latin typeface="Palatino Linotype" panose="0204050205050503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900" b="1" dirty="0">
                <a:latin typeface="Palatino Linotype" panose="02040502050505030304" pitchFamily="18" charset="0"/>
              </a:rPr>
              <a:t>Residenza neolocale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coppia stabilisce nuova residenza indipendente da quella dei parenti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(es. popol. occidentali)</a:t>
            </a:r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sz="2300" dirty="0">
              <a:latin typeface="Palatino Linotype" panose="0204050205050503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2217B09-48C4-5757-B75A-C93E8DC0F970}"/>
              </a:ext>
            </a:extLst>
          </p:cNvPr>
          <p:cNvSpPr txBox="1"/>
          <p:nvPr/>
        </p:nvSpPr>
        <p:spPr>
          <a:xfrm>
            <a:off x="10024113" y="5359235"/>
            <a:ext cx="1498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latin typeface="Palatino Linotype" panose="02040502050505030304" pitchFamily="18" charset="0"/>
              </a:rPr>
              <a:t>Lapponi norvegesi</a:t>
            </a: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8CD6AE23-8E0C-9F75-82DF-5631DDE502D4}"/>
              </a:ext>
            </a:extLst>
          </p:cNvPr>
          <p:cNvCxnSpPr/>
          <p:nvPr/>
        </p:nvCxnSpPr>
        <p:spPr>
          <a:xfrm>
            <a:off x="1986644" y="2424779"/>
            <a:ext cx="0" cy="4163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E9112440-2C8D-1E2E-700A-0A37BCFE5C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5827" y="1715930"/>
            <a:ext cx="2886388" cy="364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143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F9D4B-4849-39E3-893C-999580AEC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EAE4798-F63D-9B28-455A-8CAD6D0469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AABA3C4-3AEA-EA1D-D8F1-AE1EDA06E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52D548D6-DA0E-3070-F106-D8D3F90EC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AB0E79B-8D33-1DA9-F42D-39E1CC6FC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D7932F8-8F2F-F216-6089-877FBE2964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B0D37B9-66B2-5F96-7611-F917B7F66B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7EE0EEA5-4C92-7DC2-EB1A-C605FD41B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FA9E19DC-36FA-B12E-3ADA-000EF425183F}"/>
              </a:ext>
            </a:extLst>
          </p:cNvPr>
          <p:cNvSpPr txBox="1"/>
          <p:nvPr/>
        </p:nvSpPr>
        <p:spPr>
          <a:xfrm>
            <a:off x="8546422" y="5888504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D14EE9-4390-061E-810E-8709FC502AF8}"/>
              </a:ext>
            </a:extLst>
          </p:cNvPr>
          <p:cNvSpPr txBox="1"/>
          <p:nvPr/>
        </p:nvSpPr>
        <p:spPr>
          <a:xfrm>
            <a:off x="1986645" y="1873806"/>
            <a:ext cx="9443356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300" b="1" dirty="0">
                <a:latin typeface="Palatino Linotype" panose="02040502050505030304" pitchFamily="18" charset="0"/>
              </a:rPr>
              <a:t>Endogamia </a:t>
            </a:r>
            <a:r>
              <a:rPr lang="it-IT" sz="23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matrimonio avviene all’interno del proprio gruppo (piuttosto raro)</a:t>
            </a:r>
          </a:p>
          <a:p>
            <a:pPr algn="just"/>
            <a:endParaRPr lang="it-IT" sz="23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3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Esogamia  matrimonio avviene al di fuori del proprio gruppo (diffuso quasi universalmente)</a:t>
            </a:r>
            <a:endParaRPr lang="it-IT" sz="2300" b="1" dirty="0">
              <a:latin typeface="Palatino Linotype" panose="02040502050505030304" pitchFamily="18" charset="0"/>
            </a:endParaRPr>
          </a:p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es. </a:t>
            </a:r>
            <a:r>
              <a:rPr lang="it-IT" b="1" dirty="0">
                <a:latin typeface="Palatino Linotype" panose="02040502050505030304" pitchFamily="18" charset="0"/>
              </a:rPr>
              <a:t>endogamia</a:t>
            </a:r>
            <a:r>
              <a:rPr lang="it-IT" dirty="0">
                <a:latin typeface="Palatino Linotype" panose="02040502050505030304" pitchFamily="18" charset="0"/>
              </a:rPr>
              <a:t>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popolazioni beduine d’Arabia </a:t>
            </a:r>
          </a:p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(dure condizioni di isolamento vita nomade e verificarsi razzie da parte di gruppi ostili, rendevano più pratici matrimoni tra figli maschi e femmine di fratelli diversi)</a:t>
            </a:r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Esogamia si è diffusa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perché permette scambio delle mogli tra gruppi sociali differenti</a:t>
            </a:r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sz="2300" dirty="0">
              <a:latin typeface="Palatino Linotype" panose="0204050205050503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9F00F75-AC5E-97BE-E9A1-3BF6B3B8741C}"/>
              </a:ext>
            </a:extLst>
          </p:cNvPr>
          <p:cNvSpPr txBox="1"/>
          <p:nvPr/>
        </p:nvSpPr>
        <p:spPr>
          <a:xfrm>
            <a:off x="4213382" y="926044"/>
            <a:ext cx="627126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latin typeface="Palatino Linotype" panose="02040502050505030304" pitchFamily="18" charset="0"/>
              </a:rPr>
              <a:t>Criteri endogamici o esogamici di scelta del coniuge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102211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32289-1236-E579-9843-17848C126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933E9A-FD7E-256B-CAF5-D859AB8E3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F6D53D-A78E-A6A4-7526-003ADB600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85C60997-7330-B203-A260-BBF11933C0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921EFEA-A54B-C439-D16E-CBDD416F5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2B9EC57-ED36-C924-9126-3B052173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95BB9EB-53BD-F587-F8C8-CEC5B5F68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F8C43D17-4562-8308-1CBE-CFE95FEB8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3C2CD5BB-496E-973A-1875-2F0313CFCE42}"/>
              </a:ext>
            </a:extLst>
          </p:cNvPr>
          <p:cNvSpPr txBox="1"/>
          <p:nvPr/>
        </p:nvSpPr>
        <p:spPr>
          <a:xfrm>
            <a:off x="8546422" y="5888504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171A560-7F8D-64B0-6B9B-9D7B21533476}"/>
              </a:ext>
            </a:extLst>
          </p:cNvPr>
          <p:cNvSpPr txBox="1"/>
          <p:nvPr/>
        </p:nvSpPr>
        <p:spPr>
          <a:xfrm>
            <a:off x="5388428" y="4132766"/>
            <a:ext cx="60633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  <a:hlinkClick r:id="rId4"/>
              </a:rPr>
              <a:t>https://youtu.be/PnMwjpud93M?si=3xw6yzCTdY-2VnAD</a:t>
            </a:r>
            <a:endParaRPr lang="it-IT" dirty="0">
              <a:latin typeface="Palatino Linotype" panose="02040502050505030304" pitchFamily="18" charset="0"/>
            </a:endParaRPr>
          </a:p>
          <a:p>
            <a:pPr algn="just"/>
            <a:endParaRPr lang="it-IT" dirty="0">
              <a:latin typeface="Palatino Linotype" panose="02040502050505030304" pitchFamily="18" charset="0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</a:rPr>
              <a:t>Lettura di approfondimento tratta da: </a:t>
            </a:r>
          </a:p>
          <a:p>
            <a:pPr algn="just"/>
            <a:r>
              <a:rPr lang="it-IT" b="1" dirty="0">
                <a:latin typeface="Palatino Linotype" panose="02040502050505030304" pitchFamily="18" charset="0"/>
              </a:rPr>
              <a:t>Claude Lévi-Strauss, «</a:t>
            </a:r>
            <a:r>
              <a:rPr lang="it-IT" b="1" i="1" dirty="0">
                <a:latin typeface="Palatino Linotype" panose="02040502050505030304" pitchFamily="18" charset="0"/>
              </a:rPr>
              <a:t>Razza e storia e altri studi di antropologia»</a:t>
            </a:r>
            <a:r>
              <a:rPr lang="it-IT" b="1" dirty="0">
                <a:latin typeface="Palatino Linotype" panose="02040502050505030304" pitchFamily="18" charset="0"/>
              </a:rPr>
              <a:t>, Einaudi, Torino, pp. 167-168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00FCC0C-A21F-F6BC-989C-CED704553779}"/>
              </a:ext>
            </a:extLst>
          </p:cNvPr>
          <p:cNvSpPr txBox="1"/>
          <p:nvPr/>
        </p:nvSpPr>
        <p:spPr>
          <a:xfrm>
            <a:off x="4420211" y="903786"/>
            <a:ext cx="546656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latin typeface="Palatino Linotype" panose="02040502050505030304" pitchFamily="18" charset="0"/>
              </a:rPr>
              <a:t>Claude Lévi-Strauss e il concetto di esogamia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A0E85B1-A2DA-7B3E-1AC1-679A63E0782B}"/>
              </a:ext>
            </a:extLst>
          </p:cNvPr>
          <p:cNvSpPr txBox="1"/>
          <p:nvPr/>
        </p:nvSpPr>
        <p:spPr>
          <a:xfrm>
            <a:off x="4071257" y="1953858"/>
            <a:ext cx="738051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Palatino Linotype" panose="02040502050505030304" pitchFamily="18" charset="0"/>
              </a:rPr>
              <a:t>L’antropologo </a:t>
            </a:r>
            <a:r>
              <a:rPr lang="it-IT" sz="2000" b="1" dirty="0">
                <a:latin typeface="Palatino Linotype" panose="02040502050505030304" pitchFamily="18" charset="0"/>
              </a:rPr>
              <a:t>Claude Lévi-Strauss </a:t>
            </a:r>
            <a:r>
              <a:rPr lang="it-IT" sz="2000" dirty="0">
                <a:latin typeface="Palatino Linotype" panose="02040502050505030304" pitchFamily="18" charset="0"/>
              </a:rPr>
              <a:t>sostiene che: </a:t>
            </a:r>
          </a:p>
          <a:p>
            <a:endParaRPr lang="it-IT" sz="2000" dirty="0">
              <a:latin typeface="Palatino Linotype" panose="02040502050505030304" pitchFamily="18" charset="0"/>
            </a:endParaRPr>
          </a:p>
          <a:p>
            <a:r>
              <a:rPr lang="it-IT" sz="2000" dirty="0">
                <a:latin typeface="Palatino Linotype" panose="02040502050505030304" pitchFamily="18" charset="0"/>
              </a:rPr>
              <a:t>il vero motivo all’origine del </a:t>
            </a:r>
            <a:r>
              <a:rPr lang="it-IT" sz="2000" b="1" dirty="0">
                <a:latin typeface="Palatino Linotype" panose="02040502050505030304" pitchFamily="18" charset="0"/>
              </a:rPr>
              <a:t>tabù dell’incesto </a:t>
            </a:r>
            <a:r>
              <a:rPr lang="it-IT" sz="2000" dirty="0">
                <a:latin typeface="Palatino Linotype" panose="02040502050505030304" pitchFamily="18" charset="0"/>
              </a:rPr>
              <a:t>(universale e che regola matrimonio tra persone nelle varie culture del mondo)</a:t>
            </a:r>
          </a:p>
          <a:p>
            <a:r>
              <a:rPr lang="it-IT" sz="2000" dirty="0">
                <a:latin typeface="Palatino Linotype" panose="02040502050505030304" pitchFamily="18" charset="0"/>
              </a:rPr>
              <a:t>non è il timore degli effetti negativi sulla consanguineità sui figli, ma la necessità di uno scambio sociale tra gruppi diversi che consenta la circolazione delle donna</a:t>
            </a:r>
          </a:p>
          <a:p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3B9CF35-8BD8-36AC-5D09-B278C74EAA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50" y="1973409"/>
            <a:ext cx="2949187" cy="305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6756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6F112-0C3D-8E88-C6C0-9FBA969D7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C32E02A-D7BB-57B7-B9CA-90ABAACDD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9E8E1A7-F083-33CC-42CC-8C73FE66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4398B540-786A-9315-6D1F-B356ADA2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28BA8B-7A7C-04B8-05AF-AF822C81AA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C9CB536-6FBA-0718-C697-A178C1725D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E56AA7F-8B0A-A538-7FDD-66DA2C7A25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C2D2BB7A-756F-8EE9-3FC3-E1CF36328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6ED58B6-7C44-4075-87DD-DA477DC17360}"/>
              </a:ext>
            </a:extLst>
          </p:cNvPr>
          <p:cNvSpPr txBox="1"/>
          <p:nvPr/>
        </p:nvSpPr>
        <p:spPr>
          <a:xfrm>
            <a:off x="8288603" y="5852211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4AD8B07-8763-5FCF-2D7F-B3AAF9FAB667}"/>
              </a:ext>
            </a:extLst>
          </p:cNvPr>
          <p:cNvSpPr txBox="1"/>
          <p:nvPr/>
        </p:nvSpPr>
        <p:spPr>
          <a:xfrm>
            <a:off x="4768553" y="691328"/>
            <a:ext cx="546656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latin typeface="Palatino Linotype" panose="02040502050505030304" pitchFamily="18" charset="0"/>
              </a:rPr>
              <a:t>Claude Lévi-Strauss e il concetto di esogamia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22EFDA1-25E4-DA44-7373-49FAA7FF59A8}"/>
              </a:ext>
            </a:extLst>
          </p:cNvPr>
          <p:cNvSpPr txBox="1"/>
          <p:nvPr/>
        </p:nvSpPr>
        <p:spPr>
          <a:xfrm>
            <a:off x="3973287" y="1265915"/>
            <a:ext cx="73805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Palatino Linotype" panose="02040502050505030304" pitchFamily="18" charset="0"/>
              </a:rPr>
              <a:t>[….] </a:t>
            </a:r>
            <a:r>
              <a:rPr lang="it-IT" i="1" dirty="0">
                <a:latin typeface="Palatino Linotype" panose="02040502050505030304" pitchFamily="18" charset="0"/>
              </a:rPr>
              <a:t>La proibizione dell’incesto infatti stabilisce semplicemente che le famiglie (comunque esse siano definite) possono stabilire vincoli matrimoniali solo al loro esterno e non al loro interno. Ci rendiamo ora conto perché sia tanto erroneo cercare di spiegare la famiglia in base a ragioni puramente naturali quali la procreazione, l’istinto materno e i sentimenti psicologici che intercorrono fra uomo e donna e fra padre e figli. Nessuno di questi fattori basterebbe a dare origine alla famiglia e ciò per un motivo abbastanza semplice: per tutta quanta l’umanità, il requisito assoluto alla costituzione di una famiglia è la preliminare esistenza di altre due famiglie, una che fornisca l’uomo e l’altra che fornisca la donna, i quali, con il loro matrimonio daranno luogo a una terza, e così via. </a:t>
            </a:r>
            <a:r>
              <a:rPr lang="it-IT" i="1" dirty="0">
                <a:highlight>
                  <a:srgbClr val="FFFF00"/>
                </a:highlight>
                <a:latin typeface="Palatino Linotype" panose="02040502050505030304" pitchFamily="18" charset="0"/>
              </a:rPr>
              <a:t>In altri termini, ciò che rende l’uomo differente dall’animale, è il fatto che, nell’umanità, non ci potrebbe essere famiglia senza società: senza, cioè, una pluralità di famiglie disposte a riconoscere che ci sono altri legami oltre a quelli consanguinei, e che il processo naturale di filiazione può essere perseguito solo attraverso il processo sociale di </a:t>
            </a:r>
            <a:r>
              <a:rPr lang="it-IT" i="1" dirty="0" err="1">
                <a:highlight>
                  <a:srgbClr val="FFFF00"/>
                </a:highlight>
                <a:latin typeface="Palatino Linotype" panose="02040502050505030304" pitchFamily="18" charset="0"/>
              </a:rPr>
              <a:t>imparentamento</a:t>
            </a:r>
            <a:r>
              <a:rPr lang="it-IT" i="1" dirty="0">
                <a:latin typeface="Palatino Linotype" panose="02040502050505030304" pitchFamily="18" charset="0"/>
              </a:rPr>
              <a:t>. </a:t>
            </a:r>
            <a:r>
              <a:rPr lang="it-IT" dirty="0">
                <a:latin typeface="Palatino Linotype" panose="02040502050505030304" pitchFamily="18" charset="0"/>
              </a:rPr>
              <a:t>[…]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7A19155-6974-F07C-575E-FE6C1FBC7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50" y="1973409"/>
            <a:ext cx="2949187" cy="305607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45255FE-85D7-34DE-A4D6-F7A2D7CCE71E}"/>
              </a:ext>
            </a:extLst>
          </p:cNvPr>
          <p:cNvSpPr txBox="1"/>
          <p:nvPr/>
        </p:nvSpPr>
        <p:spPr>
          <a:xfrm>
            <a:off x="512050" y="6033717"/>
            <a:ext cx="313579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700" dirty="0">
                <a:latin typeface="Palatino Linotype" panose="02040502050505030304" pitchFamily="18" charset="0"/>
              </a:rPr>
              <a:t>Riflettiamo insieme sul testo…</a:t>
            </a:r>
          </a:p>
        </p:txBody>
      </p:sp>
    </p:spTree>
    <p:extLst>
      <p:ext uri="{BB962C8B-B14F-4D97-AF65-F5344CB8AC3E}">
        <p14:creationId xmlns:p14="http://schemas.microsoft.com/office/powerpoint/2010/main" val="10828880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CADFD-63D8-90C3-CFA0-FE6274737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7F514C4-D28B-7DAD-1FC4-E88CAE8AD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1A8834-32B1-627F-E364-F7DCD6372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6D56786F-9FBB-FB81-6481-0B6EBD7A04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7A24D8C-E773-389C-02A9-F0F25D6457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696A2A5-2332-6874-A6C7-3D5DF3B9BF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E6ECC72-96E1-C738-0E26-316927DD7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FCD47FD9-3FBE-1B00-5D91-EFA757F76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973286" cy="155011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896638B-B817-299E-CC1C-8C3B69D329F9}"/>
              </a:ext>
            </a:extLst>
          </p:cNvPr>
          <p:cNvSpPr txBox="1"/>
          <p:nvPr/>
        </p:nvSpPr>
        <p:spPr>
          <a:xfrm>
            <a:off x="8288604" y="5909045"/>
            <a:ext cx="3065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dirty="0">
                <a:latin typeface="Palatino Linotype" panose="02040502050505030304" pitchFamily="18" charset="0"/>
              </a:rPr>
              <a:t>Docente:</a:t>
            </a:r>
          </a:p>
          <a:p>
            <a:pPr algn="r"/>
            <a:r>
              <a:rPr lang="it-IT" dirty="0">
                <a:latin typeface="Palatino Linotype" panose="02040502050505030304" pitchFamily="18" charset="0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7658B40-339D-2F03-803F-4D31B1EEF0FB}"/>
              </a:ext>
            </a:extLst>
          </p:cNvPr>
          <p:cNvSpPr txBox="1"/>
          <p:nvPr/>
        </p:nvSpPr>
        <p:spPr>
          <a:xfrm>
            <a:off x="2112536" y="846283"/>
            <a:ext cx="73805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dirty="0">
                <a:latin typeface="Palatino Linotype" panose="02040502050505030304" pitchFamily="18" charset="0"/>
              </a:rPr>
              <a:t>DOMANDE</a:t>
            </a:r>
            <a:r>
              <a:rPr lang="it-IT" b="1" dirty="0"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615410F-C2F6-86DF-7190-D73B2A512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9372" y="1676400"/>
            <a:ext cx="4246843" cy="455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698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2540</TotalTime>
  <Words>2905</Words>
  <Application>Microsoft Office PowerPoint</Application>
  <PresentationFormat>Widescreen</PresentationFormat>
  <Paragraphs>642</Paragraphs>
  <Slides>39</Slides>
  <Notes>22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4" baseType="lpstr">
      <vt:lpstr>Aptos</vt:lpstr>
      <vt:lpstr>Aptos Display</vt:lpstr>
      <vt:lpstr>Arial</vt:lpstr>
      <vt:lpstr>Palatino Linotype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CB</dc:creator>
  <cp:lastModifiedBy>CB</cp:lastModifiedBy>
  <cp:revision>12</cp:revision>
  <dcterms:created xsi:type="dcterms:W3CDTF">2025-10-04T08:36:51Z</dcterms:created>
  <dcterms:modified xsi:type="dcterms:W3CDTF">2025-10-08T14:48:25Z</dcterms:modified>
</cp:coreProperties>
</file>