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5A8003-C433-4FD0-DEF4-22451368D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C3AF71F-7C9E-2124-D0A1-33D00869F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F8F2A-E2F3-4EEB-69A4-053A05355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511E0F-5C2F-0D13-973F-5D8BBC95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F90B8E-DD1C-BB0F-C111-27E55500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60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39DB48-6411-1F37-5E0F-A87B690E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5B0742-5DA0-DCD6-12AF-7A635D42E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DF3D94-66AF-498C-2FE4-8B515E78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619B68-8960-4D8E-6740-14FBE246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0B36CF-FA7D-2DBB-7CF9-9FCEB0D8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74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B64E94-D18D-A7AB-1D94-8D5FF724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60B7C4-CADF-DF0C-233D-0DC94EB2F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D447D5-6E20-30CB-28A8-E2BD07D1B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320DC6-C670-1FE9-53CA-08747CCB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0DE71-658B-EAF5-1396-4A5B25CE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2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BF215B-19C0-7DDA-6D93-9BC38BDC8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DA209F-A035-BBD8-25F5-F260E687F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4CA3D2-36B8-6746-3C8F-6BEED0745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10C0D8-5C6F-A737-F1F9-54303E50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FBA7FD-8044-9347-DBF0-0C6321DA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74AACB-7E95-9B20-D5F9-01ED3D170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9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B7FF74-4D61-107D-CECD-3BBABEC8E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0F6AE2-AE9A-2C12-FF30-DA86E164E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1DE8CB-6207-4091-2FD1-69236A0C9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F5F6D97-F2A8-DD8B-9F40-90A9A4EA2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6A6FD7B-E400-4BBB-12A4-BF26B9E92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D50CF2-3C58-90CE-369A-74B8F6D0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6B13D53-42D9-19C8-51E7-CA07764E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32A103-7C92-C022-A3BC-755AE4D3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06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0C7965-FF46-52CD-B80F-3CB950A7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403D662-ECB4-5590-FD2A-65E3B63D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958F8E7-7AC3-2294-4031-E7610FC3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73B744-5BFD-6E1F-0C16-A663CFFE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292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6729E13-131A-E5C0-5176-AE17981E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D7D9D8-69F0-2052-EC2F-C34BFC62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8061CE9-3CEB-F876-92D9-283D68E4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145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173F2-DD73-B654-92ED-0FD1DD07D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0FB51C-5C93-0CAE-80D0-BACFEED3D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8414C5-2064-ED7D-5A56-848D5D5E1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CA4BB0-195A-73BC-B84E-392426E2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9C3771-96CF-74BB-FF38-12D06628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7AF5B8-AD65-B8B0-B656-F6D37D89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435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F29F67-853D-EE40-770E-8A078E1B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B49D38-8488-5D81-D887-401D65455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00A503C-EED7-5875-A1CC-B06C0B6E7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0AE90C-B95A-21C7-B2E5-290496920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89F889-ACA6-11B0-6063-E70C6590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A0589C-DBB0-E113-8FE9-F5913931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990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29E05B-4B22-B3F8-73E0-F014FB57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46D4AE-A432-B37A-AAC4-09B32CB7A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D8775C-A5BF-8B59-3052-00E4A21D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BA42FF-9E7D-10FE-8482-6BFFB254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10F60B-95F8-B21D-829D-B6719936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853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FEA0187-063E-255A-D2D9-94DDFF84A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6CED53B-7CBF-9F4C-8E24-32B82E7CC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714305-6B8D-81F8-D9AC-CB97E24AB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D62FE3-9BA9-6BB2-97E6-2FEBAC9E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973782-4D73-0B12-7938-AC8EF2B9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1339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10000"/>
                <a:lumOff val="90000"/>
              </a:schemeClr>
            </a:gs>
            <a:gs pos="35000">
              <a:schemeClr val="tx2">
                <a:lumMod val="10000"/>
                <a:lumOff val="90000"/>
              </a:schemeClr>
            </a:gs>
            <a:gs pos="55000">
              <a:schemeClr val="tx2">
                <a:lumMod val="10000"/>
                <a:lumOff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1B3CAFF-BF7F-E7E9-B0D7-A4198555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50A9A7-CD9C-3833-F9F1-159F5B72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76E6FE-044B-4B60-20BA-C5CFB1CF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AE72CC-76BD-4453-8CDB-CB080190B4A7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CFD8A9-6DDD-7ED6-5D08-4D35C224E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CE86D7-5C9E-2580-94A7-F8D9AE7D3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846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DBA14-F039-B24B-B103-FA8A46EF1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64D871-257E-9CC2-214B-EC65DC4F0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45089EB-E345-3663-07FD-CB28D3A2C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8B63CFF8-1CE3-C3F6-63D1-5B567118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F34548C-43E3-AC11-D3AB-DC8D5E06A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AEEC3A-06B7-2559-C55A-09D3999F2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9D8D3A-7BF8-2B9E-AED0-9B42909F4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518C3384-9A4D-05C7-E067-857DCFAE7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3B5198-2B61-AD0D-7529-A04F993F07FE}"/>
              </a:ext>
            </a:extLst>
          </p:cNvPr>
          <p:cNvSpPr txBox="1"/>
          <p:nvPr/>
        </p:nvSpPr>
        <p:spPr>
          <a:xfrm>
            <a:off x="478496" y="5808898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40CD020-7C11-224E-3FD4-1170DF77E166}"/>
              </a:ext>
            </a:extLst>
          </p:cNvPr>
          <p:cNvSpPr txBox="1"/>
          <p:nvPr/>
        </p:nvSpPr>
        <p:spPr>
          <a:xfrm>
            <a:off x="1578429" y="1976164"/>
            <a:ext cx="1010526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8E0E16B-9615-2482-0CB2-3FDE2F326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451" y="174171"/>
            <a:ext cx="6795719" cy="628105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AD98302-86CE-EAB3-79BA-D230F2B591D6}"/>
              </a:ext>
            </a:extLst>
          </p:cNvPr>
          <p:cNvSpPr txBox="1"/>
          <p:nvPr/>
        </p:nvSpPr>
        <p:spPr>
          <a:xfrm>
            <a:off x="478496" y="1990885"/>
            <a:ext cx="3389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Approfondimento Big Man</a:t>
            </a:r>
          </a:p>
        </p:txBody>
      </p:sp>
    </p:spTree>
    <p:extLst>
      <p:ext uri="{BB962C8B-B14F-4D97-AF65-F5344CB8AC3E}">
        <p14:creationId xmlns:p14="http://schemas.microsoft.com/office/powerpoint/2010/main" val="425995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59D35-4E91-6A5A-3191-018BDEA71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5353B4-D498-6B23-F4B2-12953B7B1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4B096-ACB0-F1A1-0B7F-B607E6AE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6BDC412-4BE2-8A99-8253-F96B1C7E6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154A17-6A67-6D1C-C7BE-314585AC7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371ED4-43FB-BB50-F604-3778AA31B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7A82B99-2899-637C-33EC-4ABA659D8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78137ED7-7FA1-1F03-7184-C9C18C180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13892FB-B037-B44D-19F0-33B99D75B03A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7657D76-72BE-52CE-8822-A0326D80C007}"/>
              </a:ext>
            </a:extLst>
          </p:cNvPr>
          <p:cNvSpPr txBox="1"/>
          <p:nvPr/>
        </p:nvSpPr>
        <p:spPr>
          <a:xfrm>
            <a:off x="8618493" y="5590090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4259BCF-E968-CF23-9612-1A0E2F6B3053}"/>
              </a:ext>
            </a:extLst>
          </p:cNvPr>
          <p:cNvSpPr txBox="1"/>
          <p:nvPr/>
        </p:nvSpPr>
        <p:spPr>
          <a:xfrm>
            <a:off x="1578429" y="1976164"/>
            <a:ext cx="101052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Potentato o «</a:t>
            </a:r>
            <a:r>
              <a:rPr kumimoji="0" lang="it-IT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chefferie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»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organizzazione politica a metà tra la tribù e lo Stato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insieme di lignaggi segmentari, hanno una discendenza patrilineare, matrilineare e cognatica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Spesso comprende migliaia di individui, può formarsi sia nelle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comunità di pastori nomadi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sia nelle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società agricole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B6472258-F9D0-D0EA-0676-B15E415FEE8C}"/>
              </a:ext>
            </a:extLst>
          </p:cNvPr>
          <p:cNvCxnSpPr/>
          <p:nvPr/>
        </p:nvCxnSpPr>
        <p:spPr>
          <a:xfrm>
            <a:off x="2623457" y="3056193"/>
            <a:ext cx="0" cy="3996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30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CA100-4F23-B59A-6ADE-EAC73AAC3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1E4BA3-6BC2-498D-F5A5-5D64E6525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F7BFC8-3EC2-9D44-91DD-A74B8257C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C6F72C-2094-F0A4-ED52-63ED5A1AB6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1D96C1-EABF-618F-AE3F-94596582A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52B338D-7C7A-EEDE-BBE8-1FAF8AD7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B7C3FE-115A-762E-7766-881225FCB2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6786945C-AB2C-92EF-E4AA-F4F44B327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2361F2A-7BBC-EC02-A2DF-3F5CCBE0FBB4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5817313-C3D4-4A92-BEC4-61BD10E8F67B}"/>
              </a:ext>
            </a:extLst>
          </p:cNvPr>
          <p:cNvSpPr txBox="1"/>
          <p:nvPr/>
        </p:nvSpPr>
        <p:spPr>
          <a:xfrm>
            <a:off x="8618493" y="5590090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8327694-8528-FAB7-D0CD-462AAB7ECACF}"/>
              </a:ext>
            </a:extLst>
          </p:cNvPr>
          <p:cNvSpPr txBox="1"/>
          <p:nvPr/>
        </p:nvSpPr>
        <p:spPr>
          <a:xfrm>
            <a:off x="1578429" y="1976164"/>
            <a:ext cx="1010526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Presente fino ad alcuni decenni fa in molte parti del mondo: Polinesia, Nuova Zelanda, Africa subsahariana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Organizzazione sociale e politica che è scomparsa o si è modificata in seguito alla colonizzazione europea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es. popolo Maori 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con inizio della colonizzazione europea, avvenuta alla fine del XVIII secolo, ha subito cambiamento importante nelle strutture sociali e politiche e non ha più avuto un’organizzazione basata sui potentati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B3846E36-F3AC-E569-07F3-3F53CF7D1FA3}"/>
              </a:ext>
            </a:extLst>
          </p:cNvPr>
          <p:cNvCxnSpPr>
            <a:cxnSpLocks/>
          </p:cNvCxnSpPr>
          <p:nvPr/>
        </p:nvCxnSpPr>
        <p:spPr>
          <a:xfrm>
            <a:off x="2721429" y="3962400"/>
            <a:ext cx="0" cy="4936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817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5BDB6-E508-1639-2F64-F72A0D98B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41E44-7B78-F913-060D-51CFF7941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141535-8543-A400-FE50-9F897E08A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FA409F31-6243-E1E0-F508-D0BC93757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604373-A168-59BB-2167-3D272633C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EFCE4F-8E9E-5501-8B6C-18E18F141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BA1B64B-D791-9AB8-036E-1B33963C4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106B44F8-1888-E2D2-7795-75DD7979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8EE466D-0186-5C54-52FE-27426217389E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1601303-E84B-B012-9283-E20CA17900FB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E98A8D-886A-FB3E-F872-548E84E25394}"/>
              </a:ext>
            </a:extLst>
          </p:cNvPr>
          <p:cNvSpPr txBox="1"/>
          <p:nvPr/>
        </p:nvSpPr>
        <p:spPr>
          <a:xfrm>
            <a:off x="1578429" y="1976164"/>
            <a:ext cx="62701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Paul Kirchhoff (1900-1972)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società basate su questo sistema politico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sono presenti i 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lignaggi aristocratici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Potentato 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costituito da gruppi non imparentati tra loro (di diverso rango) disposti in una gerarchia determinata dalla distanza che li separa dall’antenato fondatore, in cui la carica di capo è trasmessa all’interno dello stesso gruppo o lignaggio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9CA8144F-CF6D-8DE0-A756-F5791FA23050}"/>
              </a:ext>
            </a:extLst>
          </p:cNvPr>
          <p:cNvCxnSpPr>
            <a:cxnSpLocks/>
          </p:cNvCxnSpPr>
          <p:nvPr/>
        </p:nvCxnSpPr>
        <p:spPr>
          <a:xfrm>
            <a:off x="2873828" y="2394857"/>
            <a:ext cx="0" cy="5469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1875AE03-347D-C8EA-7BB1-4DB5D064A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826" y="1946177"/>
            <a:ext cx="3187864" cy="358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06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B3473-1932-7F88-80F9-5B136C22E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D40DAD-979D-12BD-7249-6D8337A37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FBEA8F-5118-58BC-3A98-E74E58E7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2C770B3A-1A38-50B8-8634-852B99B2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0AFDD0F-B964-832F-EBF3-F9493DF1A3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374A26C-7ECF-7B7D-5CD8-3CD4DD5C2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F0AEC7D-FA18-C564-2A7F-199A10D04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D0BEFD3-1D31-5CCC-7A0C-EF2AA3AAF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ACB53CF-AB90-7D25-2728-74CEB89BD224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06156DA-4F9A-DF17-70DF-22C1444849D0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9FD1B97-0977-C3BE-C14D-EFB79958439D}"/>
              </a:ext>
            </a:extLst>
          </p:cNvPr>
          <p:cNvSpPr txBox="1"/>
          <p:nvPr/>
        </p:nvSpPr>
        <p:spPr>
          <a:xfrm>
            <a:off x="1578429" y="1976164"/>
            <a:ext cx="58891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es. </a:t>
            </a:r>
            <a:r>
              <a:rPr kumimoji="0" lang="it-IT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Hapu</a:t>
            </a: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clan di discendenza cognatica, presente nelle popolazioni polinesiane, in cui individui di uno stesso gruppo hanno rango diverso</a:t>
            </a:r>
            <a:r>
              <a:rPr kumimoji="0" 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Marshall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Sahlins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(Chicago, 1930)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descrive struttura dell’</a:t>
            </a:r>
            <a:r>
              <a:rPr kumimoji="0" lang="it-IT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hapu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dei Maori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, prima della colonizzazione, distinta in 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lignaggi di alto, medio e basso rango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EB7BE30F-702A-066D-7319-06E345AC640D}"/>
              </a:ext>
            </a:extLst>
          </p:cNvPr>
          <p:cNvCxnSpPr>
            <a:cxnSpLocks/>
          </p:cNvCxnSpPr>
          <p:nvPr/>
        </p:nvCxnSpPr>
        <p:spPr>
          <a:xfrm>
            <a:off x="2394857" y="3682296"/>
            <a:ext cx="0" cy="6682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639FA7E8-3E3D-5CA1-E3F5-AC1CDCD45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993" y="1976164"/>
            <a:ext cx="3219955" cy="364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78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7796A-0218-1F21-6B4D-941415D47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7FE5CB-2EC9-4513-DD72-E820751C6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A28F90-009E-07BD-2BC9-6A9FC63AF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220384A5-A8D2-B7D4-F980-3557DDA0D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94494A-2B61-CC88-2380-5ED5614EE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F7C9DC-1BD8-C6EE-7EFE-21EF7A108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1B076-BD92-892C-3224-842881A69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F9868D2-23CF-9050-9967-0953295B3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28DBC45-A28A-2A0A-FDC3-ED5D54C90C0E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FDEB13C-93BD-E860-4E67-608D0FA77675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BC46866-58E0-0118-DD74-4CE35F297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993" y="2057400"/>
            <a:ext cx="3219955" cy="356512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379E9CB-059A-670E-1BF3-1D5339B42ACC}"/>
              </a:ext>
            </a:extLst>
          </p:cNvPr>
          <p:cNvSpPr txBox="1"/>
          <p:nvPr/>
        </p:nvSpPr>
        <p:spPr>
          <a:xfrm>
            <a:off x="1491342" y="2243151"/>
            <a:ext cx="632490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Presso questa popolazione, la persona che ricopriva la carica di capo doveva appartenere al rango più alto, le donne venivano considerate inferiori agli uomini (</a:t>
            </a:r>
            <a:r>
              <a:rPr kumimoji="0" lang="it-IT" sz="1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donna di alto lignaggio veniva considerata superiore a uomo di lignaggio medio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spesso donne all’interno dell’</a:t>
            </a:r>
            <a:r>
              <a:rPr kumimoji="0" lang="it-IT" sz="19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hapu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ricoprivano cariche politiche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9ABA4EFA-05F0-A364-7623-F95E5C079554}"/>
              </a:ext>
            </a:extLst>
          </p:cNvPr>
          <p:cNvCxnSpPr/>
          <p:nvPr/>
        </p:nvCxnSpPr>
        <p:spPr>
          <a:xfrm>
            <a:off x="2547258" y="4097492"/>
            <a:ext cx="0" cy="428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72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6541D-03C5-BB61-9784-A7BEA3947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E85F8B7-4D98-29B3-E24D-41BEEEF58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0FEA6B-CC0D-7A92-8235-4AEBF72DB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B26CC5-9CFC-5D2E-3FBD-BB33CD0A1F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DC7FC88-F098-3C8E-5575-F1FDCE0D2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DD8E657-3DE0-1E46-934B-22160F696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932CCAD-1C09-778E-230D-C8B50CC007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8BA7627-5F54-EDD4-465F-1ADBB48B5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4BB0E6F-1A58-2032-D1B1-7CC0DE2FEA30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BFB8BF4-A00B-2DDC-E5B2-6A3FBA0C91C6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8C8D48-3C1C-52F3-466C-F784CEFBF86D}"/>
              </a:ext>
            </a:extLst>
          </p:cNvPr>
          <p:cNvSpPr txBox="1"/>
          <p:nvPr/>
        </p:nvSpPr>
        <p:spPr>
          <a:xfrm>
            <a:off x="1491342" y="2053885"/>
            <a:ext cx="1019234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Nel potentato si sviluppa un sistema di economia distributiva articolata in 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due fasi: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Prima fase 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parte dei beni prodotti dai gruppi del potentato vengono dati al capo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Seconda fase  capo ridistribuisce la maggior parte dei beni alla comunità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it-IT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economia della redistribuzione, oltre ad avere utilità di regolare il flusso dei beni tra le varie comunità, è considerata un dovere del capo, poiché la solidarietà tra gruppi legati da discendenti comuni è un’espressione delle relazioni politiche dei potentati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Potentato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ha </a:t>
            </a:r>
            <a:r>
              <a:rPr kumimoji="0" lang="it-IT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caratteristiche che appartengono alle società tribali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(es. valore della parentela sia a livello pratico che rituale)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Differenza con società tribali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: accesso alle risorse è diversificato.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società non è egualitaria,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il capo regola flusso dei beni e la loro ridistribuzione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(forma economica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ridistribuzione-centralità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430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75B3A-9DEE-05A9-CDF2-65336518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FE7F09D-5E67-6BE4-027B-98A21ED1D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17B01EC-3A89-898F-2EA5-807BD9C01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CB42997F-EECB-BB19-10DE-415C456707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D981C8-0B9D-FF4E-6F4A-9562131439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07A2E79-7830-72D2-0E14-BFD44CA14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C48BF3-BA66-CD02-97D8-995EEC4E1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17759680-303E-C999-4EB4-2416A000A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2879601-A8EA-0720-4BA0-D74DE35B60C4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750E163-1A3B-3516-802F-17A28EC62A4A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6A75084-565B-8C4C-80FF-CD92A2E7538C}"/>
              </a:ext>
            </a:extLst>
          </p:cNvPr>
          <p:cNvSpPr txBox="1"/>
          <p:nvPr/>
        </p:nvSpPr>
        <p:spPr>
          <a:xfrm>
            <a:off x="1491342" y="2053885"/>
            <a:ext cx="101923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L’autorità del capo assume un carattere ereditario, è riservata ai lignaggi più vicini per linea di discendenza dell’antenato fondatore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Inoltre, potentato è caratterizzato da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gruppi diversi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che lo compongono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D0922-0643-C789-B016-ABD0550C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15B2E9-1955-00B7-CD61-A8902BB63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0CF6FA6-FBB2-FAA3-8809-EC8BBE0B9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ACB5654F-C41C-7D64-8DC4-D01B6563E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E37B931-2586-F4DB-88F2-8D709E034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F3B9B9C-B860-FA95-1F97-808D62A18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D211654-365A-427A-3621-67FD926BAB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8A43EF3-3F7A-7BAD-99CD-7E7765392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0D64DDC-95CC-BD36-1862-82C400AE3FE7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0A8522B-3F2F-C56A-63A8-1FCCADFB2BBE}"/>
              </a:ext>
            </a:extLst>
          </p:cNvPr>
          <p:cNvSpPr txBox="1"/>
          <p:nvPr/>
        </p:nvSpPr>
        <p:spPr>
          <a:xfrm>
            <a:off x="8618492" y="588850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4A5AAE0-A077-21E5-2A06-8379EB9F3537}"/>
              </a:ext>
            </a:extLst>
          </p:cNvPr>
          <p:cNvSpPr txBox="1"/>
          <p:nvPr/>
        </p:nvSpPr>
        <p:spPr>
          <a:xfrm>
            <a:off x="1491342" y="2053885"/>
            <a:ext cx="1019234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Stato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organizzazione sovrana assunta da un popolo nell’ambito di un determinato territorio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(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si è formato in Europa e deriva dall’idea di nazione)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Il modello statale dello Stato-nazione si è poi diffuso anche in altri continenti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Nazione  realtà storico-culturale non giuridica, formata da un insieme di individui con stesse caratteristiche etniche, stesse tradizioni culturali e stessa lingua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914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5958A-82AA-A329-4AD7-E5A38811D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B55385-3D06-6A5F-22A8-5F4A9A5B5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D43202-8F63-3BD5-2A1A-53838405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080739CA-0A58-F3D3-6903-59297077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FD03D93-E671-2C99-6B6B-6D0E41B4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BA67380-F86E-9FDC-B359-A8AE6DE7C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705388-BED4-1996-1A84-7457AC6F96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9576B8C9-C08F-3C36-4391-AF03331A7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5D0A6FF-AFE1-2C32-6934-A30D07C43C95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8EE4E5D-7B42-3101-F3A5-E61485F7A968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98A278-5809-E8E5-F515-FF37DFB077AE}"/>
              </a:ext>
            </a:extLst>
          </p:cNvPr>
          <p:cNvSpPr txBox="1"/>
          <p:nvPr/>
        </p:nvSpPr>
        <p:spPr>
          <a:xfrm>
            <a:off x="1491342" y="2053885"/>
            <a:ext cx="1019234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Caratteristiche principali di uno Stato: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autorità centrale, burocrazia e amministrazione molto forti;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emanare leggi che valgono per tutto il territorio;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uso legittimo della forza per fare rispettare le leggi e difendere il territorio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es. Francia, Italia, Germania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nazioni che erano sotto il dominio di varie dinastie che hanno poi assunto forma giuridica di Stati nazionali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82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F7A95-A240-ECC2-E77D-5D3EC6093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54E445-7A36-3000-DBAF-91F52B5FB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737A34-2CE1-6125-3FA6-557601C30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5B80CE8-319C-FCB7-7A04-4EC7747B1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94A2A6A-3F1E-6C6D-B3B3-6A1C313D9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01B5DC-4A6A-4BE5-1B41-71C021470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47BA54E-A746-8158-0ECB-BC259F64D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DA1C83DE-EFB9-350E-312C-C6E633923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FFD4E54-789C-7B79-B2BE-B552CFFF0A6D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B390785-10D6-E086-D50F-35BC8B3458F4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C84E8A1-C7F7-2396-E3BC-6F79B061CB4D}"/>
              </a:ext>
            </a:extLst>
          </p:cNvPr>
          <p:cNvSpPr txBox="1"/>
          <p:nvPr/>
        </p:nvSpPr>
        <p:spPr>
          <a:xfrm>
            <a:off x="1491342" y="2121438"/>
            <a:ext cx="1019234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società statuali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presente maggiore stratificazione sociale, i rapporti sociali non sono più regolati sulla base di legami di parentela, ma attraverso regole impersonali che sono valide per tutti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più complesso accedere a fonti di ricchezza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Stati dinastici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in cui dominano le élite ereditarie (es. lo Stato inca o azteco e molti Stati africani e asiatici prima della conquista europea)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presenti nel periodo precoloniale fuori dall’Europa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90826E0D-1DE7-536E-F603-B92C491FF1A4}"/>
              </a:ext>
            </a:extLst>
          </p:cNvPr>
          <p:cNvCxnSpPr>
            <a:cxnSpLocks/>
          </p:cNvCxnSpPr>
          <p:nvPr/>
        </p:nvCxnSpPr>
        <p:spPr>
          <a:xfrm>
            <a:off x="2547257" y="3153716"/>
            <a:ext cx="0" cy="4153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3DBCD709-21BA-7C67-7BB1-2836EC583F26}"/>
              </a:ext>
            </a:extLst>
          </p:cNvPr>
          <p:cNvCxnSpPr>
            <a:cxnSpLocks/>
          </p:cNvCxnSpPr>
          <p:nvPr/>
        </p:nvCxnSpPr>
        <p:spPr>
          <a:xfrm>
            <a:off x="2547257" y="5020629"/>
            <a:ext cx="0" cy="476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126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FE8BF-D2EE-C3FC-766E-105928D8B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392B7F-AC94-DFB3-4F26-9CC51C99B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535274-0F3B-DD6F-EC4C-9AD53C7C2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DFF3FF0C-6588-5060-A7B2-ACD2289BC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D3747D-A7A4-14FE-1467-19E080C52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C1C264-192F-A5FB-ADED-CB4BBE55F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24D529-F6B6-2BF8-1ED1-980785CF2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70A4697-84F2-D8E9-5BC6-20C797C2F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517A5DD-184E-8347-FFEB-56938EF088BC}"/>
              </a:ext>
            </a:extLst>
          </p:cNvPr>
          <p:cNvSpPr txBox="1"/>
          <p:nvPr/>
        </p:nvSpPr>
        <p:spPr>
          <a:xfrm>
            <a:off x="5168348" y="1235476"/>
            <a:ext cx="44550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3965DB0-284F-457F-7F67-8070AE405988}"/>
              </a:ext>
            </a:extLst>
          </p:cNvPr>
          <p:cNvSpPr txBox="1"/>
          <p:nvPr/>
        </p:nvSpPr>
        <p:spPr>
          <a:xfrm>
            <a:off x="8618492" y="586971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09013AE-0690-58E8-489F-780E05DB74A3}"/>
              </a:ext>
            </a:extLst>
          </p:cNvPr>
          <p:cNvSpPr txBox="1"/>
          <p:nvPr/>
        </p:nvSpPr>
        <p:spPr>
          <a:xfrm>
            <a:off x="1905000" y="2081423"/>
            <a:ext cx="9778690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In uno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Stato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sono presenti le seguenti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condizioni: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Stratificazione sociale;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Livello produttivo superiore al necessario, per cui è possibile avere un surplus di produzione;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Regole per distribuire le risorse tra i vari gruppi sociali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(in società più evolute quindi avremo delle vere e proprie istituzioni)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;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Territorio delimitato in cui è presente sovranità di un determinato popolo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it-IT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Queste condizioni rischiano però di ricalcare forma organizzativa dello Stato come si configura in Occidente, escludendo molti popoli (come per es. tribù dei nativi americani), giustificando egemonia dell’occidente su questi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93260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830</Words>
  <Application>Microsoft Office PowerPoint</Application>
  <PresentationFormat>Widescreen</PresentationFormat>
  <Paragraphs>121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Palatino Linotype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</dc:creator>
  <cp:lastModifiedBy>CB</cp:lastModifiedBy>
  <cp:revision>1</cp:revision>
  <dcterms:created xsi:type="dcterms:W3CDTF">2025-10-15T18:49:46Z</dcterms:created>
  <dcterms:modified xsi:type="dcterms:W3CDTF">2025-10-15T18:52:37Z</dcterms:modified>
</cp:coreProperties>
</file>