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5A53D-805D-4616-B49C-34573D88A41E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91FA1-8573-49DA-9AAC-63D66B9C08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49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789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74867-AEF7-BF10-17B4-848CA02CA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DCF8AF1-6D38-738B-8B1E-AEAC65A01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22B789C-9547-3F66-ED3B-ECB458AB5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F9DEC2-A756-661A-7396-2BCBB2A2C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755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D74DC-6B8A-D5FF-16C4-718159E45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F08AC20-55AB-5304-9801-4E31A02FE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ACF52B0-A698-50E5-43B4-FC5C98FAA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C77895-D37F-783B-4A82-86F32359D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035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CD9F7-A26A-DFB3-990F-943CBF419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2A5759C-6E63-E8C0-A047-071B084E6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578F56A-01DD-29F5-BC8E-76E06BA84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1EED9D7-5D6C-4FAD-D4FE-BE2CDC823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2535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75E0E-19AA-9924-5247-AC6EE341F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10B244D-8A41-EA02-88C1-C6549FCE8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2272B3D-156A-0A90-F817-920EB4BB5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FF85D5B-FF2B-66CD-095F-A3B0694C3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5795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45D08-59BB-9890-4E31-34BFF1392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4F244B2-0CE4-9FBA-08FE-50928DEB5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C19C54A-F415-46E6-9696-4E972D67E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098599-CA05-A1A2-9E67-6888849A83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7275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D1BE-5E15-845B-9C41-C086D72E2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9E4B2F6-B8C2-46D6-71B0-6D1572939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B0A2736-A93F-F303-0ABC-D718064BB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742D2B-9A8E-A2A8-38C5-BC8DD7AA2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12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35B7D-7C38-EE91-65C8-5ACCF6AA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B8DA65F-534C-96F4-D384-BDC9C56DE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7558D05-B1B9-DD88-92A5-11F8A188C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910B2F-67CF-F90A-53E1-AED0B0B5B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2919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FBD6A-AAEB-142F-B5D8-E8F578867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262FF1B-C0EA-3ECF-66CF-962481142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793A97B-5406-8257-8F4B-AE413B549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519CE1-8BA8-9720-26E0-15A949964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007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1B942-A234-0912-77D9-33371F423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BC4BFE2-88E6-5D6E-A546-F89555E40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5FA285E-7C3D-C0BE-2C6F-CC527EA74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2A754F-A596-33EF-34C7-CAB9F57FD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755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F7BF-F48F-15FA-EB26-3ECD8048E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FBDE55E-AC0F-2B39-E133-6F95744BC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5486F0D-0EA4-4AFB-B2DA-1EEEB51F8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AE02C14-BC29-9CF1-2B86-7477D0411D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29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CF1D-84F2-5CAB-BAD8-30F6CAF48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69FE6BD-5362-6FE2-9F4A-1249A344B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A0207B8-711A-4FED-E650-40563A609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8F3C5D-9C81-B5F6-E011-AF5E74874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9351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256D9-53D0-11C2-BF44-2C6D8F049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CFE35E4-AEE1-6340-6149-E7A2ED5B66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28A7A6B-0417-9815-458C-AC886972E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AE756CD-FAE1-0DA2-2E5A-4F52DF3BC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91FA1-8573-49DA-9AAC-63D66B9C08BE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1294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A8003-C433-4FD0-DEF4-22451368D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C3AF71F-7C9E-2124-D0A1-33D00869F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F8F2A-E2F3-4EEB-69A4-053A0535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511E0F-5C2F-0D13-973F-5D8BBC95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F90B8E-DD1C-BB0F-C111-27E55500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33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39DB48-6411-1F37-5E0F-A87B690E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5B0742-5DA0-DCD6-12AF-7A635D42E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DF3D94-66AF-498C-2FE4-8B515E78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619B68-8960-4D8E-6740-14FBE246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0B36CF-FA7D-2DBB-7CF9-9FCEB0D8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749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B64E94-D18D-A7AB-1D94-8D5FF724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60B7C4-CADF-DF0C-233D-0DC94EB2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D447D5-6E20-30CB-28A8-E2BD07D1B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20DC6-C670-1FE9-53CA-08747CCB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0DE71-658B-EAF5-1396-4A5B25CE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3060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BF215B-19C0-7DDA-6D93-9BC38BDC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DA209F-A035-BBD8-25F5-F260E687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4CA3D2-36B8-6746-3C8F-6BEED0745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10C0D8-5C6F-A737-F1F9-54303E50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FBA7FD-8044-9347-DBF0-0C6321DA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74AACB-7E95-9B20-D5F9-01ED3D17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59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7FF74-4D61-107D-CECD-3BBABEC8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0F6AE2-AE9A-2C12-FF30-DA86E164E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1DE8CB-6207-4091-2FD1-69236A0C9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F5F6D97-F2A8-DD8B-9F40-90A9A4EA2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6A6FD7B-E400-4BBB-12A4-BF26B9E92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D50CF2-3C58-90CE-369A-74B8F6D0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6B13D53-42D9-19C8-51E7-CA07764E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32A103-7C92-C022-A3BC-755AE4D3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36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C7965-FF46-52CD-B80F-3CB950A7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403D662-ECB4-5590-FD2A-65E3B63D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958F8E7-7AC3-2294-4031-E7610FC3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73B744-5BFD-6E1F-0C16-A663CFFE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544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6729E13-131A-E5C0-5176-AE17981E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D7D9D8-69F0-2052-EC2F-C34BFC62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061CE9-3CEB-F876-92D9-283D68E4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330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173F2-DD73-B654-92ED-0FD1DD07D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0FB51C-5C93-0CAE-80D0-BACFEED3D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8414C5-2064-ED7D-5A56-848D5D5E1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CA4BB0-195A-73BC-B84E-392426E2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9C3771-96CF-74BB-FF38-12D06628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7AF5B8-AD65-B8B0-B656-F6D37D89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988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F29F67-853D-EE40-770E-8A078E1B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B49D38-8488-5D81-D887-401D6545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00A503C-EED7-5875-A1CC-B06C0B6E7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0AE90C-B95A-21C7-B2E5-29049692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89F889-ACA6-11B0-6063-E70C6590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A0589C-DBB0-E113-8FE9-F5913931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66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9E05B-4B22-B3F8-73E0-F014FB57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46D4AE-A432-B37A-AAC4-09B32CB7A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D8775C-A5BF-8B59-3052-00E4A21DC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BA42FF-9E7D-10FE-8482-6BFFB254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10F60B-95F8-B21D-829D-B6719936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781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EA0187-063E-255A-D2D9-94DDFF84A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6CED53B-7CBF-9F4C-8E24-32B82E7CC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714305-6B8D-81F8-D9AC-CB97E24A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D62FE3-9BA9-6BB2-97E6-2FEBAC9E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973782-4D73-0B12-7938-AC8EF2B9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96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10000"/>
                <a:lumOff val="90000"/>
              </a:schemeClr>
            </a:gs>
            <a:gs pos="35000">
              <a:schemeClr val="tx2">
                <a:lumMod val="10000"/>
                <a:lumOff val="90000"/>
              </a:schemeClr>
            </a:gs>
            <a:gs pos="55000">
              <a:schemeClr val="tx2">
                <a:lumMod val="10000"/>
                <a:lumOff val="9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B3CAFF-BF7F-E7E9-B0D7-A4198555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50A9A7-CD9C-3833-F9F1-159F5B72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76E6FE-044B-4B60-20BA-C5CFB1CF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AE72CC-76BD-4453-8CDB-CB080190B4A7}" type="datetimeFigureOut">
              <a:rPr lang="it-IT" smtClean="0"/>
              <a:t>09/10/2025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CFD8A9-6DDD-7ED6-5D08-4D35C224E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CE86D7-5C9E-2580-94A7-F8D9AE7D3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49420-E831-40B9-B957-0FB27C8020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181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59D35-4E91-6A5A-3191-018BDEA71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5353B4-D498-6B23-F4B2-12953B7B1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4B096-ACB0-F1A1-0B7F-B607E6AE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6BDC412-4BE2-8A99-8253-F96B1C7E6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154A17-6A67-6D1C-C7BE-314585AC7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371ED4-43FB-BB50-F604-3778AA31B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7A82B99-2899-637C-33EC-4ABA659D8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8137ED7-7FA1-1F03-7184-C9C18C18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13892FB-B037-B44D-19F0-33B99D75B03A}"/>
              </a:ext>
            </a:extLst>
          </p:cNvPr>
          <p:cNvSpPr txBox="1"/>
          <p:nvPr/>
        </p:nvSpPr>
        <p:spPr>
          <a:xfrm>
            <a:off x="4504320" y="1214121"/>
            <a:ext cx="66832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cultura come organizzazione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7657D76-72BE-52CE-8822-A0326D80C007}"/>
              </a:ext>
            </a:extLst>
          </p:cNvPr>
          <p:cNvSpPr txBox="1"/>
          <p:nvPr/>
        </p:nvSpPr>
        <p:spPr>
          <a:xfrm>
            <a:off x="8618493" y="5590090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4259BCF-E968-CF23-9612-1A0E2F6B3053}"/>
              </a:ext>
            </a:extLst>
          </p:cNvPr>
          <p:cNvSpPr txBox="1"/>
          <p:nvPr/>
        </p:nvSpPr>
        <p:spPr>
          <a:xfrm>
            <a:off x="1134698" y="1976164"/>
            <a:ext cx="991955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Economia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insieme di attività che l’uomo compie per soddisfare i suoi bisogni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b="1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Bene economico  tutto ciò che l’individuo si procura per soddisfare i suoi bisogni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(es. cibo soddisfa bisogno di nutrimento; libro soddisfa bisogno di istruzione)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Per disporre di un bene è comunque necessario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i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lavoro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: la selvaggina (bene fornito direttamente dalla natura) dev’essere cacciata oppure per ottenere del pane (bene prodotto dall’uomo) bisogna prima coltivare il grano, trasformarlo in farina, etc..)</a:t>
            </a:r>
          </a:p>
        </p:txBody>
      </p:sp>
    </p:spTree>
    <p:extLst>
      <p:ext uri="{BB962C8B-B14F-4D97-AF65-F5344CB8AC3E}">
        <p14:creationId xmlns:p14="http://schemas.microsoft.com/office/powerpoint/2010/main" val="291630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BA38D-A2EF-DCF6-2289-2B041BFD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EB52370-42D3-D31B-971D-87F7159F8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346E8B-2996-44CD-7ED0-923F10233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B5D7B37-873B-62B0-8BBA-BBB9A5CEE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DF01B7E-4679-D7C1-CB0E-043D6DEE43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1CC930-ABBF-520A-9ABE-9B8888937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D60163-38F1-706E-8AC2-2969B8D678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B52B52D5-BB42-D166-0FC4-FED7AF5AB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7E8ACFE-4C95-FECE-9486-6E4FC3C33687}"/>
              </a:ext>
            </a:extLst>
          </p:cNvPr>
          <p:cNvSpPr txBox="1"/>
          <p:nvPr/>
        </p:nvSpPr>
        <p:spPr>
          <a:xfrm>
            <a:off x="4504320" y="1214121"/>
            <a:ext cx="66832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La cultura come organizzazione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09FB316-104D-449E-9A62-27366C69EB08}"/>
              </a:ext>
            </a:extLst>
          </p:cNvPr>
          <p:cNvSpPr txBox="1"/>
          <p:nvPr/>
        </p:nvSpPr>
        <p:spPr>
          <a:xfrm>
            <a:off x="8618493" y="5590090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D7F1914-9F59-51B3-A1CC-CF4B95BEEAAA}"/>
              </a:ext>
            </a:extLst>
          </p:cNvPr>
          <p:cNvSpPr txBox="1"/>
          <p:nvPr/>
        </p:nvSpPr>
        <p:spPr>
          <a:xfrm>
            <a:off x="1469571" y="1969246"/>
            <a:ext cx="102141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 beni possono essere scambiati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Nelle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società acquisitive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(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cacciatori-raccoglitori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) si utilizzava e si utilizza il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baratto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(lo scambio diretto di beni): per es. un’ascia in cambio di cibo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Nelle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società del mondo occidentale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invece è stata inventata la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moneta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Inizialmente come moneta si utilizzava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merce preziosa (sale, pellicce, zanne di elefante)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, solo in seguito è stata introdotta la moneta di metallo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961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1933-6480-C355-7039-BCF4A010C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DD5DAF1-2241-30F4-27D1-61B6DD5EF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2D6211D-5DAC-816D-3D9C-5F45A495A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891593-9224-155E-5AA1-51EA595A68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BF14970-1252-1EEB-D69F-E0364D65C0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86C006D-04BA-2DB8-0F40-9574D9410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B1C52E1-D577-E892-436F-3435AE23CB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D26B86C7-88C7-19B2-3C90-008E8858E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EF81357-6550-359D-F331-713A38EB2355}"/>
              </a:ext>
            </a:extLst>
          </p:cNvPr>
          <p:cNvSpPr txBox="1"/>
          <p:nvPr/>
        </p:nvSpPr>
        <p:spPr>
          <a:xfrm>
            <a:off x="4514259" y="1214121"/>
            <a:ext cx="64155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 sviluppo dell’antropologia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F1A4D3D-C1CA-3414-97F0-514DB4454F14}"/>
              </a:ext>
            </a:extLst>
          </p:cNvPr>
          <p:cNvSpPr txBox="1"/>
          <p:nvPr/>
        </p:nvSpPr>
        <p:spPr>
          <a:xfrm>
            <a:off x="8618493" y="581110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55E0963-0676-7CD9-4026-300F7632DF27}"/>
              </a:ext>
            </a:extLst>
          </p:cNvPr>
          <p:cNvSpPr txBox="1"/>
          <p:nvPr/>
        </p:nvSpPr>
        <p:spPr>
          <a:xfrm>
            <a:off x="4005942" y="1874436"/>
            <a:ext cx="76777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it-IT" sz="24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Antropologia economica </a:t>
            </a:r>
            <a:r>
              <a:rPr lang="it-IT" sz="24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scienza che studia la produzione, distribuzione e circolazione delle risorse materiali </a:t>
            </a:r>
          </a:p>
          <a:p>
            <a:pPr lvl="0" algn="just">
              <a:defRPr/>
            </a:pPr>
            <a:endParaRPr lang="it-IT" sz="2400" b="1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lvl="0" algn="just"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disciplina nasce grazie al contributo di questo economista ungherese, trasferitosi nel 1940 in Gran Bretagna per ragioni razziali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Polanyi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sottolinea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dimensione sociale dell’economia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Le regole di produzione e scambio dei beni, tipiche di un certo tipo di società, trovano supporto in istituzioni con fini non solo economici</a:t>
            </a: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D33CB7-2CD0-F6A5-0198-247109074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5" y="2025908"/>
            <a:ext cx="3533579" cy="345172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AC3467-0A2F-4050-17A0-EE04A477F996}"/>
              </a:ext>
            </a:extLst>
          </p:cNvPr>
          <p:cNvSpPr txBox="1"/>
          <p:nvPr/>
        </p:nvSpPr>
        <p:spPr>
          <a:xfrm>
            <a:off x="341735" y="5625846"/>
            <a:ext cx="2113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Palatino Linotype" panose="02040502050505030304" pitchFamily="18" charset="0"/>
              </a:rPr>
              <a:t>Karl Polanyi (1886-1964)</a:t>
            </a:r>
          </a:p>
        </p:txBody>
      </p:sp>
    </p:spTree>
    <p:extLst>
      <p:ext uri="{BB962C8B-B14F-4D97-AF65-F5344CB8AC3E}">
        <p14:creationId xmlns:p14="http://schemas.microsoft.com/office/powerpoint/2010/main" val="333425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86B9A-1CAC-F8DA-A4FB-24BBE75D8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2E3487-DEAF-DFD8-37FD-74704EC36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D655FF-2514-25AF-3F1A-D9EB7FC11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61CE653-B7E5-25D5-9CEC-F1DE9C651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7F19BA8-14CD-A635-FBA5-B5940A7B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411F192-2C0A-7855-D80A-45E8276D3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687359-5AC8-00D4-F9AC-C5C197FA2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D393BC7C-946E-F9B1-4CA0-1FDFB28C3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9A50824-115D-B3FD-1FD6-CAEC4A21B666}"/>
              </a:ext>
            </a:extLst>
          </p:cNvPr>
          <p:cNvSpPr txBox="1"/>
          <p:nvPr/>
        </p:nvSpPr>
        <p:spPr>
          <a:xfrm>
            <a:off x="4524199" y="1214121"/>
            <a:ext cx="64155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 sviluppo dell’antropologia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88EFFAA-9CC0-FD03-4D39-7FA9853F0A99}"/>
              </a:ext>
            </a:extLst>
          </p:cNvPr>
          <p:cNvSpPr txBox="1"/>
          <p:nvPr/>
        </p:nvSpPr>
        <p:spPr>
          <a:xfrm>
            <a:off x="8618493" y="581110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4EA5193-B018-5F7D-FBF5-9240B690FA8D}"/>
              </a:ext>
            </a:extLst>
          </p:cNvPr>
          <p:cNvSpPr txBox="1"/>
          <p:nvPr/>
        </p:nvSpPr>
        <p:spPr>
          <a:xfrm>
            <a:off x="1048348" y="1959429"/>
            <a:ext cx="106353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Teorie economiche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elaborate in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Europa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negli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anni 30 e 40 del ‘900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l’economia una serie di strategie che ha come unico scopo raggiungere il massimo profitto (massimizzazione dell’utile)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u="sng" dirty="0">
                <a:solidFill>
                  <a:prstClr val="black"/>
                </a:solidFill>
                <a:latin typeface="Palatino Linotype" panose="02040502050505030304" pitchFamily="18" charset="0"/>
              </a:rPr>
              <a:t>Economisti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la scienze economica occidentale sia applicabile e valida per tutti tipi di società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Le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società acquisitive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non hanno però un sistema economico, così come viene definito nel mondo occidentale: non hanno moneta, non hanno banche, non seguono la legge della domanda e dell’offerta. Hanno però altri modi per produrre risorse e scambiarle, e stabiliscono dei criteri per utilizzarle</a:t>
            </a: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70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6B519-C310-B55D-6AEB-46E27DF76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B508C8-6F3D-100F-85E5-62BC260AE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954BFD-ED7A-56BB-AA14-FB1B0D98F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5FAA2806-35A2-424F-BA4B-744180D48B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2D29EA1-9E4C-4BFA-DD19-8FB15307E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1C0E1E-79BE-FD16-519D-35C436FA5C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A1EE0F-2509-2DC0-AF8B-BEF118321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3A9D7DC-C45C-DCD8-819B-765361F56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DCCAE91-9919-8DD4-424F-CD34CE181A44}"/>
              </a:ext>
            </a:extLst>
          </p:cNvPr>
          <p:cNvSpPr txBox="1"/>
          <p:nvPr/>
        </p:nvSpPr>
        <p:spPr>
          <a:xfrm>
            <a:off x="4504320" y="1214121"/>
            <a:ext cx="64155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 sviluppo dell’antropologia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E281505-39C1-1819-AC1D-4B6C3955DA8B}"/>
              </a:ext>
            </a:extLst>
          </p:cNvPr>
          <p:cNvSpPr txBox="1"/>
          <p:nvPr/>
        </p:nvSpPr>
        <p:spPr>
          <a:xfrm>
            <a:off x="8618493" y="581110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AE05BA-90C4-7909-6327-8FB07F46B43C}"/>
              </a:ext>
            </a:extLst>
          </p:cNvPr>
          <p:cNvSpPr txBox="1"/>
          <p:nvPr/>
        </p:nvSpPr>
        <p:spPr>
          <a:xfrm>
            <a:off x="1048348" y="1959429"/>
            <a:ext cx="1063534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Polanyi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si oppone a concezione dell’</a:t>
            </a:r>
            <a:r>
              <a:rPr lang="it-IT" sz="2000" b="1" i="1" u="sng" dirty="0">
                <a:solidFill>
                  <a:prstClr val="black"/>
                </a:solidFill>
                <a:latin typeface="Palatino Linotype" panose="02040502050505030304" pitchFamily="18" charset="0"/>
              </a:rPr>
              <a:t>homo </a:t>
            </a:r>
            <a:r>
              <a:rPr lang="it-IT" sz="2000" b="1" i="1" u="sng" dirty="0" err="1">
                <a:solidFill>
                  <a:prstClr val="black"/>
                </a:solidFill>
                <a:latin typeface="Palatino Linotype" panose="02040502050505030304" pitchFamily="18" charset="0"/>
              </a:rPr>
              <a:t>oeconomicus</a:t>
            </a:r>
            <a:r>
              <a:rPr lang="it-IT" sz="2000" b="1" i="1" u="sng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it-IT" sz="2000" b="1" i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all’idea che la vita sociale dell’individuo sia caratterizzata da insieme di comportamenti razionali che hanno come obiettivo solo un risultato pratico o economico </a:t>
            </a:r>
          </a:p>
          <a:p>
            <a:pPr lvl="0" algn="just"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(</a:t>
            </a:r>
            <a:r>
              <a:rPr lang="it-IT" b="1" u="sng" dirty="0">
                <a:latin typeface="Palatino Linotype" panose="02040502050505030304" pitchFamily="18" charset="0"/>
              </a:rPr>
              <a:t>John Stuart Mill:</a:t>
            </a:r>
            <a:r>
              <a:rPr lang="it-IT" dirty="0">
                <a:latin typeface="Palatino Linotype" panose="02040502050505030304" pitchFamily="18" charset="0"/>
              </a:rPr>
              <a:t> primo a introdurre la categoria dell’</a:t>
            </a:r>
            <a:r>
              <a:rPr lang="it-IT" b="1" i="1" u="sng" dirty="0">
                <a:latin typeface="Palatino Linotype" panose="02040502050505030304" pitchFamily="18" charset="0"/>
              </a:rPr>
              <a:t>homo </a:t>
            </a:r>
            <a:r>
              <a:rPr lang="it-IT" b="1" i="1" u="sng" dirty="0" err="1">
                <a:latin typeface="Palatino Linotype" panose="02040502050505030304" pitchFamily="18" charset="0"/>
              </a:rPr>
              <a:t>oeconomicus</a:t>
            </a:r>
            <a:r>
              <a:rPr lang="it-IT" b="1" i="1" dirty="0">
                <a:latin typeface="Palatino Linotype" panose="02040502050505030304" pitchFamily="18" charset="0"/>
              </a:rPr>
              <a:t> </a:t>
            </a:r>
            <a:r>
              <a:rPr lang="it-IT" dirty="0">
                <a:latin typeface="Palatino Linotype" panose="02040502050505030304" pitchFamily="18" charset="0"/>
              </a:rPr>
              <a:t>nel suo saggio «</a:t>
            </a:r>
            <a:r>
              <a:rPr lang="it-IT" b="1" dirty="0">
                <a:latin typeface="Palatino Linotype" panose="02040502050505030304" pitchFamily="18" charset="0"/>
              </a:rPr>
              <a:t>Sulla definizione di economia politica (1836</a:t>
            </a:r>
            <a:r>
              <a:rPr lang="it-IT" dirty="0">
                <a:latin typeface="Palatino Linotype" panose="02040502050505030304" pitchFamily="18" charset="0"/>
              </a:rPr>
              <a:t>)»</a:t>
            </a:r>
            <a:r>
              <a:rPr lang="it-IT" sz="2000" dirty="0">
                <a:latin typeface="Palatino Linotype" panose="02040502050505030304" pitchFamily="18" charset="0"/>
              </a:rPr>
              <a:t>)</a:t>
            </a: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La produzione, la distribuzione e lo scambio di merci sono </a:t>
            </a:r>
            <a:r>
              <a:rPr lang="it-IT" sz="2000" u="sng" dirty="0">
                <a:solidFill>
                  <a:prstClr val="black"/>
                </a:solidFill>
                <a:latin typeface="Palatino Linotype" panose="02040502050505030304" pitchFamily="18" charset="0"/>
              </a:rPr>
              <a:t>incorporati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in istituzioni sociali (come famiglia o parentela) la cui funzione principale non è solamente economica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L’organizzazione dell’economia nelle varie società è influenzata da principi e valori che regolano le relazioni tra gli individui </a:t>
            </a:r>
            <a:r>
              <a:rPr lang="it-IT" sz="2000" u="sng" dirty="0">
                <a:solidFill>
                  <a:prstClr val="black"/>
                </a:solidFill>
                <a:latin typeface="Palatino Linotype" panose="02040502050505030304" pitchFamily="18" charset="0"/>
              </a:rPr>
              <a:t>secondo finalità non solo economiche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33511270-82EF-B83F-A357-50C4856F59AE}"/>
              </a:ext>
            </a:extLst>
          </p:cNvPr>
          <p:cNvCxnSpPr>
            <a:cxnSpLocks/>
          </p:cNvCxnSpPr>
          <p:nvPr/>
        </p:nvCxnSpPr>
        <p:spPr>
          <a:xfrm>
            <a:off x="968829" y="2166257"/>
            <a:ext cx="0" cy="21009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90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7AD25-0666-2521-DB7D-8638AFC0C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237C9D-327F-0F77-F421-6F5944DE0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152585-1511-6C71-49FF-E6FEB3EBE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BBDCEA7-C858-6D17-5FBA-C09CFBBCE4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DA7976F-B883-9561-B576-A09549213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E2F8B6E-543F-480F-F2F1-AF0D1B27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AEAFC11-6CD9-7161-45FD-30FABCE32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1E485C52-7648-C28F-A05E-C9CE2012C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29280D7-6B27-69CB-F56C-10B725E09D74}"/>
              </a:ext>
            </a:extLst>
          </p:cNvPr>
          <p:cNvSpPr txBox="1"/>
          <p:nvPr/>
        </p:nvSpPr>
        <p:spPr>
          <a:xfrm>
            <a:off x="4534137" y="1209622"/>
            <a:ext cx="64155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 sviluppo dell’antropologia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8B83600-2D8F-0017-A3B3-0546FA7AFDD4}"/>
              </a:ext>
            </a:extLst>
          </p:cNvPr>
          <p:cNvSpPr txBox="1"/>
          <p:nvPr/>
        </p:nvSpPr>
        <p:spPr>
          <a:xfrm>
            <a:off x="8618493" y="581110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EFB42DC-9830-D3B6-6F0E-0C5CA7F1928C}"/>
              </a:ext>
            </a:extLst>
          </p:cNvPr>
          <p:cNvSpPr txBox="1"/>
          <p:nvPr/>
        </p:nvSpPr>
        <p:spPr>
          <a:xfrm>
            <a:off x="1048348" y="1959429"/>
            <a:ext cx="1063534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Polanyi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elaborerà la sua teoria negli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anni 50 del ‘900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dopo aver letto le opere di studiosi, che hanno effettuato una riflessione attenta sulla distribuzione delle ricchezze nelle società primitive, come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Malinowski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,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Boas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e l’antropologo francese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Marcel Mauss</a:t>
            </a:r>
          </a:p>
          <a:p>
            <a:pPr lvl="0" algn="just">
              <a:defRPr/>
            </a:pPr>
            <a:endParaRPr lang="it-IT" sz="20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Bronislaw Malinowski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attenziona il </a:t>
            </a:r>
            <a:r>
              <a:rPr lang="it-IT" sz="2000" b="1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kula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(forma di scambio dei popoli trobriandesi), vita sociale di queste popol. si basa su </a:t>
            </a:r>
            <a:r>
              <a:rPr lang="it-IT" sz="2000" b="1" u="sng" dirty="0">
                <a:solidFill>
                  <a:prstClr val="black"/>
                </a:solidFill>
                <a:latin typeface="Palatino Linotype" panose="02040502050505030304" pitchFamily="18" charset="0"/>
              </a:rPr>
              <a:t>principio di reciprocità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sia in scambi pacifici sia in situazioni conflittuali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Franz Boas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analizza cerimonia del </a:t>
            </a:r>
            <a:r>
              <a:rPr lang="it-IT" sz="2000" b="1" i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potlatch 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cerimonia rituale dei Kwakiutl (costa nordamericana del Pacifico), </a:t>
            </a:r>
            <a:r>
              <a:rPr lang="it-IT" sz="19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che prevede un banchetto a base di carne di foca o di salmone, durante la quale vengono stipulate o rinforzate relazioni gerarchiche tra vari gruppi grazie allo scambio di doni e altri riti</a:t>
            </a:r>
            <a:endParaRPr lang="it-IT" sz="19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84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01B64-D184-9C83-B252-4ECE1E05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C23832-794D-27A2-FA59-2A1DC34AC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1A1F0D-3FAA-6A5F-0BC0-1215A27F4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29331492-ABDD-AD8C-22E0-351EA78E7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DD3DAB-E254-B204-F51E-45748C6AE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0058901-45A1-3C03-4A33-B71952A6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6DA8E39-B2E1-8B1E-4943-44ADA0D89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88165C2-6B6A-A601-2546-E8B0545AB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BD8E9CC-AABC-E08B-B95F-8C535CFCD2C3}"/>
              </a:ext>
            </a:extLst>
          </p:cNvPr>
          <p:cNvSpPr txBox="1"/>
          <p:nvPr/>
        </p:nvSpPr>
        <p:spPr>
          <a:xfrm>
            <a:off x="4514260" y="1212374"/>
            <a:ext cx="64155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 sviluppo dell’antropologia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F430827-8DCB-2AC9-C305-443B17D489F9}"/>
              </a:ext>
            </a:extLst>
          </p:cNvPr>
          <p:cNvSpPr txBox="1"/>
          <p:nvPr/>
        </p:nvSpPr>
        <p:spPr>
          <a:xfrm>
            <a:off x="8657326" y="572497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2D7CB9-60FE-BF32-611E-43B10AC6BF96}"/>
              </a:ext>
            </a:extLst>
          </p:cNvPr>
          <p:cNvSpPr txBox="1"/>
          <p:nvPr/>
        </p:nvSpPr>
        <p:spPr>
          <a:xfrm>
            <a:off x="884486" y="2000024"/>
            <a:ext cx="611721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Durante il </a:t>
            </a:r>
            <a:r>
              <a:rPr lang="it-IT" sz="2000" b="1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potlatch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 individui dello stesso status sociale distribuiscono o distruggono grosse quantità di beni, per affermare in maniera pubblica il proprio rango o riacquistarlo nel caso lo abbiano perso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questo è un es. di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economia del dono: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coloro che ospitano esibiscono le loro ricchezze e la loro importanza distribuendo i loro possessi, spingendo gli ospiti a contraccambiare quando si svolgerà la loro cerimonia rituale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prstClr val="black"/>
                </a:solidFill>
                <a:latin typeface="Palatino Linotype" panose="02040502050505030304" pitchFamily="18" charset="0"/>
              </a:rPr>
              <a:t>(pratica simile, ma in forma attenuata, anche nelle società occidentali: es. si offre da bere agli amici)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F16E34FB-9D43-1587-B855-3EC7E81A0F13}"/>
              </a:ext>
            </a:extLst>
          </p:cNvPr>
          <p:cNvCxnSpPr/>
          <p:nvPr/>
        </p:nvCxnSpPr>
        <p:spPr>
          <a:xfrm>
            <a:off x="2275114" y="3357852"/>
            <a:ext cx="0" cy="5140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412DEF6A-4504-664C-ACA6-7E0271825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704" y="2111829"/>
            <a:ext cx="4720820" cy="336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2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D54EB-A4BD-E0AA-4E84-AF6FF21D3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79CEAF5-574E-DCCC-FDF1-6A9139648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7BA690-F5E3-C9EF-38E5-A626AAD58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11B4B3-A4B2-A77F-F263-60B4BECB1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949B4C5-F63D-2642-CB9D-F8D7905CE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4CA072-1265-324C-9E0D-195DF4E9B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89FE609-89D9-AE25-0DD0-C7A3AC69E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6560D9F5-12F2-CC0A-4207-8B8A9BDF8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05F1050-8584-3C77-5494-E991D90BF86B}"/>
              </a:ext>
            </a:extLst>
          </p:cNvPr>
          <p:cNvSpPr txBox="1"/>
          <p:nvPr/>
        </p:nvSpPr>
        <p:spPr>
          <a:xfrm>
            <a:off x="4534137" y="1214121"/>
            <a:ext cx="64155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 sviluppo dell’antropologia economica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02BA335-72B6-FFC2-4957-93D3D8CAE523}"/>
              </a:ext>
            </a:extLst>
          </p:cNvPr>
          <p:cNvSpPr txBox="1"/>
          <p:nvPr/>
        </p:nvSpPr>
        <p:spPr>
          <a:xfrm>
            <a:off x="8531408" y="569319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B4A0DD4-F89C-7223-77ED-B521CAD62C39}"/>
              </a:ext>
            </a:extLst>
          </p:cNvPr>
          <p:cNvSpPr txBox="1"/>
          <p:nvPr/>
        </p:nvSpPr>
        <p:spPr>
          <a:xfrm>
            <a:off x="782246" y="2178550"/>
            <a:ext cx="106244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Marcel Mauss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analizza 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significato sociale dell’azione di donare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(nel 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Saggio sul dono, 1925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): pratica del dono e principio di reciprocità seguono tre regole fondamentali (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dare, ricevere e ricambiare)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000" b="1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</a:rPr>
              <a:t>s</a:t>
            </a:r>
            <a:r>
              <a:rPr kumimoji="0" lang="it-IT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ua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teoria influenzata dall’</a:t>
            </a:r>
            <a:r>
              <a:rPr kumimoji="0" lang="it-IT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Hau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(«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spirito della cosa donata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»)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legato alla cultura dei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Maori - Nuova Zelanda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chi riceve un dono, a causa dello </a:t>
            </a:r>
            <a:r>
              <a:rPr kumimoji="0" lang="it-IT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Hau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, deve sentirsi in debito nei confronti del donatore e ricambiare, per ristabilire una sorta di equilibrio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2EA3DC8D-AEFD-0622-1418-073303F0567A}"/>
              </a:ext>
            </a:extLst>
          </p:cNvPr>
          <p:cNvCxnSpPr/>
          <p:nvPr/>
        </p:nvCxnSpPr>
        <p:spPr>
          <a:xfrm>
            <a:off x="2340429" y="3171995"/>
            <a:ext cx="0" cy="5140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3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ED27-1578-35CA-612B-36C43F49A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85C2132-B659-D4A1-4C21-E679FFC9C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BFDD44-772D-F212-ECA0-3F84648BB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E950A5B0-5F67-ADF7-22B1-81FB104A45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93667D-99E9-22D6-87CC-4849451C1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03E8A41-8461-E3DE-BA8B-65EE03B63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EADEFC7-6DE4-F16B-D4CF-C6DC56053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466B754A-FE44-3A4F-6AA3-FB3210BC6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200B2DE-0AED-7BF7-6F74-7117D04F9149}"/>
              </a:ext>
            </a:extLst>
          </p:cNvPr>
          <p:cNvSpPr txBox="1"/>
          <p:nvPr/>
        </p:nvSpPr>
        <p:spPr>
          <a:xfrm>
            <a:off x="4595536" y="875457"/>
            <a:ext cx="673934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 tre forme di integrazione dell’economia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nella società</a:t>
            </a:r>
            <a:endParaRPr kumimoji="0" lang="it-I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02634DB-9632-8A2E-2EC3-B8998443191F}"/>
              </a:ext>
            </a:extLst>
          </p:cNvPr>
          <p:cNvSpPr txBox="1"/>
          <p:nvPr/>
        </p:nvSpPr>
        <p:spPr>
          <a:xfrm>
            <a:off x="8531408" y="569319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842280-82BA-742C-FFC5-EE098F457869}"/>
              </a:ext>
            </a:extLst>
          </p:cNvPr>
          <p:cNvSpPr txBox="1"/>
          <p:nvPr/>
        </p:nvSpPr>
        <p:spPr>
          <a:xfrm>
            <a:off x="1053548" y="2189543"/>
            <a:ext cx="105430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Polanyi,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tre forme di integrazione dell’economia nella società: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Reciprocità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Ridistribuzione </a:t>
            </a:r>
            <a:endParaRPr lang="it-IT" sz="2000" b="1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Scambio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A ciascuna corrisponderà un principio di organizzazione (simmetria, centralità e mercato)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Reciprocità o scambio di doni 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forma più antica di scambio, si appoggia sulla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simmetria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P</a:t>
            </a:r>
            <a:r>
              <a:rPr kumimoji="0" lang="it-IT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resente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nelle società egualitarie, in cui le relazioni sociali sono organizzate tra gruppi imparentati e l’economia si svolge all’interno di questi gruppi (es. Sioux Dakota, ma a</a:t>
            </a:r>
            <a:r>
              <a:rPr lang="it-IT" sz="2000" dirty="0" err="1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nche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regalo di compleanno che noi occidentali facciamo a una persona amica, che implicitamente contiene in sé l’idea di ricambiare il dono)</a:t>
            </a: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    </a:t>
            </a: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4116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C0D05-9474-97B5-2DCE-6EECD8811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82B9593-132C-97DC-E9A6-73B433445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976FC5-EBE3-F5E8-92C9-472F7AF0D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273D08A-EEB1-9AD9-4C53-AA2E468D4A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6BBC17-03D7-6D01-51DA-7E0C7095F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5A548F-52EF-D55E-2BFB-2D39CC7158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788135B-850B-3B5B-C20E-C7768FAF3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4DA939B3-501B-AC67-F55D-A6C294B44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8813E2D-A81F-03E4-630F-395C6313E551}"/>
              </a:ext>
            </a:extLst>
          </p:cNvPr>
          <p:cNvSpPr txBox="1"/>
          <p:nvPr/>
        </p:nvSpPr>
        <p:spPr>
          <a:xfrm>
            <a:off x="4555780" y="885168"/>
            <a:ext cx="673934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 tre forme di integrazione dell’economia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nella società</a:t>
            </a:r>
            <a:endParaRPr kumimoji="0" lang="it-I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7776785-C870-D1A3-1EB9-BD47558B8AF6}"/>
              </a:ext>
            </a:extLst>
          </p:cNvPr>
          <p:cNvSpPr txBox="1"/>
          <p:nvPr/>
        </p:nvSpPr>
        <p:spPr>
          <a:xfrm>
            <a:off x="8531408" y="569319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8DE3C5E-FFB8-116D-5824-D826A397FAC9}"/>
              </a:ext>
            </a:extLst>
          </p:cNvPr>
          <p:cNvSpPr txBox="1"/>
          <p:nvPr/>
        </p:nvSpPr>
        <p:spPr>
          <a:xfrm>
            <a:off x="782246" y="2262234"/>
            <a:ext cx="10814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2) Ridistribuzione 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presente in economie in cui si fa riferimento a un’autorità centrale, solitamente una singola persona (capo o sacerdote), che raccoglie prodotti e riceve servizi da tutti i componenti del gruppo e li ridistribuisce (es. popol. beduine dell’Arabia). Si avvale di un’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organizzazione sociale centralizzata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3) Scambio 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tipico di economie in cui i beni circolano sulla base della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legge della domanda e dell’offerta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: ossia, è il mercato a regolare il prezzo dei beni. Ha come supporto istituzionale il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mercato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Polanyi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 mercato sia forma di scambio tipica della società capitalistica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    </a:t>
            </a: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75200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B149-03AC-D05F-4E7A-FA719712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F5DD86-9FA8-48DC-CD96-1F2E7230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16FA7F-27EB-4292-7666-27B279EB4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57FB8D-B26F-CB1D-C4D2-DA3492A87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F07B158-6953-2EAA-9D4A-C76E5150E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7382A9B-8286-6F8B-5317-78AB498188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13D066-F958-56EF-1AF5-F512E4ADA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1BD3B63-1A2B-5457-1932-F47E45BD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70B247B-4E5E-F50C-B6FD-576F3B14EE11}"/>
              </a:ext>
            </a:extLst>
          </p:cNvPr>
          <p:cNvSpPr txBox="1"/>
          <p:nvPr/>
        </p:nvSpPr>
        <p:spPr>
          <a:xfrm>
            <a:off x="4585124" y="842419"/>
            <a:ext cx="673934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 tre forme di integrazione dell’economia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nella società</a:t>
            </a:r>
            <a:endParaRPr kumimoji="0" lang="it-I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44D95BB-0C4F-95D5-F345-94074CF2D4D8}"/>
              </a:ext>
            </a:extLst>
          </p:cNvPr>
          <p:cNvSpPr txBox="1"/>
          <p:nvPr/>
        </p:nvSpPr>
        <p:spPr>
          <a:xfrm>
            <a:off x="8357236" y="540128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7D338A0-7D40-F844-DB46-C898D85010DB}"/>
              </a:ext>
            </a:extLst>
          </p:cNvPr>
          <p:cNvSpPr txBox="1"/>
          <p:nvPr/>
        </p:nvSpPr>
        <p:spPr>
          <a:xfrm>
            <a:off x="1099457" y="1840922"/>
            <a:ext cx="103229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Secondo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modello scambio-mercato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 momento importante è la contrattazione durante la quale venditore e compratore cercano di ottenere, per sé stessi, il prezzo più conveniente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Nelle società possono essere presenti tutti e tre i modelli di circolazione dei beni e la presenza dominante di un modello non esclude necessariamente gli altri due (es.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mezzadri toscani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    </a:t>
            </a: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9118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2EDAF-A57E-FE29-67A6-1C7931D71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0D4C85-2B7D-E93F-52D2-B8844140A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140520-7244-9045-EC5C-BCF3B9E51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59EF5-23F1-946D-DBE4-7EAADED6C1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552BACA-8B76-9332-D6CC-2EDA5B0FB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65D41D2-DFA2-5199-83CC-43A53FC1B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35DB095-2D31-8367-6E6E-C3E690F2F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0E6DCFFF-85D9-EE96-FF34-C202420BB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3AC111B-0D4B-3B0C-8DE4-93BA0173B4F1}"/>
              </a:ext>
            </a:extLst>
          </p:cNvPr>
          <p:cNvSpPr txBox="1"/>
          <p:nvPr/>
        </p:nvSpPr>
        <p:spPr>
          <a:xfrm>
            <a:off x="4639552" y="797317"/>
            <a:ext cx="69461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Circolazione  e produzione dei beni come fenomeni sociali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6A90355-E0F3-BE94-CC83-0B3FAC172D43}"/>
              </a:ext>
            </a:extLst>
          </p:cNvPr>
          <p:cNvSpPr txBox="1"/>
          <p:nvPr/>
        </p:nvSpPr>
        <p:spPr>
          <a:xfrm>
            <a:off x="8357236" y="55022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A70A914-25D5-E714-3BD7-57E8447AD4ED}"/>
              </a:ext>
            </a:extLst>
          </p:cNvPr>
          <p:cNvSpPr txBox="1"/>
          <p:nvPr/>
        </p:nvSpPr>
        <p:spPr>
          <a:xfrm>
            <a:off x="4639552" y="1840922"/>
            <a:ext cx="67828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Polanyi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 concentra attenzione su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circolazione dei beni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e non su produzione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Marx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la produzione è un fatto sociale, poiché oggetti che si comprano e si usano contengono relazioni sociali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modo di produzione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che si basa su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tre fattori: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mezzi di produzione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,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manodopera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e </a:t>
            </a:r>
            <a:r>
              <a:rPr lang="it-IT" sz="2000" b="1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rapporti di produzione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39FB761-9C34-6530-2E8C-6EFC297AF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61" y="1981255"/>
            <a:ext cx="3039330" cy="406635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1BF0F87-083A-0AF8-F39E-461D1CF358EA}"/>
              </a:ext>
            </a:extLst>
          </p:cNvPr>
          <p:cNvSpPr txBox="1"/>
          <p:nvPr/>
        </p:nvSpPr>
        <p:spPr>
          <a:xfrm>
            <a:off x="743876" y="6145028"/>
            <a:ext cx="1016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Palatino Linotype" panose="02040502050505030304" pitchFamily="18" charset="0"/>
              </a:rPr>
              <a:t>Karl Marx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0D2B5D57-0087-C105-4A74-556D941A8AE8}"/>
              </a:ext>
            </a:extLst>
          </p:cNvPr>
          <p:cNvCxnSpPr>
            <a:cxnSpLocks/>
          </p:cNvCxnSpPr>
          <p:nvPr/>
        </p:nvCxnSpPr>
        <p:spPr>
          <a:xfrm>
            <a:off x="5072743" y="3776657"/>
            <a:ext cx="0" cy="5340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91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B963-A8AB-4CBD-317B-4344F09EC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864A897-C232-B175-7884-1E3C5D81A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285A3-A51B-FAB8-B4B0-A73383BB1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8AD275-E1A9-E7EB-2BDD-6F6CFE113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CC832FD-F2A8-4775-CD74-6B1A6E4B7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61AF5D8-96E1-6245-E1DC-6B2C5E6BC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1C805B6-7392-3D0A-4EBC-ECD458E5E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45089C5A-5EF1-635C-44F3-5FF019BF2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E1499DB-E819-AE76-7AEC-AC7430AA68D1}"/>
              </a:ext>
            </a:extLst>
          </p:cNvPr>
          <p:cNvSpPr txBox="1"/>
          <p:nvPr/>
        </p:nvSpPr>
        <p:spPr>
          <a:xfrm>
            <a:off x="4639552" y="797317"/>
            <a:ext cx="69461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Circolazione  e produzione dei beni come fenomeni sociali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1AE7C05-71AC-FFD3-024B-25AB5A907EF2}"/>
              </a:ext>
            </a:extLst>
          </p:cNvPr>
          <p:cNvSpPr txBox="1"/>
          <p:nvPr/>
        </p:nvSpPr>
        <p:spPr>
          <a:xfrm>
            <a:off x="8175709" y="549114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2E4915C-2462-F343-B38F-8B94DA875F71}"/>
              </a:ext>
            </a:extLst>
          </p:cNvPr>
          <p:cNvSpPr txBox="1"/>
          <p:nvPr/>
        </p:nvSpPr>
        <p:spPr>
          <a:xfrm>
            <a:off x="4818335" y="2151727"/>
            <a:ext cx="6422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Mezzi di produzione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 materia prima (comprende anche la tecnologia)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Manodopera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  lavoratori che mettono sul mercato la propria forza lavoro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000" dirty="0">
              <a:solidFill>
                <a:prstClr val="black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Rapporti di produzione  </a:t>
            </a:r>
            <a:r>
              <a:rPr lang="it-IT" sz="2000" dirty="0">
                <a:solidFill>
                  <a:prstClr val="black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Wingdings" panose="05000000000000000000" pitchFamily="2" charset="2"/>
              </a:rPr>
              <a:t>elazioni sociali che intercorrono tra mezzi di produzione e manodopera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8B6FD5-3836-5C7C-3B80-230552EDA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61" y="1981255"/>
            <a:ext cx="3039330" cy="406635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DC1AEC7-B803-80FF-4F6D-5DADC66A26E3}"/>
              </a:ext>
            </a:extLst>
          </p:cNvPr>
          <p:cNvSpPr txBox="1"/>
          <p:nvPr/>
        </p:nvSpPr>
        <p:spPr>
          <a:xfrm>
            <a:off x="743876" y="6145028"/>
            <a:ext cx="1016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Palatino Linotype" panose="02040502050505030304" pitchFamily="18" charset="0"/>
              </a:rPr>
              <a:t>Karl Marx</a:t>
            </a:r>
          </a:p>
        </p:txBody>
      </p:sp>
    </p:spTree>
    <p:extLst>
      <p:ext uri="{BB962C8B-B14F-4D97-AF65-F5344CB8AC3E}">
        <p14:creationId xmlns:p14="http://schemas.microsoft.com/office/powerpoint/2010/main" val="2013196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54938-DC7E-FE38-B697-C0D1A20B6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1D8EEF1-3357-3417-F153-18EF59669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C2EBF6-E954-3F08-D2DA-81B62D74A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960251-CCA7-DD94-56A9-DCE9D733E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FBCE42-A5B5-A678-0719-4EE1DF832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5C15DE-C6ED-0EB7-CDA2-C5A5EB40D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72C6167-713A-4C32-1D7E-8931B2009F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EB47852E-9151-7EB0-312D-6EF1405F3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4D8BCF6-67DE-D7DE-FB47-7F5899BC76AF}"/>
              </a:ext>
            </a:extLst>
          </p:cNvPr>
          <p:cNvSpPr txBox="1"/>
          <p:nvPr/>
        </p:nvSpPr>
        <p:spPr>
          <a:xfrm>
            <a:off x="4639552" y="797317"/>
            <a:ext cx="69461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Circolazione  e produzione dei beni come fenomeni sociali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D14B3A8-D5FD-6402-48F2-F68B6637A74F}"/>
              </a:ext>
            </a:extLst>
          </p:cNvPr>
          <p:cNvSpPr txBox="1"/>
          <p:nvPr/>
        </p:nvSpPr>
        <p:spPr>
          <a:xfrm>
            <a:off x="8175709" y="5401281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72D08F-CEAA-3E14-6D8E-0EFA180E51E0}"/>
              </a:ext>
            </a:extLst>
          </p:cNvPr>
          <p:cNvSpPr txBox="1"/>
          <p:nvPr/>
        </p:nvSpPr>
        <p:spPr>
          <a:xfrm>
            <a:off x="1208314" y="2204666"/>
            <a:ext cx="100325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Studiosi di antropologia economica (partendo dalle analisi </a:t>
            </a:r>
            <a:r>
              <a:rPr lang="it-IT" sz="2000" b="1" dirty="0">
                <a:latin typeface="Palatino Linotype" panose="02040502050505030304" pitchFamily="18" charset="0"/>
              </a:rPr>
              <a:t>Polanyi</a:t>
            </a:r>
            <a:r>
              <a:rPr lang="it-IT" sz="2000" dirty="0">
                <a:latin typeface="Palatino Linotype" panose="02040502050505030304" pitchFamily="18" charset="0"/>
              </a:rPr>
              <a:t> e </a:t>
            </a:r>
            <a:r>
              <a:rPr lang="it-IT" sz="2000" b="1" dirty="0">
                <a:latin typeface="Palatino Linotype" panose="02040502050505030304" pitchFamily="18" charset="0"/>
              </a:rPr>
              <a:t>Marx</a:t>
            </a:r>
            <a:r>
              <a:rPr lang="it-IT" sz="2000" dirty="0">
                <a:latin typeface="Palatino Linotype" panose="02040502050505030304" pitchFamily="18" charset="0"/>
              </a:rPr>
              <a:t>) hanno iniziato a studiare le trasformazioni avvenute nell’economia di alcune società africane e asiatiche</a:t>
            </a: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società, basate su relazioni sociali tradizionali, come parentela, vicinato e amicizia che, entrando a contatto con l’economia di mercato di Europa o Stati Uniti, hanno modificato le loro relazioni sociali tradizionali</a:t>
            </a: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endParaRPr lang="it-IT" sz="2000" dirty="0">
              <a:latin typeface="Palatino Linotype" panose="02040502050505030304" pitchFamily="18" charset="0"/>
            </a:endParaRP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FA48B01A-5FFE-6784-9568-275DF6143489}"/>
              </a:ext>
            </a:extLst>
          </p:cNvPr>
          <p:cNvCxnSpPr/>
          <p:nvPr/>
        </p:nvCxnSpPr>
        <p:spPr>
          <a:xfrm>
            <a:off x="2173031" y="3273438"/>
            <a:ext cx="0" cy="663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82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A9099-954D-2BD0-524C-92501C8A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67D5266-DE73-AB57-3084-6787EA339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0D213C-0EA7-4890-E650-3576F6ED7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A3ACD910-16AB-D5AA-C947-FC6FA4EC2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7E3D712-F942-17A9-3A4A-A8E7BBE9D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506F888-E552-C4AC-EA0A-69FECBBB6A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0FD40D-5C95-E663-0C96-EE2A6575D6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D6716CEC-7E77-4EB7-2A5E-9F7C1D021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CFF8CC2-99A6-E7EC-5C7D-CBFF3A74F05D}"/>
              </a:ext>
            </a:extLst>
          </p:cNvPr>
          <p:cNvSpPr txBox="1"/>
          <p:nvPr/>
        </p:nvSpPr>
        <p:spPr>
          <a:xfrm>
            <a:off x="4639552" y="797317"/>
            <a:ext cx="69461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Circolazione  e produzione dei beni come fenomeni sociali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ECE58B8-9256-7D35-2CE7-AB81571CEC54}"/>
              </a:ext>
            </a:extLst>
          </p:cNvPr>
          <p:cNvSpPr txBox="1"/>
          <p:nvPr/>
        </p:nvSpPr>
        <p:spPr>
          <a:xfrm>
            <a:off x="8112635" y="557852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356AE80-4F5B-93FB-9355-7A4B56C8F7D3}"/>
              </a:ext>
            </a:extLst>
          </p:cNvPr>
          <p:cNvSpPr txBox="1"/>
          <p:nvPr/>
        </p:nvSpPr>
        <p:spPr>
          <a:xfrm>
            <a:off x="1208314" y="2131425"/>
            <a:ext cx="654231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Palatino Linotype" panose="02040502050505030304" pitchFamily="18" charset="0"/>
              </a:rPr>
              <a:t>Antropologo francese </a:t>
            </a:r>
            <a:r>
              <a:rPr lang="it-IT" sz="2000" b="1" dirty="0">
                <a:latin typeface="Palatino Linotype" panose="02040502050505030304" pitchFamily="18" charset="0"/>
              </a:rPr>
              <a:t>Claude </a:t>
            </a:r>
            <a:r>
              <a:rPr lang="it-IT" sz="2000" b="1" dirty="0" err="1">
                <a:latin typeface="Palatino Linotype" panose="02040502050505030304" pitchFamily="18" charset="0"/>
              </a:rPr>
              <a:t>Meillassoux</a:t>
            </a:r>
            <a:r>
              <a:rPr lang="it-IT" sz="2000" b="1" dirty="0">
                <a:latin typeface="Palatino Linotype" panose="02040502050505030304" pitchFamily="18" charset="0"/>
              </a:rPr>
              <a:t> (1925-2005)</a:t>
            </a:r>
          </a:p>
          <a:p>
            <a:r>
              <a:rPr lang="it-IT" sz="2000" b="1" dirty="0">
                <a:latin typeface="Palatino Linotype" panose="02040502050505030304" pitchFamily="18" charset="0"/>
              </a:rPr>
              <a:t> </a:t>
            </a:r>
          </a:p>
          <a:p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studiò le </a:t>
            </a:r>
            <a:r>
              <a:rPr lang="it-IT" sz="1900" b="1" dirty="0">
                <a:latin typeface="Palatino Linotype" panose="02040502050505030304" pitchFamily="18" charset="0"/>
              </a:rPr>
              <a:t>comunità domestiche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gruppi di individui residenti nello stesso luogo, generalmente appartenenti alla stessa famiglia, che collaborano per svolgere attività di interesse comune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Secondo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antropologo 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comunità domestica è stata incorporata da forme economiche e sociali con le quali è venuta in contatto, in particolare produzione capitalistica, che ha sfruttato capacità delle comunità domestiche di produrre manodopera</a:t>
            </a:r>
            <a:endParaRPr lang="it-IT" sz="1900" dirty="0">
              <a:latin typeface="Palatino Linotype" panose="02040502050505030304" pitchFamily="18" charset="0"/>
            </a:endParaRP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D7A8EA6D-89DA-24AC-A13E-AEC3F39E416F}"/>
              </a:ext>
            </a:extLst>
          </p:cNvPr>
          <p:cNvCxnSpPr>
            <a:cxnSpLocks/>
          </p:cNvCxnSpPr>
          <p:nvPr/>
        </p:nvCxnSpPr>
        <p:spPr>
          <a:xfrm>
            <a:off x="3200400" y="2569029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1FE9A500-8E08-0CD8-6818-6BC1CC44B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661" y="2131426"/>
            <a:ext cx="3065197" cy="317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28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4FB26-4C4B-4989-008A-C3759A190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CBE585C-DA15-B666-E60D-1E1708DE3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447592-12FA-CC3F-FF06-4930BFEB0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582D4B5B-EC93-9BCB-3258-EFD00ACF1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8D67BF5-7643-FF45-C552-553AE28A2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EB8F0DE-4A59-177E-D953-21B9D1983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0CF361D-2B2F-55CB-1643-44648E7EB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92A387B4-FBA0-43B9-29ED-CD4F2E3DB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4E3CF3A-D606-3EE3-71D5-2FCA7BEC41D5}"/>
              </a:ext>
            </a:extLst>
          </p:cNvPr>
          <p:cNvSpPr txBox="1"/>
          <p:nvPr/>
        </p:nvSpPr>
        <p:spPr>
          <a:xfrm>
            <a:off x="4639552" y="797317"/>
            <a:ext cx="694616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Circolazione  e produzione dei beni come fenomeni sociali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CE15A3A-2AFA-D773-C17F-8CA5CDC7A7A1}"/>
              </a:ext>
            </a:extLst>
          </p:cNvPr>
          <p:cNvSpPr txBox="1"/>
          <p:nvPr/>
        </p:nvSpPr>
        <p:spPr>
          <a:xfrm>
            <a:off x="8241023" y="5549928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F6CDA2-3B6D-FCB8-52A8-FF574FBA20C0}"/>
              </a:ext>
            </a:extLst>
          </p:cNvPr>
          <p:cNvSpPr txBox="1"/>
          <p:nvPr/>
        </p:nvSpPr>
        <p:spPr>
          <a:xfrm>
            <a:off x="1273628" y="2229395"/>
            <a:ext cx="100325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In epoca coloniale e postcoloniale, infatti, imprenditori di piantagioni e industrie attingevano da qui numerosi lavoratori</a:t>
            </a: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Spostandosi poi dai villaggi alle città e emigrando verso altri Stati, la struttura delle comunità domestiche delle società africane si è indebolita e questo ha determinato un cambiamento e un frantumarsi delle relazioni sociali e del tessuto culturale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Cambiamento simile (secondo antropologo) si è verificato anche in Occidente quando la famiglia allargata e patriarcale, che risiedeva in campagna, si è spostata in città divenendo nucleare</a:t>
            </a: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endParaRPr lang="it-IT" sz="2000" dirty="0">
              <a:latin typeface="Palatino Linotype" panose="02040502050505030304" pitchFamily="18" charset="0"/>
            </a:endParaRPr>
          </a:p>
          <a:p>
            <a:endParaRPr lang="it-IT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742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3FF94-0500-C79E-58C4-569FB7A0A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082A9D-7607-2370-A091-2B5BC8EB4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16C741-9EE5-9955-2357-21BF37172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6955F4-B8CD-C3EA-2451-A053E494C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29F9D36-13E1-00BB-8CD3-9154BD20E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012B36E-6F94-464E-6AD4-E3B1244A9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BCF52C-C291-D50C-62E9-EF4A7AC3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2147A2D-5628-DC89-88E9-CC60D1163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501A35D-6E02-471A-F33E-B0F36903B4EC}"/>
              </a:ext>
            </a:extLst>
          </p:cNvPr>
          <p:cNvSpPr txBox="1"/>
          <p:nvPr/>
        </p:nvSpPr>
        <p:spPr>
          <a:xfrm>
            <a:off x="4639552" y="814012"/>
            <a:ext cx="66666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Consumo e utile secondo analisi antropologica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17CCC9D-0D21-1360-E0E2-23FA66611961}"/>
              </a:ext>
            </a:extLst>
          </p:cNvPr>
          <p:cNvSpPr txBox="1"/>
          <p:nvPr/>
        </p:nvSpPr>
        <p:spPr>
          <a:xfrm>
            <a:off x="8241023" y="5909045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25D31D-7FDF-7666-971C-5613F8E48D62}"/>
              </a:ext>
            </a:extLst>
          </p:cNvPr>
          <p:cNvSpPr txBox="1"/>
          <p:nvPr/>
        </p:nvSpPr>
        <p:spPr>
          <a:xfrm>
            <a:off x="1436914" y="1942724"/>
            <a:ext cx="6052458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b="1" dirty="0" err="1">
                <a:latin typeface="Palatino Linotype" panose="02040502050505030304" pitchFamily="18" charset="0"/>
              </a:rPr>
              <a:t>Arjun</a:t>
            </a:r>
            <a:r>
              <a:rPr lang="it-IT" sz="2000" b="1" dirty="0">
                <a:latin typeface="Palatino Linotype" panose="02040502050505030304" pitchFamily="18" charset="0"/>
              </a:rPr>
              <a:t> </a:t>
            </a:r>
            <a:r>
              <a:rPr lang="it-IT" sz="2000" b="1" dirty="0" err="1">
                <a:latin typeface="Palatino Linotype" panose="02040502050505030304" pitchFamily="18" charset="0"/>
              </a:rPr>
              <a:t>Appadurai</a:t>
            </a:r>
            <a:r>
              <a:rPr lang="it-IT" sz="2000" b="1" dirty="0">
                <a:latin typeface="Palatino Linotype" panose="02040502050505030304" pitchFamily="18" charset="0"/>
              </a:rPr>
              <a:t> (Bombay, 1949)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per comprendere valore delle cose bisogna rivolgere l’attenzione al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consumo dei beni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, invece che alla loro produzione e scambio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Valore degli oggetti è determinato (in parte) dalla loro modalità di produzione 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(es. bicchiere di vetro soffiato ha un determinato prezzo; un bicchiere di vetro prodotto in serie avrà prezzo più modesto)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AD8974B-EB3B-BFF4-17A4-E47668693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908" y="1945122"/>
            <a:ext cx="2721428" cy="36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39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339D8-B708-75A2-1D99-9358E480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57B656-CA53-6900-4226-435468E31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84B7C3-657B-5B68-9B8F-C885F6637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7A106BE-992B-7B2E-2C78-CD4FA27994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F0479D-7321-DDA1-3797-750D173059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96AA24B-0F2C-0F85-17C5-EBADD2A22F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CF532B-DA33-B841-4213-0FD3918D35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D1DACF6-D081-C501-D09D-075E2B901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9E2384B-F377-5B7A-92AF-9E3B09CF04D3}"/>
              </a:ext>
            </a:extLst>
          </p:cNvPr>
          <p:cNvSpPr txBox="1"/>
          <p:nvPr/>
        </p:nvSpPr>
        <p:spPr>
          <a:xfrm>
            <a:off x="4639552" y="814012"/>
            <a:ext cx="66666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Consumo e utile secondo analisi antropologica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BD5655B-B646-160D-A7F0-E1DDBBB2AD00}"/>
              </a:ext>
            </a:extLst>
          </p:cNvPr>
          <p:cNvSpPr txBox="1"/>
          <p:nvPr/>
        </p:nvSpPr>
        <p:spPr>
          <a:xfrm>
            <a:off x="8241022" y="5717129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051672-E990-C051-32F0-1D6CC2B85FBF}"/>
              </a:ext>
            </a:extLst>
          </p:cNvPr>
          <p:cNvSpPr txBox="1"/>
          <p:nvPr/>
        </p:nvSpPr>
        <p:spPr>
          <a:xfrm>
            <a:off x="1436913" y="1942724"/>
            <a:ext cx="98693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Valore delle cose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dipende soprattutto dalla loro vita sociale, ossia dai passaggi che oggetti compiono all’interno di una certa cultura e struttura economica, a partire dal momento in cui iniziano a essere beni desiderabili (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es. opere d’arte tribale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)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Tutte le società si fondano sul consumo di beni (non solo quella capitalistica che basa la sua vita economica sul consumo). Questi beni, tuttavia, non sono solo beni materiali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In </a:t>
            </a:r>
            <a:r>
              <a:rPr lang="it-IT" sz="2000" b="1" dirty="0">
                <a:latin typeface="Palatino Linotype" panose="02040502050505030304" pitchFamily="18" charset="0"/>
              </a:rPr>
              <a:t>Myanmar </a:t>
            </a:r>
            <a:r>
              <a:rPr lang="it-IT" sz="2000" dirty="0">
                <a:latin typeface="Palatino Linotype" panose="02040502050505030304" pitchFamily="18" charset="0"/>
              </a:rPr>
              <a:t>(un tempo Birmania)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la popolazione, pur essendo molto povera, devolve molte offerte di denaro ai monaci buddisti per il mantenimento dei templi</a:t>
            </a:r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533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50C64-9572-EDED-5352-13BC9CCC8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2C8E7A-0938-A5E0-60B9-563D044D2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7F22FD-3A98-141F-5C14-EC5667A31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5194EDBA-F539-75D1-3FB9-B4B23E2E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2A86C5A-D8AB-B0B6-6738-8907B8D10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B0B229E-5160-6ECD-6BA4-BA0A27E88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60097B3-D01B-3DCD-6AA6-EA538E9F3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EB48BCB-49B1-5109-59E9-05E521BB9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7DC0FF0-7952-3BD0-DF26-E83A75410020}"/>
              </a:ext>
            </a:extLst>
          </p:cNvPr>
          <p:cNvSpPr txBox="1"/>
          <p:nvPr/>
        </p:nvSpPr>
        <p:spPr>
          <a:xfrm>
            <a:off x="4639552" y="814012"/>
            <a:ext cx="66666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Consumo e utile secondo analisi antropologica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05F463D-6866-68EB-CE92-3E71C374F152}"/>
              </a:ext>
            </a:extLst>
          </p:cNvPr>
          <p:cNvSpPr txBox="1"/>
          <p:nvPr/>
        </p:nvSpPr>
        <p:spPr>
          <a:xfrm>
            <a:off x="8241022" y="544159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5405CD5-F8FA-7928-6FB2-2C7DC6F10A46}"/>
              </a:ext>
            </a:extLst>
          </p:cNvPr>
          <p:cNvSpPr txBox="1"/>
          <p:nvPr/>
        </p:nvSpPr>
        <p:spPr>
          <a:xfrm>
            <a:off x="1436913" y="2277163"/>
            <a:ext cx="98693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Attraverso queste offerte i birmani si garantiscono di essere ricordati nelle preghiere dei monaci e di essere apprezzati socialmente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utilizzo del denaro in un atto simbolico invece di utilizzarlo per migliorare il proprio tenore di vita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F6C1928A-4AE1-D222-52DA-9328FCB25BF3}"/>
              </a:ext>
            </a:extLst>
          </p:cNvPr>
          <p:cNvCxnSpPr>
            <a:cxnSpLocks/>
          </p:cNvCxnSpPr>
          <p:nvPr/>
        </p:nvCxnSpPr>
        <p:spPr>
          <a:xfrm>
            <a:off x="2579915" y="3283734"/>
            <a:ext cx="0" cy="8137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061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D7FB1-F0EC-6C21-9012-91465F93A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4B05D19-05B0-9DB6-DFCD-8467A5EC7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CF60A8-BCA5-3395-CF60-8831B7AFE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B6DEFA-AACE-45E5-4A37-17D6D18C2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BD554CC-B915-2CD3-029F-C410671B4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BC10CBF-4A6E-26CA-404B-2EFD05F59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D0436F0-7500-FE5E-677A-635B9BDA6A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FE5B0FB-C03B-1A50-A721-6D06AF595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825B07F-6C75-9D8A-B86E-AA87CDE8BA4F}"/>
              </a:ext>
            </a:extLst>
          </p:cNvPr>
          <p:cNvSpPr txBox="1"/>
          <p:nvPr/>
        </p:nvSpPr>
        <p:spPr>
          <a:xfrm>
            <a:off x="4639551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 cultura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come organizzazione politica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092363D-B159-D8F3-3CF5-D458E03A4A0B}"/>
              </a:ext>
            </a:extLst>
          </p:cNvPr>
          <p:cNvSpPr txBox="1"/>
          <p:nvPr/>
        </p:nvSpPr>
        <p:spPr>
          <a:xfrm>
            <a:off x="8159377" y="5610589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767E651-C637-EE3B-1752-DDB86119CF84}"/>
              </a:ext>
            </a:extLst>
          </p:cNvPr>
          <p:cNvSpPr txBox="1"/>
          <p:nvPr/>
        </p:nvSpPr>
        <p:spPr>
          <a:xfrm>
            <a:off x="1436913" y="1942724"/>
            <a:ext cx="9869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FB181E4-E7D8-8643-26E9-678CE946A568}"/>
              </a:ext>
            </a:extLst>
          </p:cNvPr>
          <p:cNvSpPr txBox="1"/>
          <p:nvPr/>
        </p:nvSpPr>
        <p:spPr>
          <a:xfrm>
            <a:off x="1518556" y="2222385"/>
            <a:ext cx="97060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Antropologia politica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400" b="1" dirty="0">
                <a:latin typeface="Palatino Linotype" panose="02040502050505030304" pitchFamily="18" charset="0"/>
              </a:rPr>
              <a:t>studia le forme di potere all’interno delle varie organizzazioni sociali, individuandone affinità e differenze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Ogni società ha una propria organizzazione che regola gli aspetti della vita collettiva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Organizzazione politica </a:t>
            </a:r>
            <a:r>
              <a:rPr lang="it-IT" sz="24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insieme delle varie istituzioni e regole all’interno delle quali si svolge la vita politica di un popolo</a:t>
            </a:r>
          </a:p>
          <a:p>
            <a:pPr algn="just"/>
            <a:r>
              <a:rPr lang="it-IT" dirty="0">
                <a:latin typeface="Palatino Linotype" panose="02040502050505030304" pitchFamily="18" charset="0"/>
                <a:sym typeface="Wingdings" panose="05000000000000000000" pitchFamily="2" charset="2"/>
              </a:rPr>
              <a:t>(es. presidente di una repubblica parlamentare promulga legge dopo che è stata approvata dal Parlamento; il capo di una tribù allontana uno dei suoi membri se commette delle colpe)</a:t>
            </a:r>
            <a:endParaRPr lang="it-IT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586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9C4D0-DE84-28B7-8FA6-E3E9E9559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D7DCB0-E4C7-ECEC-48A2-A9953F875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CE9DC-0E6B-8F1B-AE2D-A70412148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4380ECE-BD01-A58E-914D-F5D71E044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A0F09A1-3991-3AC1-C20D-3EDFFF72B7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BF032A-F813-5A03-374C-DB16CB89B3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410033-A195-6BF8-65D6-94C16EEA7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7E873653-FCA2-DD85-674D-B36E75251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1547D99-0C76-60BE-E110-D44AA82646EA}"/>
              </a:ext>
            </a:extLst>
          </p:cNvPr>
          <p:cNvSpPr txBox="1"/>
          <p:nvPr/>
        </p:nvSpPr>
        <p:spPr>
          <a:xfrm>
            <a:off x="4639551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 cultura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come organizzazione politica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25CD6DF-883F-1527-767D-D6CF196F3E5D}"/>
              </a:ext>
            </a:extLst>
          </p:cNvPr>
          <p:cNvSpPr txBox="1"/>
          <p:nvPr/>
        </p:nvSpPr>
        <p:spPr>
          <a:xfrm>
            <a:off x="8159377" y="559242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C0E8B97-2C6D-EB63-3628-DEA4A1B61B2B}"/>
              </a:ext>
            </a:extLst>
          </p:cNvPr>
          <p:cNvSpPr txBox="1"/>
          <p:nvPr/>
        </p:nvSpPr>
        <p:spPr>
          <a:xfrm>
            <a:off x="1436913" y="1942724"/>
            <a:ext cx="9869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4D02D86-6109-566E-B651-E839082A31B4}"/>
              </a:ext>
            </a:extLst>
          </p:cNvPr>
          <p:cNvSpPr txBox="1"/>
          <p:nvPr/>
        </p:nvSpPr>
        <p:spPr>
          <a:xfrm>
            <a:off x="1518556" y="2222385"/>
            <a:ext cx="97060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Sotto influenza delle </a:t>
            </a:r>
            <a:r>
              <a:rPr lang="it-IT" sz="2000" b="1" u="sng" dirty="0">
                <a:latin typeface="Palatino Linotype" panose="02040502050505030304" pitchFamily="18" charset="0"/>
                <a:sym typeface="Wingdings" panose="05000000000000000000" pitchFamily="2" charset="2"/>
              </a:rPr>
              <a:t>teorie evoluzionistiche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gli antropologi hanno pensato all’organizzazione politica delle varie società come un percorso lineare che va da forme politiche semplici a più complesse</a:t>
            </a:r>
          </a:p>
          <a:p>
            <a:pPr algn="just"/>
            <a:endParaRPr lang="it-IT" sz="20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in realtà: le varie forme di organizzazione politica tendono a confluire le une nelle altre e la classificazione dei diversi sistemi politici è molto più complessa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F1E72DAC-8BA9-1030-0D3E-2B98C0B1641A}"/>
              </a:ext>
            </a:extLst>
          </p:cNvPr>
          <p:cNvCxnSpPr>
            <a:cxnSpLocks/>
          </p:cNvCxnSpPr>
          <p:nvPr/>
        </p:nvCxnSpPr>
        <p:spPr>
          <a:xfrm>
            <a:off x="2699657" y="3251829"/>
            <a:ext cx="0" cy="7896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361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EC24C-AA6B-01A2-3440-6C953AF7C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171B92A-46CF-2CA3-517F-5C0A657AB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FEEA22-73C6-2672-CD58-D4B088360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55C2E7-6432-6C82-6BF2-207BA7415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233CC3-2140-583A-3DC1-EEB4EAF0E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A0BEC84-3B6A-1885-F810-EE21771B3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0CC0F9-4100-79B0-D53B-58C6B751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BF6E0627-38A3-72D8-4D9A-88A103C7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AE390F5-6F21-34F6-5D55-57A8E4EBE8B0}"/>
              </a:ext>
            </a:extLst>
          </p:cNvPr>
          <p:cNvSpPr txBox="1"/>
          <p:nvPr/>
        </p:nvSpPr>
        <p:spPr>
          <a:xfrm>
            <a:off x="4639551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 cultura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come organizzazione politica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5E1C2BF-66F4-9441-65E9-8D483E031040}"/>
              </a:ext>
            </a:extLst>
          </p:cNvPr>
          <p:cNvSpPr txBox="1"/>
          <p:nvPr/>
        </p:nvSpPr>
        <p:spPr>
          <a:xfrm>
            <a:off x="8241022" y="578040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B4C1C8-8B47-0C04-BD49-8B8609185CAF}"/>
              </a:ext>
            </a:extLst>
          </p:cNvPr>
          <p:cNvSpPr txBox="1"/>
          <p:nvPr/>
        </p:nvSpPr>
        <p:spPr>
          <a:xfrm>
            <a:off x="1436913" y="1942724"/>
            <a:ext cx="9869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0085BFE-C49E-39C6-B330-7675EC820CAF}"/>
              </a:ext>
            </a:extLst>
          </p:cNvPr>
          <p:cNvSpPr txBox="1"/>
          <p:nvPr/>
        </p:nvSpPr>
        <p:spPr>
          <a:xfrm>
            <a:off x="1251859" y="2222385"/>
            <a:ext cx="58456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 err="1">
                <a:latin typeface="Palatino Linotype" panose="02040502050505030304" pitchFamily="18" charset="0"/>
              </a:rPr>
              <a:t>Ted</a:t>
            </a:r>
            <a:r>
              <a:rPr lang="it-IT" sz="2000" b="1" dirty="0">
                <a:latin typeface="Palatino Linotype" panose="02040502050505030304" pitchFamily="18" charset="0"/>
              </a:rPr>
              <a:t> C. </a:t>
            </a:r>
            <a:r>
              <a:rPr lang="it-IT" sz="2000" b="1" dirty="0" err="1">
                <a:latin typeface="Palatino Linotype" panose="02040502050505030304" pitchFamily="18" charset="0"/>
              </a:rPr>
              <a:t>Lewellen</a:t>
            </a:r>
            <a:r>
              <a:rPr lang="it-IT" sz="2000" b="1" dirty="0">
                <a:latin typeface="Palatino Linotype" panose="02040502050505030304" pitchFamily="18" charset="0"/>
              </a:rPr>
              <a:t> (antropologo americano, 1940)</a:t>
            </a:r>
            <a:r>
              <a:rPr lang="it-IT" sz="2000" dirty="0">
                <a:latin typeface="Palatino Linotype" panose="02040502050505030304" pitchFamily="18" charset="0"/>
              </a:rPr>
              <a:t> distingue tra </a:t>
            </a:r>
            <a:r>
              <a:rPr lang="it-IT" sz="2000" b="1" dirty="0">
                <a:latin typeface="Palatino Linotype" panose="02040502050505030304" pitchFamily="18" charset="0"/>
              </a:rPr>
              <a:t>sistemi politici: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</a:rPr>
              <a:t>centralizzati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potentati </a:t>
            </a:r>
            <a:r>
              <a:rPr lang="it-IT" sz="2000" b="1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(</a:t>
            </a:r>
            <a:r>
              <a:rPr lang="it-IT" sz="2000" b="1" i="1" dirty="0" err="1">
                <a:latin typeface="Palatino Linotype" panose="02040502050505030304" pitchFamily="18" charset="0"/>
                <a:sym typeface="Wingdings" panose="05000000000000000000" pitchFamily="2" charset="2"/>
              </a:rPr>
              <a:t>chefferie</a:t>
            </a:r>
            <a:r>
              <a:rPr lang="it-IT" sz="2000" b="1" i="1" dirty="0">
                <a:latin typeface="Palatino Linotype" panose="02040502050505030304" pitchFamily="18" charset="0"/>
                <a:sym typeface="Wingdings" panose="05000000000000000000" pitchFamily="2" charset="2"/>
              </a:rPr>
              <a:t>)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e stati (nazionali e dinastici)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</a:rPr>
              <a:t>non centralizzati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bande, tribù e Big Man</a:t>
            </a:r>
            <a:endParaRPr lang="it-IT" sz="2000" b="1" dirty="0">
              <a:latin typeface="Palatino Linotype" panose="020405020505050303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163EB2F-8BED-DB80-6E39-E55DE5012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743" y="2070871"/>
            <a:ext cx="3871277" cy="36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9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B891D-9CD9-A2B6-978B-B79A0A7E4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194DD2-5DF3-5491-3F2A-E080D6C0A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0DA862-1CD0-906F-C3B6-3C059BFC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36C6ACC7-A598-A364-6E25-45D77705EC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55D7C2A-57DE-0B77-006E-AF2ABF82F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64BCE1A-2276-855C-B341-3765188C9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D95BA3-6D21-4807-E593-120A8A7DCD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9A65347E-1634-DEE3-1873-79D44D674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3C38E4C-5A58-FFAE-5EA6-93C82422F447}"/>
              </a:ext>
            </a:extLst>
          </p:cNvPr>
          <p:cNvSpPr txBox="1"/>
          <p:nvPr/>
        </p:nvSpPr>
        <p:spPr>
          <a:xfrm>
            <a:off x="5252834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D047925-52FE-2914-8A6D-8F9953DB8EE6}"/>
              </a:ext>
            </a:extLst>
          </p:cNvPr>
          <p:cNvSpPr txBox="1"/>
          <p:nvPr/>
        </p:nvSpPr>
        <p:spPr>
          <a:xfrm>
            <a:off x="8241022" y="5780404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1A9E75-34C4-81B3-9117-03A147095797}"/>
              </a:ext>
            </a:extLst>
          </p:cNvPr>
          <p:cNvSpPr txBox="1"/>
          <p:nvPr/>
        </p:nvSpPr>
        <p:spPr>
          <a:xfrm>
            <a:off x="1436913" y="2004897"/>
            <a:ext cx="986930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Banda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organizzazione sociale minima che riunisce membri di una o più famiglie, non ha poteri su altri componenti del gruppo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gruppo di piccole dimensioni, tipico delle popolazioni di cacciatori-raccoglitori nomadi (poco diffuso oggi)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Quando si presenta un problema comune ogni membro espone la propria idea, mentre i conflitti che emergono (che sono di carattere personale: adulterio, stregoneria, rivalità tra cacciatori) vengono risolti attraverso un confronto diretto che avviene in pubblico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410AB43E-1B35-C843-A17C-A9502343BFFC}"/>
              </a:ext>
            </a:extLst>
          </p:cNvPr>
          <p:cNvCxnSpPr>
            <a:cxnSpLocks/>
          </p:cNvCxnSpPr>
          <p:nvPr/>
        </p:nvCxnSpPr>
        <p:spPr>
          <a:xfrm>
            <a:off x="2201576" y="2857108"/>
            <a:ext cx="0" cy="5987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209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3BD8-04C0-A7A0-35F3-1AC2E1AD2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A389F-1FF4-AA03-D234-A51BB3FC2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9529A0-F644-ABE9-2E42-D74EDA723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BE26191A-E558-8C62-5AF6-1AB6003FA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F56C60F-7A89-FAD6-78B2-3EA61F10FC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45694-8890-29C5-B5FA-CF4AAB87A3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0D2907-7998-FFBA-8737-BB46D6B85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07BB3BA-92C1-4673-CC2E-BFC563B8B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AF87B95-3B1C-E0FF-BC48-BAC366BE0126}"/>
              </a:ext>
            </a:extLst>
          </p:cNvPr>
          <p:cNvSpPr txBox="1"/>
          <p:nvPr/>
        </p:nvSpPr>
        <p:spPr>
          <a:xfrm>
            <a:off x="5203139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A0847BE-3DF1-F6D0-BD79-3E211D1B1D5A}"/>
              </a:ext>
            </a:extLst>
          </p:cNvPr>
          <p:cNvSpPr txBox="1"/>
          <p:nvPr/>
        </p:nvSpPr>
        <p:spPr>
          <a:xfrm>
            <a:off x="8191326" y="604292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E770CF8-5092-D974-A953-C2CCAB550437}"/>
              </a:ext>
            </a:extLst>
          </p:cNvPr>
          <p:cNvSpPr txBox="1"/>
          <p:nvPr/>
        </p:nvSpPr>
        <p:spPr>
          <a:xfrm>
            <a:off x="1408339" y="2410309"/>
            <a:ext cx="56484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Es. «duello dei canti» degli eschimesi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000" dirty="0">
                <a:latin typeface="Palatino Linotype" panose="02040502050505030304" pitchFamily="18" charset="0"/>
                <a:sym typeface="Wingdings" panose="05000000000000000000" pitchFamily="2" charset="2"/>
              </a:rPr>
              <a:t>contendenti si scambiano insulti ed espongono ai presenti le proprie ragioni. Il pubblico poi esprime un giudizio e i contendenti si scambiano regali tra loro, considerando risolto il conflitto</a:t>
            </a:r>
            <a:endParaRPr lang="it-IT" sz="2000" dirty="0">
              <a:latin typeface="Palatino Linotype" panose="0204050205050503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331E86-8DE4-C2BD-2CAC-A9F569EFB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926" y="2410309"/>
            <a:ext cx="3777285" cy="333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4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1619E-E290-B4C3-0539-A9905A074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A38165-76A5-F07C-BACA-544B95714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530D290-2815-3B38-3BF5-40BEC6D92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9B295BC7-81FA-90E7-2528-E76291F0F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5D120F2-C3DF-99B9-D9DA-D013C6CB7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46B426D-01C7-2C65-0E68-270C3EA1B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BF9AA02-1559-DF98-67B8-8CBBC212B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F3EDF0A-FDDF-E6F9-3943-07552F7EC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E440AEC-91E9-2C7C-0502-099646640ED9}"/>
              </a:ext>
            </a:extLst>
          </p:cNvPr>
          <p:cNvSpPr txBox="1"/>
          <p:nvPr/>
        </p:nvSpPr>
        <p:spPr>
          <a:xfrm>
            <a:off x="5252834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F720DE9-C30E-7549-93C9-1A19DBBFF12F}"/>
              </a:ext>
            </a:extLst>
          </p:cNvPr>
          <p:cNvSpPr txBox="1"/>
          <p:nvPr/>
        </p:nvSpPr>
        <p:spPr>
          <a:xfrm>
            <a:off x="8191326" y="604292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38F3345-6E68-6BCA-64B5-04516BBB8C5C}"/>
              </a:ext>
            </a:extLst>
          </p:cNvPr>
          <p:cNvSpPr txBox="1"/>
          <p:nvPr/>
        </p:nvSpPr>
        <p:spPr>
          <a:xfrm>
            <a:off x="1818861" y="2048294"/>
            <a:ext cx="9437663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Tribù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p</a:t>
            </a:r>
            <a:r>
              <a:rPr lang="it-IT" sz="2400" b="1" dirty="0">
                <a:latin typeface="Palatino Linotype" panose="02040502050505030304" pitchFamily="18" charset="0"/>
              </a:rPr>
              <a:t>ossono avere al loro interno alcuni organismi, spesso compresenti, come i lignaggi segmentari, i consigli di villaggio e i sodalizi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presenti presso le popolazioni agricole e pastorali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società in cui sono presenti più gruppi di discendenza, ognuno dei quali si considera discendente da un antenato comune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hanno </a:t>
            </a:r>
            <a:r>
              <a:rPr lang="it-IT" sz="1900" b="1" dirty="0">
                <a:latin typeface="Palatino Linotype" panose="02040502050505030304" pitchFamily="18" charset="0"/>
              </a:rPr>
              <a:t>organizzazione politica acefala </a:t>
            </a:r>
            <a:r>
              <a:rPr lang="it-IT" sz="19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sz="1900" b="1" dirty="0">
                <a:latin typeface="Palatino Linotype" panose="02040502050505030304" pitchFamily="18" charset="0"/>
              </a:rPr>
              <a:t> </a:t>
            </a:r>
            <a:r>
              <a:rPr lang="it-IT" sz="1900" dirty="0">
                <a:latin typeface="Palatino Linotype" panose="02040502050505030304" pitchFamily="18" charset="0"/>
              </a:rPr>
              <a:t>ossia, priva di potere centrale che possa decidere e controllare i gruppi di discendenza che la costituiscono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6978A5AA-7187-4492-A816-D95527CBFAA3}"/>
              </a:ext>
            </a:extLst>
          </p:cNvPr>
          <p:cNvCxnSpPr>
            <a:cxnSpLocks/>
          </p:cNvCxnSpPr>
          <p:nvPr/>
        </p:nvCxnSpPr>
        <p:spPr>
          <a:xfrm>
            <a:off x="2454966" y="3294157"/>
            <a:ext cx="0" cy="482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079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B9FE3-2797-B74E-014B-39D3EEA1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0725CC-9ADD-8025-AC63-E6575938B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ED95DD-05DF-A064-83DE-E0A8AADB9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C271C9E6-31F1-0225-3BF3-7DD3209DA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88C87EB-2DDF-588E-8ED7-0D8A5A2E8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30B24A5-53AE-E072-BCED-A5A80BAB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548C16-B6BD-9B3A-A17A-E4CCDD629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3F1770B1-01A7-5662-E07A-974395846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AFC5A9C-4A19-F339-F286-E9E8BCB13BB3}"/>
              </a:ext>
            </a:extLst>
          </p:cNvPr>
          <p:cNvSpPr txBox="1"/>
          <p:nvPr/>
        </p:nvSpPr>
        <p:spPr>
          <a:xfrm>
            <a:off x="5123625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B1214D9-3E4A-2423-A6A9-D5966FBC1C07}"/>
              </a:ext>
            </a:extLst>
          </p:cNvPr>
          <p:cNvSpPr txBox="1"/>
          <p:nvPr/>
        </p:nvSpPr>
        <p:spPr>
          <a:xfrm>
            <a:off x="8191326" y="5859512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7659428-1104-202B-1C97-0FE665593E21}"/>
              </a:ext>
            </a:extLst>
          </p:cNvPr>
          <p:cNvSpPr txBox="1"/>
          <p:nvPr/>
        </p:nvSpPr>
        <p:spPr>
          <a:xfrm>
            <a:off x="1818862" y="2012306"/>
            <a:ext cx="943766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Lignaggi segmentari o gruppi di discendenza unilaterali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3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composti da individui che si riconoscono idealmente in un antenato comune e danno grossa importanza a parentela come legame di solidarietà e condivisione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forte senso di egualitarismo e persone che ne fanno parte sono unite di fronte alle difficoltà, scelgono il loro capo sulla base di caratteristiche personali che rispondono alle esigenze del gruppo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17B52044-3A0D-B8C5-9073-D2DC4DAF9D1B}"/>
              </a:ext>
            </a:extLst>
          </p:cNvPr>
          <p:cNvCxnSpPr>
            <a:cxnSpLocks/>
          </p:cNvCxnSpPr>
          <p:nvPr/>
        </p:nvCxnSpPr>
        <p:spPr>
          <a:xfrm>
            <a:off x="2604053" y="3928599"/>
            <a:ext cx="0" cy="482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051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31A58-8C65-6CF7-4C1F-30C43012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77F263-0DB4-5298-24B8-338CE57A0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ADD54F-B957-162E-5A17-11203A885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1AFF342-D862-F8E0-8528-F6FE20D5B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C79FF58-89FD-6305-6AD9-C77D469B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F6806F-9DFD-63E7-1957-D4630EC91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F68E4C-AED5-BDEB-E243-F08DDC049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B1CE6F2B-3149-53DE-DDC8-694667A5D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AEA967C-994C-DF26-115C-EDE326E8BA25}"/>
              </a:ext>
            </a:extLst>
          </p:cNvPr>
          <p:cNvSpPr txBox="1"/>
          <p:nvPr/>
        </p:nvSpPr>
        <p:spPr>
          <a:xfrm>
            <a:off x="5123625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7B2493F-B41A-0D91-B299-468E4DBA3CD5}"/>
              </a:ext>
            </a:extLst>
          </p:cNvPr>
          <p:cNvSpPr txBox="1"/>
          <p:nvPr/>
        </p:nvSpPr>
        <p:spPr>
          <a:xfrm>
            <a:off x="8191326" y="5792593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B5D369E-70D6-0FCC-9BC5-B1309C1415F0}"/>
              </a:ext>
            </a:extLst>
          </p:cNvPr>
          <p:cNvSpPr txBox="1"/>
          <p:nvPr/>
        </p:nvSpPr>
        <p:spPr>
          <a:xfrm>
            <a:off x="1818862" y="2130052"/>
            <a:ext cx="943766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Consiglio di villaggio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regola le controversie tra componenti delle famiglie del villaggio e gestisce le relazioni con altri villaggi</a:t>
            </a:r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assemblea ristretta, composta dai rappresentanti dei gruppi di discendenza delle popolazioni tribali che abitano stabilmente nei villaggi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Ha potere decisionale in alcune occasioni, in altre solo consultivo 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E7029925-1DBC-6B0B-C56B-61AAF0D72315}"/>
              </a:ext>
            </a:extLst>
          </p:cNvPr>
          <p:cNvCxnSpPr>
            <a:cxnSpLocks/>
          </p:cNvCxnSpPr>
          <p:nvPr/>
        </p:nvCxnSpPr>
        <p:spPr>
          <a:xfrm>
            <a:off x="2932044" y="3327835"/>
            <a:ext cx="0" cy="482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236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FFBD7-5ADA-B5B4-034A-8DC80AE91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348FD7-E50C-49A9-3F66-B97FD9F6C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B31A34E-8DE9-339E-FA4A-9D77209B0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E3386BC-A270-3CFA-08FB-138919720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CC88693-EECA-4FA3-68EA-E91F39378F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450EEE-9FE0-2C8B-0E4F-61605D9512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69D0156-5866-60F8-A196-80CE95E3B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C6A0ACE0-4245-4470-E712-242203D13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1D139C7-2D46-57D8-38A5-692771CD2736}"/>
              </a:ext>
            </a:extLst>
          </p:cNvPr>
          <p:cNvSpPr txBox="1"/>
          <p:nvPr/>
        </p:nvSpPr>
        <p:spPr>
          <a:xfrm>
            <a:off x="5123625" y="1214121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E9A8982-4CFF-A021-5689-12D3F6E654FF}"/>
              </a:ext>
            </a:extLst>
          </p:cNvPr>
          <p:cNvSpPr txBox="1"/>
          <p:nvPr/>
        </p:nvSpPr>
        <p:spPr>
          <a:xfrm>
            <a:off x="8191326" y="5788746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95A1F40-B1F2-AD11-6AA8-4625DB8EBB0D}"/>
              </a:ext>
            </a:extLst>
          </p:cNvPr>
          <p:cNvSpPr txBox="1"/>
          <p:nvPr/>
        </p:nvSpPr>
        <p:spPr>
          <a:xfrm>
            <a:off x="1818862" y="2191607"/>
            <a:ext cx="94376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Sodalizi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forme associative i cui membri appartengono trasversalmente a tutti i gruppi di discendenza che compongono la tribù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endParaRPr lang="it-IT" sz="2400" b="1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si occupano di organizzare la popolazione in presenza di un problema specifico</a:t>
            </a: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(es. sodalizi di guerrieri dei nativi delle pianure nordamericane avevano scopo di riunire i guerrieri per fronteggiare nemici esterni)</a:t>
            </a: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7E71412A-841A-36AF-C20B-93EB9A00E576}"/>
              </a:ext>
            </a:extLst>
          </p:cNvPr>
          <p:cNvCxnSpPr>
            <a:cxnSpLocks/>
          </p:cNvCxnSpPr>
          <p:nvPr/>
        </p:nvCxnSpPr>
        <p:spPr>
          <a:xfrm>
            <a:off x="2792896" y="3326768"/>
            <a:ext cx="0" cy="5862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235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A2EC0-242A-1595-6E74-3E9006B34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F2388E-2356-09B1-3335-046326545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DECF7-2085-2832-F899-CECF08602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4C755868-6CDC-794B-8530-8F752DF7B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1332B1A-BAB0-99A2-CD0C-53ED378D2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1444C82-5E02-47C3-FE04-31B1E5F5A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3B7CD4-E174-0D1E-62B7-4A639BF9D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0C57F628-B969-3CE6-FDD3-134CFE68E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8FADC6C-8899-6A7D-783F-9A328159C2EE}"/>
              </a:ext>
            </a:extLst>
          </p:cNvPr>
          <p:cNvSpPr txBox="1"/>
          <p:nvPr/>
        </p:nvSpPr>
        <p:spPr>
          <a:xfrm>
            <a:off x="5083869" y="1209715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83291D8-EDFB-ED63-0EB6-F5EECF17A566}"/>
              </a:ext>
            </a:extLst>
          </p:cNvPr>
          <p:cNvSpPr txBox="1"/>
          <p:nvPr/>
        </p:nvSpPr>
        <p:spPr>
          <a:xfrm>
            <a:off x="8161509" y="6132370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ECD552-5B56-3CB9-5891-F91520D127E1}"/>
              </a:ext>
            </a:extLst>
          </p:cNvPr>
          <p:cNvSpPr txBox="1"/>
          <p:nvPr/>
        </p:nvSpPr>
        <p:spPr>
          <a:xfrm>
            <a:off x="1565874" y="2054331"/>
            <a:ext cx="611707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Due  figure politiche </a:t>
            </a:r>
            <a:r>
              <a:rPr lang="it-IT" sz="2000" dirty="0">
                <a:latin typeface="Palatino Linotype" panose="02040502050505030304" pitchFamily="18" charset="0"/>
              </a:rPr>
              <a:t>presenti presso alcune società della </a:t>
            </a:r>
            <a:r>
              <a:rPr lang="it-IT" sz="2000" b="1" dirty="0">
                <a:latin typeface="Palatino Linotype" panose="02040502050505030304" pitchFamily="18" charset="0"/>
              </a:rPr>
              <a:t>Nuova Guinea</a:t>
            </a:r>
            <a:r>
              <a:rPr lang="it-IT" sz="2000" dirty="0">
                <a:latin typeface="Palatino Linotype" panose="02040502050505030304" pitchFamily="18" charset="0"/>
              </a:rPr>
              <a:t>,</a:t>
            </a:r>
            <a:r>
              <a:rPr lang="it-IT" sz="2000" b="1" dirty="0">
                <a:latin typeface="Palatino Linotype" panose="02040502050505030304" pitchFamily="18" charset="0"/>
              </a:rPr>
              <a:t> </a:t>
            </a:r>
            <a:r>
              <a:rPr lang="it-IT" sz="2000" dirty="0">
                <a:latin typeface="Palatino Linotype" panose="02040502050505030304" pitchFamily="18" charset="0"/>
              </a:rPr>
              <a:t>di cui parlerà anche l’antropologo francese </a:t>
            </a:r>
            <a:r>
              <a:rPr lang="it-IT" sz="2000" b="1" dirty="0">
                <a:latin typeface="Palatino Linotype" panose="02040502050505030304" pitchFamily="18" charset="0"/>
              </a:rPr>
              <a:t>Maurice </a:t>
            </a:r>
            <a:r>
              <a:rPr lang="it-IT" sz="2000" b="1" dirty="0" err="1">
                <a:latin typeface="Palatino Linotype" panose="02040502050505030304" pitchFamily="18" charset="0"/>
              </a:rPr>
              <a:t>Godelier</a:t>
            </a:r>
            <a:r>
              <a:rPr lang="it-IT" sz="2000" b="1" dirty="0">
                <a:latin typeface="Palatino Linotype" panose="02040502050505030304" pitchFamily="18" charset="0"/>
              </a:rPr>
              <a:t> (Cambrai, 1934):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</a:rPr>
              <a:t>Big Man («grande uomo»)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gestiscono potere in Melanesia </a:t>
            </a:r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dirty="0">
              <a:latin typeface="Palatino Linotype" panose="020405020505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>
                <a:latin typeface="Palatino Linotype" panose="02040502050505030304" pitchFamily="18" charset="0"/>
              </a:rPr>
              <a:t>Great Men («grandi uomini») </a:t>
            </a:r>
            <a:r>
              <a:rPr lang="it-IT" sz="20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gestiscono potere in Polinesia</a:t>
            </a:r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DFCBBB0-F865-0C2F-EA19-B7BA02342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740" y="2054331"/>
            <a:ext cx="3065198" cy="373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7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E226E-21D8-3671-07B6-DA094356A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94DD62-2E7B-5C89-0C1C-49B095452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93BCA0-97C5-FE4B-B413-5A2795F0D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80AEAFBB-310A-E896-F2FE-42829AC10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E48103-CFE3-F43A-C857-4F7C17720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983DBA-2A06-CFA0-25FA-4E373BF61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17246CB-747B-0ED8-2D61-89B913C0A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52993E5-9C05-D0A8-F62C-EB10A3C51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6D5CD60-8E4D-56B2-A95F-7381905085A8}"/>
              </a:ext>
            </a:extLst>
          </p:cNvPr>
          <p:cNvSpPr txBox="1"/>
          <p:nvPr/>
        </p:nvSpPr>
        <p:spPr>
          <a:xfrm>
            <a:off x="5083869" y="1209715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B3BCCAE-3D37-5ABC-7260-1B06164FCD4B}"/>
              </a:ext>
            </a:extLst>
          </p:cNvPr>
          <p:cNvSpPr txBox="1"/>
          <p:nvPr/>
        </p:nvSpPr>
        <p:spPr>
          <a:xfrm>
            <a:off x="8161509" y="600020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7B3CF6-D73E-7D08-7189-1A198285721E}"/>
              </a:ext>
            </a:extLst>
          </p:cNvPr>
          <p:cNvSpPr txBox="1"/>
          <p:nvPr/>
        </p:nvSpPr>
        <p:spPr>
          <a:xfrm>
            <a:off x="1565873" y="2054331"/>
            <a:ext cx="966083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Big Man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2400" dirty="0">
                <a:latin typeface="Palatino Linotype" panose="02040502050505030304" pitchFamily="18" charset="0"/>
              </a:rPr>
              <a:t>non eredita il suo potere, ma lo conquista grazie alla sua </a:t>
            </a:r>
            <a:r>
              <a:rPr lang="it-IT" sz="2400" b="1" dirty="0">
                <a:latin typeface="Palatino Linotype" panose="02040502050505030304" pitchFamily="18" charset="0"/>
              </a:rPr>
              <a:t>capacità produttiva </a:t>
            </a:r>
            <a:r>
              <a:rPr lang="it-IT" sz="2400" dirty="0">
                <a:latin typeface="Palatino Linotype" panose="02040502050505030304" pitchFamily="18" charset="0"/>
              </a:rPr>
              <a:t>e alla sua </a:t>
            </a:r>
            <a:r>
              <a:rPr lang="it-IT" sz="2400" b="1" dirty="0">
                <a:latin typeface="Palatino Linotype" panose="02040502050505030304" pitchFamily="18" charset="0"/>
              </a:rPr>
              <a:t>ricchezza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dirty="0">
                <a:latin typeface="Palatino Linotype" panose="02040502050505030304" pitchFamily="18" charset="0"/>
              </a:rPr>
              <a:t>sue ricchezze vengono poi ridistribuite durante gli scambi matrimoniali o messe a disposizione della tribù in caso di conflitti (</a:t>
            </a:r>
            <a:r>
              <a:rPr lang="it-IT" sz="2000" b="1" u="sng" dirty="0">
                <a:latin typeface="Palatino Linotype" panose="02040502050505030304" pitchFamily="18" charset="0"/>
              </a:rPr>
              <a:t>così mantiene il controllo del potere</a:t>
            </a:r>
            <a:r>
              <a:rPr lang="it-IT" sz="2000" dirty="0">
                <a:latin typeface="Palatino Linotype" panose="02040502050505030304" pitchFamily="18" charset="0"/>
              </a:rPr>
              <a:t>)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Acquisisce prestigio grazie alle sue abilità e alla sua generosità, ma può rovinarsi se distribuisce le sue ricchezze dissipandole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52C7FB26-538F-937D-B448-5D3F0482D30E}"/>
              </a:ext>
            </a:extLst>
          </p:cNvPr>
          <p:cNvCxnSpPr>
            <a:cxnSpLocks/>
          </p:cNvCxnSpPr>
          <p:nvPr/>
        </p:nvCxnSpPr>
        <p:spPr>
          <a:xfrm>
            <a:off x="2216426" y="3175083"/>
            <a:ext cx="0" cy="5078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965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DE2CE-4DD1-18C8-2F1B-7167270D7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83CE219-55EC-F919-0A32-A5F12B63A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08E033-C8DC-2C28-7600-E1F2773A5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ADFC3116-C083-7EFF-46A2-A61957536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B8F9AED-BFD5-3264-2D4E-3207254D9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2814BE-C5B8-9874-238E-CCC464E2E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2542A03-1029-1337-C881-880933C85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34275AA-6EF0-8C64-5835-259F3F6D3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6062" cy="1706564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B190373-AE18-9594-1C78-FD87B3253633}"/>
              </a:ext>
            </a:extLst>
          </p:cNvPr>
          <p:cNvSpPr txBox="1"/>
          <p:nvPr/>
        </p:nvSpPr>
        <p:spPr>
          <a:xfrm>
            <a:off x="5083869" y="1209715"/>
            <a:ext cx="6666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Sistemi politici non centralizzati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B883C48-8A6C-DAEB-2FF5-25C209883009}"/>
              </a:ext>
            </a:extLst>
          </p:cNvPr>
          <p:cNvSpPr txBox="1"/>
          <p:nvPr/>
        </p:nvSpPr>
        <p:spPr>
          <a:xfrm>
            <a:off x="8161509" y="6000207"/>
            <a:ext cx="3065198" cy="646331"/>
          </a:xfrm>
          <a:prstGeom prst="rect">
            <a:avLst/>
          </a:prstGeom>
          <a:gradFill>
            <a:gsLst>
              <a:gs pos="3000">
                <a:schemeClr val="tx2">
                  <a:lumMod val="10000"/>
                  <a:lumOff val="90000"/>
                </a:schemeClr>
              </a:gs>
              <a:gs pos="48000">
                <a:schemeClr val="tx2">
                  <a:lumMod val="10000"/>
                  <a:lumOff val="90000"/>
                </a:schemeClr>
              </a:gs>
              <a:gs pos="77000">
                <a:schemeClr val="tx2">
                  <a:lumMod val="10000"/>
                  <a:lumOff val="90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Docente: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Chiara Patricia Bonaventura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CD3E9C5-158C-E145-5DB6-EF6457AA3802}"/>
              </a:ext>
            </a:extLst>
          </p:cNvPr>
          <p:cNvSpPr txBox="1"/>
          <p:nvPr/>
        </p:nvSpPr>
        <p:spPr>
          <a:xfrm>
            <a:off x="1565874" y="2011887"/>
            <a:ext cx="9660833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Palatino Linotype" panose="02040502050505030304" pitchFamily="18" charset="0"/>
              </a:rPr>
              <a:t>Great Men </a:t>
            </a:r>
            <a:r>
              <a:rPr lang="it-IT" sz="2400" b="1" dirty="0">
                <a:latin typeface="Palatino Linotype" panose="02040502050505030304" pitchFamily="18" charset="0"/>
                <a:sym typeface="Wingdings" panose="05000000000000000000" pitchFamily="2" charset="2"/>
              </a:rPr>
              <a:t></a:t>
            </a:r>
            <a:r>
              <a:rPr lang="it-IT" sz="2400" b="1" dirty="0">
                <a:latin typeface="Palatino Linotype" panose="02040502050505030304" pitchFamily="18" charset="0"/>
              </a:rPr>
              <a:t> membri di una classe aristocratica che acquisiscono il loro status per via ereditaria </a:t>
            </a:r>
            <a:r>
              <a:rPr lang="it-IT" sz="2000" b="1" dirty="0">
                <a:latin typeface="Palatino Linotype" panose="02040502050505030304" pitchFamily="18" charset="0"/>
              </a:rPr>
              <a:t>(</a:t>
            </a:r>
            <a:r>
              <a:rPr lang="it-IT" sz="2000" b="1" dirty="0" err="1">
                <a:latin typeface="Palatino Linotype" panose="02040502050505030304" pitchFamily="18" charset="0"/>
              </a:rPr>
              <a:t>Baruya</a:t>
            </a:r>
            <a:r>
              <a:rPr lang="it-IT" sz="2000" dirty="0">
                <a:latin typeface="Palatino Linotype" panose="02040502050505030304" pitchFamily="18" charset="0"/>
              </a:rPr>
              <a:t>, popolazione della </a:t>
            </a:r>
            <a:r>
              <a:rPr lang="it-IT" sz="2000" b="1" dirty="0">
                <a:latin typeface="Palatino Linotype" panose="02040502050505030304" pitchFamily="18" charset="0"/>
              </a:rPr>
              <a:t>Papua Nuova Guinea)</a:t>
            </a:r>
          </a:p>
          <a:p>
            <a:pPr algn="just"/>
            <a:endParaRPr lang="it-IT" sz="24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2000" b="1" dirty="0">
                <a:latin typeface="Palatino Linotype" panose="02040502050505030304" pitchFamily="18" charset="0"/>
              </a:rPr>
              <a:t>non è posizione discutibile, non ridistribuiscono proprie ricchezze per veder riconosciuto loro ruolo di capi</a:t>
            </a: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risorse sono prodotte da ogni clan o gruppo familiare e ridistribuite all’interno del gruppo per via gerarchica (anziani e uomini -&gt; vertice; donne e non iniziati -&gt; base) 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r>
              <a:rPr lang="it-IT" sz="1900" dirty="0">
                <a:latin typeface="Palatino Linotype" panose="02040502050505030304" pitchFamily="18" charset="0"/>
              </a:rPr>
              <a:t>società di questo tipo </a:t>
            </a:r>
            <a:r>
              <a:rPr lang="it-IT" sz="19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it-IT" sz="1900" b="1" u="sng" dirty="0">
                <a:latin typeface="Palatino Linotype" panose="02040502050505030304" pitchFamily="18" charset="0"/>
              </a:rPr>
              <a:t>ineguaglianza delle classi</a:t>
            </a:r>
            <a:r>
              <a:rPr lang="it-IT" sz="1900" dirty="0">
                <a:latin typeface="Palatino Linotype" panose="02040502050505030304" pitchFamily="18" charset="0"/>
              </a:rPr>
              <a:t>: donne non godono di nessuna considerazione e vengono scambiate tra i clan per aumentare ricchezza e status</a:t>
            </a: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endParaRPr lang="it-IT" sz="1900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  <a:p>
            <a:pPr algn="just"/>
            <a:endParaRPr lang="it-IT" sz="2000" b="1" dirty="0">
              <a:latin typeface="Palatino Linotype" panose="02040502050505030304" pitchFamily="18" charset="0"/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5F1DDC03-4DC2-0B30-C501-C06D1AE96181}"/>
              </a:ext>
            </a:extLst>
          </p:cNvPr>
          <p:cNvCxnSpPr>
            <a:cxnSpLocks/>
          </p:cNvCxnSpPr>
          <p:nvPr/>
        </p:nvCxnSpPr>
        <p:spPr>
          <a:xfrm>
            <a:off x="2792896" y="2941813"/>
            <a:ext cx="0" cy="5140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56829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2610</Words>
  <Application>Microsoft Office PowerPoint</Application>
  <PresentationFormat>Widescreen</PresentationFormat>
  <Paragraphs>319</Paragraphs>
  <Slides>31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Palatino Linotype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</dc:creator>
  <cp:lastModifiedBy>CB</cp:lastModifiedBy>
  <cp:revision>13</cp:revision>
  <dcterms:created xsi:type="dcterms:W3CDTF">2025-10-07T13:23:47Z</dcterms:created>
  <dcterms:modified xsi:type="dcterms:W3CDTF">2025-10-09T09:51:58Z</dcterms:modified>
</cp:coreProperties>
</file>