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1" r:id="rId2"/>
    <p:sldId id="269" r:id="rId3"/>
    <p:sldId id="270" r:id="rId4"/>
    <p:sldId id="272" r:id="rId5"/>
    <p:sldId id="273" r:id="rId6"/>
    <p:sldId id="274" r:id="rId7"/>
    <p:sldId id="275" r:id="rId8"/>
    <p:sldId id="276" r:id="rId9"/>
    <p:sldId id="277" r:id="rId10"/>
    <p:sldId id="278" r:id="rId11"/>
    <p:sldId id="279" r:id="rId12"/>
    <p:sldId id="280" r:id="rId13"/>
    <p:sldId id="281" r:id="rId14"/>
    <p:sldId id="282" r:id="rId15"/>
    <p:sldId id="283" r:id="rId16"/>
    <p:sldId id="284" r:id="rId17"/>
    <p:sldId id="285" r:id="rId18"/>
    <p:sldId id="286" r:id="rId19"/>
    <p:sldId id="287" r:id="rId20"/>
    <p:sldId id="288" r:id="rId21"/>
    <p:sldId id="289" r:id="rId22"/>
    <p:sldId id="290" r:id="rId23"/>
    <p:sldId id="291" r:id="rId24"/>
    <p:sldId id="292" r:id="rId25"/>
    <p:sldId id="293" r:id="rId26"/>
    <p:sldId id="294" r:id="rId27"/>
    <p:sldId id="295" r:id="rId28"/>
    <p:sldId id="296" r:id="rId29"/>
    <p:sldId id="297" r:id="rId30"/>
    <p:sldId id="298" r:id="rId31"/>
    <p:sldId id="299" r:id="rId32"/>
    <p:sldId id="300" r:id="rId33"/>
    <p:sldId id="301" r:id="rId34"/>
    <p:sldId id="302" r:id="rId35"/>
    <p:sldId id="303" r:id="rId36"/>
    <p:sldId id="304" r:id="rId37"/>
    <p:sldId id="305" r:id="rId38"/>
    <p:sldId id="306" r:id="rId39"/>
    <p:sldId id="307" r:id="rId40"/>
    <p:sldId id="308" r:id="rId41"/>
    <p:sldId id="309" r:id="rId42"/>
    <p:sldId id="310" r:id="rId43"/>
    <p:sldId id="311" r:id="rId44"/>
    <p:sldId id="312" r:id="rId45"/>
    <p:sldId id="313" r:id="rId46"/>
    <p:sldId id="314" r:id="rId47"/>
    <p:sldId id="315" r:id="rId48"/>
    <p:sldId id="316" r:id="rId49"/>
    <p:sldId id="317" r:id="rId50"/>
    <p:sldId id="318" r:id="rId51"/>
    <p:sldId id="319" r:id="rId52"/>
    <p:sldId id="320" r:id="rId53"/>
    <p:sldId id="321" r:id="rId54"/>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5A8003-C433-4FD0-DEF4-22451368DFB7}"/>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FC3AF71F-7C9E-2124-D0A1-33D00869FF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F48F8F2A-E2F3-4EEB-69A4-053A053556B1}"/>
              </a:ext>
            </a:extLst>
          </p:cNvPr>
          <p:cNvSpPr>
            <a:spLocks noGrp="1"/>
          </p:cNvSpPr>
          <p:nvPr>
            <p:ph type="dt" sz="half" idx="10"/>
          </p:nvPr>
        </p:nvSpPr>
        <p:spPr/>
        <p:txBody>
          <a:bodyPr/>
          <a:lstStyle/>
          <a:p>
            <a:fld id="{0AAE72CC-76BD-4453-8CDB-CB080190B4A7}" type="datetimeFigureOut">
              <a:rPr lang="it-IT" smtClean="0"/>
              <a:t>15/10/2025</a:t>
            </a:fld>
            <a:endParaRPr lang="it-IT"/>
          </a:p>
        </p:txBody>
      </p:sp>
      <p:sp>
        <p:nvSpPr>
          <p:cNvPr id="5" name="Segnaposto piè di pagina 4">
            <a:extLst>
              <a:ext uri="{FF2B5EF4-FFF2-40B4-BE49-F238E27FC236}">
                <a16:creationId xmlns:a16="http://schemas.microsoft.com/office/drawing/2014/main" id="{00511E0F-5C2F-0D13-973F-5D8BBC9524B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93F90B8E-DD1C-BB0F-C111-27E5550055D9}"/>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4020885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39DB48-6411-1F37-5E0F-A87B690E8BBC}"/>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C25B0742-5DA0-DCD6-12AF-7A635D42E95F}"/>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DDF3D94-66AF-498C-2FE4-8B515E781DA1}"/>
              </a:ext>
            </a:extLst>
          </p:cNvPr>
          <p:cNvSpPr>
            <a:spLocks noGrp="1"/>
          </p:cNvSpPr>
          <p:nvPr>
            <p:ph type="dt" sz="half" idx="10"/>
          </p:nvPr>
        </p:nvSpPr>
        <p:spPr/>
        <p:txBody>
          <a:bodyPr/>
          <a:lstStyle/>
          <a:p>
            <a:fld id="{0AAE72CC-76BD-4453-8CDB-CB080190B4A7}" type="datetimeFigureOut">
              <a:rPr lang="it-IT" smtClean="0"/>
              <a:t>15/10/2025</a:t>
            </a:fld>
            <a:endParaRPr lang="it-IT"/>
          </a:p>
        </p:txBody>
      </p:sp>
      <p:sp>
        <p:nvSpPr>
          <p:cNvPr id="5" name="Segnaposto piè di pagina 4">
            <a:extLst>
              <a:ext uri="{FF2B5EF4-FFF2-40B4-BE49-F238E27FC236}">
                <a16:creationId xmlns:a16="http://schemas.microsoft.com/office/drawing/2014/main" id="{B6619B68-8960-4D8E-6740-14FBE24635B0}"/>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10B36CF-FA7D-2DBB-7CF9-9FCEB0D809CE}"/>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349946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4B64E94-D18D-A7AB-1D94-8D5FF7249B64}"/>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3960B7C4-CADF-DF0C-233D-0DC94EB2F3D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9BD447D5-6E20-30CB-28A8-E2BD07D1B0DF}"/>
              </a:ext>
            </a:extLst>
          </p:cNvPr>
          <p:cNvSpPr>
            <a:spLocks noGrp="1"/>
          </p:cNvSpPr>
          <p:nvPr>
            <p:ph type="dt" sz="half" idx="10"/>
          </p:nvPr>
        </p:nvSpPr>
        <p:spPr/>
        <p:txBody>
          <a:bodyPr/>
          <a:lstStyle/>
          <a:p>
            <a:fld id="{0AAE72CC-76BD-4453-8CDB-CB080190B4A7}" type="datetimeFigureOut">
              <a:rPr lang="it-IT" smtClean="0"/>
              <a:t>15/10/2025</a:t>
            </a:fld>
            <a:endParaRPr lang="it-IT"/>
          </a:p>
        </p:txBody>
      </p:sp>
      <p:sp>
        <p:nvSpPr>
          <p:cNvPr id="5" name="Segnaposto piè di pagina 4">
            <a:extLst>
              <a:ext uri="{FF2B5EF4-FFF2-40B4-BE49-F238E27FC236}">
                <a16:creationId xmlns:a16="http://schemas.microsoft.com/office/drawing/2014/main" id="{68320DC6-C670-1FE9-53CA-08747CCB469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3520DE71-658B-EAF5-1396-4A5B25CE0E28}"/>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15251155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DBF215B-19C0-7DDA-6D93-9BC38BDC8C59}"/>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9DA209F-A035-BBD8-25F5-F260E687F42C}"/>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E44CA3D2-36B8-6746-3C8F-6BEED074543A}"/>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0E10C0D8-5C6F-A737-F1F9-54303E500F55}"/>
              </a:ext>
            </a:extLst>
          </p:cNvPr>
          <p:cNvSpPr>
            <a:spLocks noGrp="1"/>
          </p:cNvSpPr>
          <p:nvPr>
            <p:ph type="dt" sz="half" idx="10"/>
          </p:nvPr>
        </p:nvSpPr>
        <p:spPr/>
        <p:txBody>
          <a:bodyPr/>
          <a:lstStyle/>
          <a:p>
            <a:fld id="{0AAE72CC-76BD-4453-8CDB-CB080190B4A7}" type="datetimeFigureOut">
              <a:rPr lang="it-IT" smtClean="0"/>
              <a:t>15/10/2025</a:t>
            </a:fld>
            <a:endParaRPr lang="it-IT"/>
          </a:p>
        </p:txBody>
      </p:sp>
      <p:sp>
        <p:nvSpPr>
          <p:cNvPr id="6" name="Segnaposto piè di pagina 5">
            <a:extLst>
              <a:ext uri="{FF2B5EF4-FFF2-40B4-BE49-F238E27FC236}">
                <a16:creationId xmlns:a16="http://schemas.microsoft.com/office/drawing/2014/main" id="{27FBA7FD-8044-9347-DBF0-0C6321DAE6A0}"/>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DE74AACB-7E95-9B20-D5F9-01ED3D17041A}"/>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2106485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0B7FF74-4D61-107D-CECD-3BBABEC8E49C}"/>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E10F6AE2-AE9A-2C12-FF30-DA86E164E8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B41DE8CB-6207-4091-2FD1-69236A0C9F86}"/>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AF5F6D97-F2A8-DD8B-9F40-90A9A4EA2E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96A6FD7B-E400-4BBB-12A4-BF26B9E9287D}"/>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DED50CF2-3C58-90CE-369A-74B8F6D08B81}"/>
              </a:ext>
            </a:extLst>
          </p:cNvPr>
          <p:cNvSpPr>
            <a:spLocks noGrp="1"/>
          </p:cNvSpPr>
          <p:nvPr>
            <p:ph type="dt" sz="half" idx="10"/>
          </p:nvPr>
        </p:nvSpPr>
        <p:spPr/>
        <p:txBody>
          <a:bodyPr/>
          <a:lstStyle/>
          <a:p>
            <a:fld id="{0AAE72CC-76BD-4453-8CDB-CB080190B4A7}" type="datetimeFigureOut">
              <a:rPr lang="it-IT" smtClean="0"/>
              <a:t>15/10/2025</a:t>
            </a:fld>
            <a:endParaRPr lang="it-IT"/>
          </a:p>
        </p:txBody>
      </p:sp>
      <p:sp>
        <p:nvSpPr>
          <p:cNvPr id="8" name="Segnaposto piè di pagina 7">
            <a:extLst>
              <a:ext uri="{FF2B5EF4-FFF2-40B4-BE49-F238E27FC236}">
                <a16:creationId xmlns:a16="http://schemas.microsoft.com/office/drawing/2014/main" id="{26B13D53-42D9-19C8-51E7-CA07764ED35C}"/>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1732A103-7C92-C022-A3BC-755AE4D3BF3D}"/>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4265049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20C7965-FF46-52CD-B80F-3CB950A7651E}"/>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B403D662-ECB4-5590-FD2A-65E3B63DB51A}"/>
              </a:ext>
            </a:extLst>
          </p:cNvPr>
          <p:cNvSpPr>
            <a:spLocks noGrp="1"/>
          </p:cNvSpPr>
          <p:nvPr>
            <p:ph type="dt" sz="half" idx="10"/>
          </p:nvPr>
        </p:nvSpPr>
        <p:spPr/>
        <p:txBody>
          <a:bodyPr/>
          <a:lstStyle/>
          <a:p>
            <a:fld id="{0AAE72CC-76BD-4453-8CDB-CB080190B4A7}" type="datetimeFigureOut">
              <a:rPr lang="it-IT" smtClean="0"/>
              <a:t>15/10/2025</a:t>
            </a:fld>
            <a:endParaRPr lang="it-IT"/>
          </a:p>
        </p:txBody>
      </p:sp>
      <p:sp>
        <p:nvSpPr>
          <p:cNvPr id="4" name="Segnaposto piè di pagina 3">
            <a:extLst>
              <a:ext uri="{FF2B5EF4-FFF2-40B4-BE49-F238E27FC236}">
                <a16:creationId xmlns:a16="http://schemas.microsoft.com/office/drawing/2014/main" id="{D958F8E7-7AC3-2294-4031-E7610FC3B08D}"/>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9473B744-5BFD-6E1F-0C16-A663CFFE2784}"/>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108438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A6729E13-131A-E5C0-5176-AE17981E0A87}"/>
              </a:ext>
            </a:extLst>
          </p:cNvPr>
          <p:cNvSpPr>
            <a:spLocks noGrp="1"/>
          </p:cNvSpPr>
          <p:nvPr>
            <p:ph type="dt" sz="half" idx="10"/>
          </p:nvPr>
        </p:nvSpPr>
        <p:spPr/>
        <p:txBody>
          <a:bodyPr/>
          <a:lstStyle/>
          <a:p>
            <a:fld id="{0AAE72CC-76BD-4453-8CDB-CB080190B4A7}" type="datetimeFigureOut">
              <a:rPr lang="it-IT" smtClean="0"/>
              <a:t>15/10/2025</a:t>
            </a:fld>
            <a:endParaRPr lang="it-IT"/>
          </a:p>
        </p:txBody>
      </p:sp>
      <p:sp>
        <p:nvSpPr>
          <p:cNvPr id="3" name="Segnaposto piè di pagina 2">
            <a:extLst>
              <a:ext uri="{FF2B5EF4-FFF2-40B4-BE49-F238E27FC236}">
                <a16:creationId xmlns:a16="http://schemas.microsoft.com/office/drawing/2014/main" id="{3FD7D9D8-69F0-2052-EC2F-C34BFC6219DA}"/>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58061CE9-3CEB-F876-92D9-283D68E4B0F4}"/>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13801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C173F2-DD73-B654-92ED-0FD1DD07DBD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980FB51C-5C93-0CAE-80D0-BACFEED3D7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168414C5-2064-ED7D-5A56-848D5D5E18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65CA4BB0-195A-73BC-B84E-392426E2175E}"/>
              </a:ext>
            </a:extLst>
          </p:cNvPr>
          <p:cNvSpPr>
            <a:spLocks noGrp="1"/>
          </p:cNvSpPr>
          <p:nvPr>
            <p:ph type="dt" sz="half" idx="10"/>
          </p:nvPr>
        </p:nvSpPr>
        <p:spPr/>
        <p:txBody>
          <a:bodyPr/>
          <a:lstStyle/>
          <a:p>
            <a:fld id="{0AAE72CC-76BD-4453-8CDB-CB080190B4A7}" type="datetimeFigureOut">
              <a:rPr lang="it-IT" smtClean="0"/>
              <a:t>15/10/2025</a:t>
            </a:fld>
            <a:endParaRPr lang="it-IT"/>
          </a:p>
        </p:txBody>
      </p:sp>
      <p:sp>
        <p:nvSpPr>
          <p:cNvPr id="6" name="Segnaposto piè di pagina 5">
            <a:extLst>
              <a:ext uri="{FF2B5EF4-FFF2-40B4-BE49-F238E27FC236}">
                <a16:creationId xmlns:a16="http://schemas.microsoft.com/office/drawing/2014/main" id="{EF9C3771-96CF-74BB-FF38-12D066287F13}"/>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797AF5B8-AD65-B8B0-B656-F6D37D893579}"/>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372796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AF29F67-853D-EE40-770E-8A078E1B510E}"/>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DDB49D38-8488-5D81-D887-401D65455A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000A503C-EED7-5875-A1CC-B06C0B6E76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470AE90C-B95A-21C7-B2E5-290496920D7B}"/>
              </a:ext>
            </a:extLst>
          </p:cNvPr>
          <p:cNvSpPr>
            <a:spLocks noGrp="1"/>
          </p:cNvSpPr>
          <p:nvPr>
            <p:ph type="dt" sz="half" idx="10"/>
          </p:nvPr>
        </p:nvSpPr>
        <p:spPr/>
        <p:txBody>
          <a:bodyPr/>
          <a:lstStyle/>
          <a:p>
            <a:fld id="{0AAE72CC-76BD-4453-8CDB-CB080190B4A7}" type="datetimeFigureOut">
              <a:rPr lang="it-IT" smtClean="0"/>
              <a:t>15/10/2025</a:t>
            </a:fld>
            <a:endParaRPr lang="it-IT"/>
          </a:p>
        </p:txBody>
      </p:sp>
      <p:sp>
        <p:nvSpPr>
          <p:cNvPr id="6" name="Segnaposto piè di pagina 5">
            <a:extLst>
              <a:ext uri="{FF2B5EF4-FFF2-40B4-BE49-F238E27FC236}">
                <a16:creationId xmlns:a16="http://schemas.microsoft.com/office/drawing/2014/main" id="{0389F889-ACA6-11B0-6063-E70C65907F69}"/>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1FA0589C-DBB0-E113-8FE9-F5913931D4AA}"/>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1718634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B29E05B-4B22-B3F8-73E0-F014FB57B1E1}"/>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8246D4AE-A432-B37A-AAC4-09B32CB7AB63}"/>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3D8775C-A5BF-8B59-3052-00E4A21DCB14}"/>
              </a:ext>
            </a:extLst>
          </p:cNvPr>
          <p:cNvSpPr>
            <a:spLocks noGrp="1"/>
          </p:cNvSpPr>
          <p:nvPr>
            <p:ph type="dt" sz="half" idx="10"/>
          </p:nvPr>
        </p:nvSpPr>
        <p:spPr/>
        <p:txBody>
          <a:bodyPr/>
          <a:lstStyle/>
          <a:p>
            <a:fld id="{0AAE72CC-76BD-4453-8CDB-CB080190B4A7}" type="datetimeFigureOut">
              <a:rPr lang="it-IT" smtClean="0"/>
              <a:t>15/10/2025</a:t>
            </a:fld>
            <a:endParaRPr lang="it-IT"/>
          </a:p>
        </p:txBody>
      </p:sp>
      <p:sp>
        <p:nvSpPr>
          <p:cNvPr id="5" name="Segnaposto piè di pagina 4">
            <a:extLst>
              <a:ext uri="{FF2B5EF4-FFF2-40B4-BE49-F238E27FC236}">
                <a16:creationId xmlns:a16="http://schemas.microsoft.com/office/drawing/2014/main" id="{7FBA42FF-9E7D-10FE-8482-6BFFB254CCF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2410F60B-95F8-B21D-829D-B6719936754C}"/>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33484563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AFEA0187-063E-255A-D2D9-94DDFF84A533}"/>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16CED53B-7CBF-9F4C-8E24-32B82E7CCD4A}"/>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A714305-6B8D-81F8-D9AC-CB97E24AB6C8}"/>
              </a:ext>
            </a:extLst>
          </p:cNvPr>
          <p:cNvSpPr>
            <a:spLocks noGrp="1"/>
          </p:cNvSpPr>
          <p:nvPr>
            <p:ph type="dt" sz="half" idx="10"/>
          </p:nvPr>
        </p:nvSpPr>
        <p:spPr/>
        <p:txBody>
          <a:bodyPr/>
          <a:lstStyle/>
          <a:p>
            <a:fld id="{0AAE72CC-76BD-4453-8CDB-CB080190B4A7}" type="datetimeFigureOut">
              <a:rPr lang="it-IT" smtClean="0"/>
              <a:t>15/10/2025</a:t>
            </a:fld>
            <a:endParaRPr lang="it-IT"/>
          </a:p>
        </p:txBody>
      </p:sp>
      <p:sp>
        <p:nvSpPr>
          <p:cNvPr id="5" name="Segnaposto piè di pagina 4">
            <a:extLst>
              <a:ext uri="{FF2B5EF4-FFF2-40B4-BE49-F238E27FC236}">
                <a16:creationId xmlns:a16="http://schemas.microsoft.com/office/drawing/2014/main" id="{0CD62FE3-9BA9-6BB2-97E6-2FEBAC9E836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6973782-4D73-0B12-7938-AC8EF2B9B99D}"/>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1265421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2">
                <a:lumMod val="10000"/>
                <a:lumOff val="90000"/>
              </a:schemeClr>
            </a:gs>
            <a:gs pos="35000">
              <a:schemeClr val="tx2">
                <a:lumMod val="10000"/>
                <a:lumOff val="90000"/>
              </a:schemeClr>
            </a:gs>
            <a:gs pos="55000">
              <a:schemeClr val="tx2">
                <a:lumMod val="10000"/>
                <a:lumOff val="90000"/>
              </a:schemeClr>
            </a:gs>
          </a:gsLst>
          <a:lin ang="2700000" scaled="1"/>
          <a:tileRect/>
        </a:gradFill>
        <a:effectLst/>
      </p:bgPr>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A1B3CAFF-BF7F-E7E9-B0D7-A419855569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9450A9A7-CD9C-3833-F9F1-159F5B72BE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F76E6FE-044B-4B60-20BA-C5CFB1CF57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AAE72CC-76BD-4453-8CDB-CB080190B4A7}" type="datetimeFigureOut">
              <a:rPr lang="it-IT" smtClean="0"/>
              <a:t>15/10/2025</a:t>
            </a:fld>
            <a:endParaRPr lang="it-IT"/>
          </a:p>
        </p:txBody>
      </p:sp>
      <p:sp>
        <p:nvSpPr>
          <p:cNvPr id="5" name="Segnaposto piè di pagina 4">
            <a:extLst>
              <a:ext uri="{FF2B5EF4-FFF2-40B4-BE49-F238E27FC236}">
                <a16:creationId xmlns:a16="http://schemas.microsoft.com/office/drawing/2014/main" id="{4FCFD8A9-6DDD-7ED6-5D08-4D35C224EE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it-IT"/>
          </a:p>
        </p:txBody>
      </p:sp>
      <p:sp>
        <p:nvSpPr>
          <p:cNvPr id="6" name="Segnaposto numero diapositiva 5">
            <a:extLst>
              <a:ext uri="{FF2B5EF4-FFF2-40B4-BE49-F238E27FC236}">
                <a16:creationId xmlns:a16="http://schemas.microsoft.com/office/drawing/2014/main" id="{01CE86D7-5C9E-2580-94A7-F8D9AE7D35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8849420-E831-40B9-B957-0FB27C8020B1}" type="slidenum">
              <a:rPr lang="it-IT" smtClean="0"/>
              <a:t>‹N›</a:t>
            </a:fld>
            <a:endParaRPr lang="it-IT"/>
          </a:p>
        </p:txBody>
      </p:sp>
    </p:spTree>
    <p:extLst>
      <p:ext uri="{BB962C8B-B14F-4D97-AF65-F5344CB8AC3E}">
        <p14:creationId xmlns:p14="http://schemas.microsoft.com/office/powerpoint/2010/main" val="9584028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youtu.be/5T7ZZSGogwM?si=6l86DcVY9RIxK_Kf"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68D3B-DDFF-08FC-3E30-09C76DA47277}"/>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C3B243D-8BA4-843B-ABA9-AD1F68C381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2B11C6C3-418F-81E5-C00E-B2CA1F63634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68389D73-2006-45BB-468F-95C199986C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C615DAA5-E435-0CEA-32F7-231A43020A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B6094278-126E-F23D-5085-AC5014E6F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2FEFA3DB-6CFF-28EE-1CA6-7DEF60458F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B938A2A2-8CAF-D646-2167-8BF2AC687174}"/>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8FE2342A-19D1-A02A-921B-11EFB9E44779}"/>
              </a:ext>
            </a:extLst>
          </p:cNvPr>
          <p:cNvSpPr txBox="1"/>
          <p:nvPr/>
        </p:nvSpPr>
        <p:spPr>
          <a:xfrm>
            <a:off x="4872826" y="3323402"/>
            <a:ext cx="2443298" cy="4924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LEZIONE TRE</a:t>
            </a:r>
          </a:p>
        </p:txBody>
      </p:sp>
      <p:sp>
        <p:nvSpPr>
          <p:cNvPr id="23" name="CasellaDiTesto 22">
            <a:extLst>
              <a:ext uri="{FF2B5EF4-FFF2-40B4-BE49-F238E27FC236}">
                <a16:creationId xmlns:a16="http://schemas.microsoft.com/office/drawing/2014/main" id="{8037EB80-A6C5-1D72-B818-DE66CD12C705}"/>
              </a:ext>
            </a:extLst>
          </p:cNvPr>
          <p:cNvSpPr txBox="1"/>
          <p:nvPr/>
        </p:nvSpPr>
        <p:spPr>
          <a:xfrm>
            <a:off x="8618492" y="586971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Tree>
    <p:extLst>
      <p:ext uri="{BB962C8B-B14F-4D97-AF65-F5344CB8AC3E}">
        <p14:creationId xmlns:p14="http://schemas.microsoft.com/office/powerpoint/2010/main" val="1282693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E4D39-E6D0-4D56-366B-3EBADC0ADB50}"/>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538418F-54E3-DE8F-951F-3E2234ABA0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F82175C9-0906-5015-7023-6F089EAA4F9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669AF2E8-6CD1-0524-1948-663218BF69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15A0E4CB-DB7F-CB5E-C981-080BC299B5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22A805DF-A4FF-B38D-BC1B-7028CC9DF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62AD58E0-4F96-DFBD-1B89-56F1059770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5FA147E4-6131-977A-3471-9BE971493212}"/>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041385D1-44F1-978F-5EBA-38E931480903}"/>
              </a:ext>
            </a:extLst>
          </p:cNvPr>
          <p:cNvSpPr txBox="1"/>
          <p:nvPr/>
        </p:nvSpPr>
        <p:spPr>
          <a:xfrm>
            <a:off x="4771639" y="814012"/>
            <a:ext cx="6912051"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cultura nella dimensione religiosa e rituale</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09457ADC-242D-D0D8-E155-6E3CB972FEF7}"/>
              </a:ext>
            </a:extLst>
          </p:cNvPr>
          <p:cNvSpPr txBox="1"/>
          <p:nvPr/>
        </p:nvSpPr>
        <p:spPr>
          <a:xfrm>
            <a:off x="8618492" y="586971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4" name="CasellaDiTesto 3">
            <a:extLst>
              <a:ext uri="{FF2B5EF4-FFF2-40B4-BE49-F238E27FC236}">
                <a16:creationId xmlns:a16="http://schemas.microsoft.com/office/drawing/2014/main" id="{73110B70-1632-CC6D-88BB-67B21ED771D3}"/>
              </a:ext>
            </a:extLst>
          </p:cNvPr>
          <p:cNvSpPr txBox="1"/>
          <p:nvPr/>
        </p:nvSpPr>
        <p:spPr>
          <a:xfrm>
            <a:off x="1393370" y="2155372"/>
            <a:ext cx="10116147" cy="3477875"/>
          </a:xfrm>
          <a:prstGeom prst="rect">
            <a:avLst/>
          </a:prstGeom>
          <a:noFill/>
        </p:spPr>
        <p:txBody>
          <a:bodyPr wrap="square" rtlCol="0">
            <a:spAutoFit/>
          </a:bodyPr>
          <a:lstStyle/>
          <a:p>
            <a:pPr algn="just"/>
            <a:r>
              <a:rPr lang="it-IT" sz="2000" b="1" dirty="0">
                <a:latin typeface="Palatino Linotype" panose="02040502050505030304" pitchFamily="18" charset="0"/>
              </a:rPr>
              <a:t>Religione </a:t>
            </a:r>
            <a:r>
              <a:rPr lang="it-IT" sz="2000" b="1" dirty="0">
                <a:latin typeface="Palatino Linotype" panose="02040502050505030304" pitchFamily="18" charset="0"/>
                <a:sym typeface="Wingdings" panose="05000000000000000000" pitchFamily="2" charset="2"/>
              </a:rPr>
              <a:t> complesso di credenze e atti di culto che esprime il rapporto dell’uomo </a:t>
            </a:r>
          </a:p>
          <a:p>
            <a:pPr algn="just"/>
            <a:r>
              <a:rPr lang="it-IT" sz="2000" b="1" dirty="0">
                <a:latin typeface="Palatino Linotype" panose="02040502050505030304" pitchFamily="18" charset="0"/>
                <a:sym typeface="Wingdings" panose="05000000000000000000" pitchFamily="2" charset="2"/>
              </a:rPr>
              <a:t>con il sacro e la divinità</a:t>
            </a:r>
            <a:r>
              <a:rPr lang="it-IT" sz="2000" b="1" dirty="0">
                <a:latin typeface="Palatino Linotype" panose="02040502050505030304" pitchFamily="18" charset="0"/>
              </a:rPr>
              <a:t> </a:t>
            </a:r>
          </a:p>
          <a:p>
            <a:endParaRPr lang="it-IT" sz="2000" b="1" dirty="0">
              <a:latin typeface="Palatino Linotype" panose="02040502050505030304" pitchFamily="18" charset="0"/>
            </a:endParaRPr>
          </a:p>
          <a:p>
            <a:endParaRPr lang="it-IT" sz="2000" b="1" dirty="0">
              <a:latin typeface="Palatino Linotype" panose="02040502050505030304" pitchFamily="18" charset="0"/>
            </a:endParaRPr>
          </a:p>
          <a:p>
            <a:pPr algn="just"/>
            <a:r>
              <a:rPr lang="it-IT" sz="2000" dirty="0">
                <a:latin typeface="Palatino Linotype" panose="02040502050505030304" pitchFamily="18" charset="0"/>
              </a:rPr>
              <a:t>sviluppate nelle varie epoche storiche presso ciascun popolo, cercando di dare un senso all’esistenza umana e fornendo consolazione davanti alla sofferenza e alla morte nel proprio sistema culturale</a:t>
            </a:r>
          </a:p>
          <a:p>
            <a:pPr algn="just"/>
            <a:endParaRPr lang="it-IT" sz="2000" dirty="0">
              <a:latin typeface="Palatino Linotype" panose="02040502050505030304" pitchFamily="18" charset="0"/>
            </a:endParaRPr>
          </a:p>
          <a:p>
            <a:pPr algn="just"/>
            <a:r>
              <a:rPr lang="it-IT" sz="2000" dirty="0">
                <a:latin typeface="Palatino Linotype" panose="02040502050505030304" pitchFamily="18" charset="0"/>
              </a:rPr>
              <a:t>In tutte le culture </a:t>
            </a:r>
            <a:r>
              <a:rPr lang="it-IT" sz="2000" dirty="0">
                <a:latin typeface="Palatino Linotype" panose="02040502050505030304" pitchFamily="18" charset="0"/>
                <a:sym typeface="Wingdings" panose="05000000000000000000" pitchFamily="2" charset="2"/>
              </a:rPr>
              <a:t> </a:t>
            </a:r>
            <a:r>
              <a:rPr lang="it-IT" sz="2000" dirty="0">
                <a:latin typeface="Palatino Linotype" panose="02040502050505030304" pitchFamily="18" charset="0"/>
              </a:rPr>
              <a:t>uomini sono consapevoli della propria fragilità, sanno che si può andare incontro alla sofferenza e che si è destinati a morire, cercano quindi di dare un senso alla propria esistenza andando oltre i bisogni puramente biologici</a:t>
            </a:r>
          </a:p>
        </p:txBody>
      </p:sp>
      <p:cxnSp>
        <p:nvCxnSpPr>
          <p:cNvPr id="6" name="Connettore 2 5">
            <a:extLst>
              <a:ext uri="{FF2B5EF4-FFF2-40B4-BE49-F238E27FC236}">
                <a16:creationId xmlns:a16="http://schemas.microsoft.com/office/drawing/2014/main" id="{53CDAE0D-0207-A088-1DED-0BB3C4FB6B59}"/>
              </a:ext>
            </a:extLst>
          </p:cNvPr>
          <p:cNvCxnSpPr>
            <a:cxnSpLocks/>
          </p:cNvCxnSpPr>
          <p:nvPr/>
        </p:nvCxnSpPr>
        <p:spPr>
          <a:xfrm>
            <a:off x="2296886" y="2896711"/>
            <a:ext cx="0" cy="51401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59848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E0587-E41B-DA16-026D-C600908F9200}"/>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FEA3765-8E37-6CA6-9158-B6A352DF57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12EA642A-C41D-CAFA-3272-037ECB77E0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782E21CB-9FA1-ADF9-EF33-84EE5CF8A2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E4D99436-5DF3-4976-82BB-D20162AD84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5DA2C76E-03F6-B65E-D9DF-9CB9945BE4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6D376D73-3A88-613E-22BD-A9D7ACFB3E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C22CD5BE-62F4-E96D-F144-396D9C230EA6}"/>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047234F5-567F-FB38-CED6-5871E6ADB305}"/>
              </a:ext>
            </a:extLst>
          </p:cNvPr>
          <p:cNvSpPr txBox="1"/>
          <p:nvPr/>
        </p:nvSpPr>
        <p:spPr>
          <a:xfrm>
            <a:off x="4771639" y="814012"/>
            <a:ext cx="6994478"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cultura nella dimensione religiosa e rituale</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4AB46F50-947F-EF83-597E-5DD280A9A46F}"/>
              </a:ext>
            </a:extLst>
          </p:cNvPr>
          <p:cNvSpPr txBox="1"/>
          <p:nvPr/>
        </p:nvSpPr>
        <p:spPr>
          <a:xfrm>
            <a:off x="8618492" y="586971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71A6CDA4-992A-2CA5-827E-D1094F68F3D3}"/>
              </a:ext>
            </a:extLst>
          </p:cNvPr>
          <p:cNvSpPr txBox="1"/>
          <p:nvPr/>
        </p:nvSpPr>
        <p:spPr>
          <a:xfrm>
            <a:off x="1578428" y="2427514"/>
            <a:ext cx="10105262" cy="2154436"/>
          </a:xfrm>
          <a:prstGeom prst="rect">
            <a:avLst/>
          </a:prstGeom>
          <a:noFill/>
        </p:spPr>
        <p:txBody>
          <a:bodyPr wrap="square" rtlCol="0">
            <a:spAutoFit/>
          </a:bodyPr>
          <a:lstStyle/>
          <a:p>
            <a:r>
              <a:rPr lang="it-IT" sz="2000" dirty="0">
                <a:latin typeface="Palatino Linotype" panose="02040502050505030304" pitchFamily="18" charset="0"/>
              </a:rPr>
              <a:t>A prescindere dal sistema, </a:t>
            </a:r>
            <a:r>
              <a:rPr lang="it-IT" sz="2000" b="1" dirty="0">
                <a:latin typeface="Palatino Linotype" panose="02040502050505030304" pitchFamily="18" charset="0"/>
              </a:rPr>
              <a:t>in ogni religione </a:t>
            </a:r>
            <a:r>
              <a:rPr lang="it-IT" sz="2000" dirty="0">
                <a:latin typeface="Palatino Linotype" panose="02040502050505030304" pitchFamily="18" charset="0"/>
              </a:rPr>
              <a:t>è possibile osservare dei </a:t>
            </a:r>
            <a:r>
              <a:rPr lang="it-IT" sz="2000" b="1" dirty="0">
                <a:latin typeface="Palatino Linotype" panose="02040502050505030304" pitchFamily="18" charset="0"/>
              </a:rPr>
              <a:t>caratteri comuni:</a:t>
            </a:r>
          </a:p>
          <a:p>
            <a:pPr marL="342900" indent="-342900">
              <a:buFont typeface="Arial" panose="020B0604020202020204" pitchFamily="34" charset="0"/>
              <a:buChar char="•"/>
            </a:pPr>
            <a:r>
              <a:rPr lang="it-IT" sz="1900" b="1" dirty="0">
                <a:latin typeface="Palatino Linotype" panose="02040502050505030304" pitchFamily="18" charset="0"/>
              </a:rPr>
              <a:t>Presenza di entità e forze soprannaturali;</a:t>
            </a:r>
          </a:p>
          <a:p>
            <a:pPr marL="342900" indent="-342900">
              <a:buFont typeface="Arial" panose="020B0604020202020204" pitchFamily="34" charset="0"/>
              <a:buChar char="•"/>
            </a:pPr>
            <a:r>
              <a:rPr lang="it-IT" sz="1900" b="1" dirty="0">
                <a:latin typeface="Palatino Linotype" panose="02040502050505030304" pitchFamily="18" charset="0"/>
              </a:rPr>
              <a:t>Concezione di una vita terrena e ultraterrena;</a:t>
            </a:r>
          </a:p>
          <a:p>
            <a:pPr marL="342900" indent="-342900">
              <a:buFont typeface="Arial" panose="020B0604020202020204" pitchFamily="34" charset="0"/>
              <a:buChar char="•"/>
            </a:pPr>
            <a:r>
              <a:rPr lang="it-IT" sz="1900" b="1" dirty="0">
                <a:latin typeface="Palatino Linotype" panose="02040502050505030304" pitchFamily="18" charset="0"/>
              </a:rPr>
              <a:t>Affermazione di valori etici con cui dare senso all’esistenza;</a:t>
            </a:r>
          </a:p>
          <a:p>
            <a:pPr marL="342900" indent="-342900">
              <a:buFont typeface="Arial" panose="020B0604020202020204" pitchFamily="34" charset="0"/>
              <a:buChar char="•"/>
            </a:pPr>
            <a:r>
              <a:rPr lang="it-IT" sz="1900" b="1" dirty="0">
                <a:latin typeface="Palatino Linotype" panose="02040502050505030304" pitchFamily="18" charset="0"/>
              </a:rPr>
              <a:t>Miti che illustrano significato e origine della religione;</a:t>
            </a:r>
          </a:p>
          <a:p>
            <a:pPr marL="342900" indent="-342900">
              <a:buFont typeface="Arial" panose="020B0604020202020204" pitchFamily="34" charset="0"/>
              <a:buChar char="•"/>
            </a:pPr>
            <a:r>
              <a:rPr lang="it-IT" sz="1900" b="1" dirty="0">
                <a:latin typeface="Palatino Linotype" panose="02040502050505030304" pitchFamily="18" charset="0"/>
              </a:rPr>
              <a:t>Rituali con cui si stabilisce un contatto con le entità soprannaturali e si affermano valori della propria fede</a:t>
            </a:r>
          </a:p>
        </p:txBody>
      </p:sp>
    </p:spTree>
    <p:extLst>
      <p:ext uri="{BB962C8B-B14F-4D97-AF65-F5344CB8AC3E}">
        <p14:creationId xmlns:p14="http://schemas.microsoft.com/office/powerpoint/2010/main" val="20320835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82A93-DBDD-9001-D209-1F7598DB156A}"/>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5F38A22-DD00-21E6-1D0A-34B8DD6012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49B6540F-7AC1-1CD8-6EDB-907AD91148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BE175C3B-CEA8-8727-8DE1-C921AE9764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9F923691-A5A9-9CBB-B5E4-79841CFA60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D4FE3347-096E-6845-F3DB-500B2AFD86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138271A4-76AD-F506-7B46-493002DCCF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6429DD54-F240-BA3E-E8FB-A0456B473888}"/>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F34E61A9-6E10-AB30-A5C1-10B85C20C666}"/>
              </a:ext>
            </a:extLst>
          </p:cNvPr>
          <p:cNvSpPr txBox="1"/>
          <p:nvPr/>
        </p:nvSpPr>
        <p:spPr>
          <a:xfrm>
            <a:off x="4771639" y="814012"/>
            <a:ext cx="6994478"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cultura nella dimensione religiosa e rituale</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ED9F4725-FC03-B5E5-256E-6C58A5A64DAB}"/>
              </a:ext>
            </a:extLst>
          </p:cNvPr>
          <p:cNvSpPr txBox="1"/>
          <p:nvPr/>
        </p:nvSpPr>
        <p:spPr>
          <a:xfrm>
            <a:off x="8618493" y="6021323"/>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683E0416-6440-63A2-0CB8-7AEFE6CC9E38}"/>
              </a:ext>
            </a:extLst>
          </p:cNvPr>
          <p:cNvSpPr txBox="1"/>
          <p:nvPr/>
        </p:nvSpPr>
        <p:spPr>
          <a:xfrm>
            <a:off x="1356449" y="2037897"/>
            <a:ext cx="6437562" cy="3893374"/>
          </a:xfrm>
          <a:prstGeom prst="rect">
            <a:avLst/>
          </a:prstGeom>
          <a:noFill/>
        </p:spPr>
        <p:txBody>
          <a:bodyPr wrap="square" rtlCol="0">
            <a:spAutoFit/>
          </a:bodyPr>
          <a:lstStyle/>
          <a:p>
            <a:pPr algn="just"/>
            <a:r>
              <a:rPr lang="it-IT" sz="1900" b="1" dirty="0">
                <a:latin typeface="Palatino Linotype" panose="02040502050505030304" pitchFamily="18" charset="0"/>
              </a:rPr>
              <a:t>Ogni religione presuppone la credenza in entità soprannaturali</a:t>
            </a:r>
          </a:p>
          <a:p>
            <a:pPr algn="just"/>
            <a:r>
              <a:rPr lang="it-IT" sz="1900" dirty="0">
                <a:latin typeface="Palatino Linotype" panose="02040502050505030304" pitchFamily="18" charset="0"/>
              </a:rPr>
              <a:t>(es. un unico dio </a:t>
            </a:r>
            <a:r>
              <a:rPr lang="it-IT" sz="1900" dirty="0">
                <a:latin typeface="Palatino Linotype" panose="02040502050505030304" pitchFamily="18" charset="0"/>
                <a:sym typeface="Wingdings" panose="05000000000000000000" pitchFamily="2" charset="2"/>
              </a:rPr>
              <a:t> religioni monoteiste: Giudaismo, Cristianesimo, Islam, oppure pluralità di dei)</a:t>
            </a:r>
          </a:p>
          <a:p>
            <a:pPr algn="just"/>
            <a:endParaRPr lang="it-IT" sz="1900" b="1" dirty="0">
              <a:latin typeface="Palatino Linotype" panose="02040502050505030304" pitchFamily="18" charset="0"/>
              <a:sym typeface="Wingdings" panose="05000000000000000000" pitchFamily="2" charset="2"/>
            </a:endParaRPr>
          </a:p>
          <a:p>
            <a:pPr algn="just"/>
            <a:r>
              <a:rPr lang="it-IT" sz="1900" b="1" dirty="0">
                <a:latin typeface="Palatino Linotype" panose="02040502050505030304" pitchFamily="18" charset="0"/>
                <a:sym typeface="Wingdings" panose="05000000000000000000" pitchFamily="2" charset="2"/>
              </a:rPr>
              <a:t>Alcune culture credono nell’esistenza di forze soprannaturali benevole o malefiche, altre prevedono culto degli antenati a cui vengono attribuiti speciali poteri</a:t>
            </a:r>
          </a:p>
          <a:p>
            <a:pPr algn="just"/>
            <a:endParaRPr lang="it-IT" sz="1900" b="1" dirty="0">
              <a:latin typeface="Palatino Linotype" panose="02040502050505030304" pitchFamily="18" charset="0"/>
              <a:sym typeface="Wingdings" panose="05000000000000000000" pitchFamily="2" charset="2"/>
            </a:endParaRPr>
          </a:p>
          <a:p>
            <a:pPr algn="just"/>
            <a:r>
              <a:rPr lang="it-IT" sz="1900" b="1" dirty="0">
                <a:latin typeface="Palatino Linotype" panose="02040502050505030304" pitchFamily="18" charset="0"/>
              </a:rPr>
              <a:t>Émile Durkheim (1858-1917) </a:t>
            </a:r>
            <a:r>
              <a:rPr lang="it-IT" sz="1900" dirty="0">
                <a:latin typeface="Palatino Linotype" panose="02040502050505030304" pitchFamily="18" charset="0"/>
              </a:rPr>
              <a:t>attribuisce a queste forze soprannaturali e ai simboli a esse collegati </a:t>
            </a:r>
            <a:r>
              <a:rPr lang="it-IT" sz="1900" dirty="0">
                <a:latin typeface="Palatino Linotype" panose="02040502050505030304" pitchFamily="18" charset="0"/>
                <a:sym typeface="Wingdings" panose="05000000000000000000" pitchFamily="2" charset="2"/>
              </a:rPr>
              <a:t> </a:t>
            </a:r>
            <a:r>
              <a:rPr lang="it-IT" sz="1900" b="1" u="sng" dirty="0">
                <a:latin typeface="Palatino Linotype" panose="02040502050505030304" pitchFamily="18" charset="0"/>
                <a:sym typeface="Wingdings" panose="05000000000000000000" pitchFamily="2" charset="2"/>
              </a:rPr>
              <a:t>dimensione del sacro</a:t>
            </a:r>
          </a:p>
        </p:txBody>
      </p:sp>
      <p:pic>
        <p:nvPicPr>
          <p:cNvPr id="4" name="Immagine 3">
            <a:extLst>
              <a:ext uri="{FF2B5EF4-FFF2-40B4-BE49-F238E27FC236}">
                <a16:creationId xmlns:a16="http://schemas.microsoft.com/office/drawing/2014/main" id="{F3128998-B0B1-5215-CB5F-0ECDDDDFCDA4}"/>
              </a:ext>
            </a:extLst>
          </p:cNvPr>
          <p:cNvPicPr>
            <a:picLocks noChangeAspect="1"/>
          </p:cNvPicPr>
          <p:nvPr/>
        </p:nvPicPr>
        <p:blipFill>
          <a:blip r:embed="rId3"/>
          <a:stretch>
            <a:fillRect/>
          </a:stretch>
        </p:blipFill>
        <p:spPr>
          <a:xfrm>
            <a:off x="8088086" y="2037897"/>
            <a:ext cx="3595605" cy="3681319"/>
          </a:xfrm>
          <a:prstGeom prst="rect">
            <a:avLst/>
          </a:prstGeom>
        </p:spPr>
      </p:pic>
    </p:spTree>
    <p:extLst>
      <p:ext uri="{BB962C8B-B14F-4D97-AF65-F5344CB8AC3E}">
        <p14:creationId xmlns:p14="http://schemas.microsoft.com/office/powerpoint/2010/main" val="1352836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7A9B4-72F0-B8BE-4AE5-DA17A5F6BCA4}"/>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6AFD431-A97B-21C4-F7A9-CDB36DBCF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08233F04-B6C1-9012-F79F-DBFB7D2362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FE512FE8-6B62-2CAB-4459-C81677030A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62F16C68-036F-034C-2EF9-6B29D94A1A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6C73D6C4-D39C-B765-69C3-D2279CF428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9200E1D6-9B4F-753A-2655-BFABBE1352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B37C2FE-2686-12BC-E4F3-0CEFE88CBA21}"/>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4FBB7665-35A0-BA7D-02F6-B4D850670F5B}"/>
              </a:ext>
            </a:extLst>
          </p:cNvPr>
          <p:cNvSpPr txBox="1"/>
          <p:nvPr/>
        </p:nvSpPr>
        <p:spPr>
          <a:xfrm>
            <a:off x="4771639" y="814012"/>
            <a:ext cx="6994478"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cultura nella dimensione religiosa e rituale</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E20CDC2E-505E-6A7F-31D6-2BE5494530C7}"/>
              </a:ext>
            </a:extLst>
          </p:cNvPr>
          <p:cNvSpPr txBox="1"/>
          <p:nvPr/>
        </p:nvSpPr>
        <p:spPr>
          <a:xfrm>
            <a:off x="8618493" y="6021323"/>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A51A8522-BC8C-63E3-661E-9931099E7C68}"/>
              </a:ext>
            </a:extLst>
          </p:cNvPr>
          <p:cNvSpPr txBox="1"/>
          <p:nvPr/>
        </p:nvSpPr>
        <p:spPr>
          <a:xfrm>
            <a:off x="1299277" y="3004898"/>
            <a:ext cx="6154693" cy="1200329"/>
          </a:xfrm>
          <a:prstGeom prst="rect">
            <a:avLst/>
          </a:prstGeom>
          <a:noFill/>
        </p:spPr>
        <p:txBody>
          <a:bodyPr wrap="square" rtlCol="0">
            <a:spAutoFit/>
          </a:bodyPr>
          <a:lstStyle/>
          <a:p>
            <a:pPr algn="just"/>
            <a:r>
              <a:rPr lang="it-IT" sz="2400" b="1" dirty="0">
                <a:latin typeface="Palatino Linotype" panose="02040502050505030304" pitchFamily="18" charset="0"/>
              </a:rPr>
              <a:t>Sacro </a:t>
            </a:r>
            <a:r>
              <a:rPr lang="it-IT" sz="2400" b="1" dirty="0">
                <a:latin typeface="Palatino Linotype" panose="02040502050505030304" pitchFamily="18" charset="0"/>
                <a:sym typeface="Wingdings" panose="05000000000000000000" pitchFamily="2" charset="2"/>
              </a:rPr>
              <a:t> tutto ciò che è espressione della divinità ed è superiore e separato dalla realtà terrena </a:t>
            </a:r>
            <a:r>
              <a:rPr lang="it-IT" sz="2400" dirty="0">
                <a:latin typeface="Palatino Linotype" panose="02040502050505030304" pitchFamily="18" charset="0"/>
                <a:sym typeface="Wingdings" panose="05000000000000000000" pitchFamily="2" charset="2"/>
              </a:rPr>
              <a:t>(ossia, dal profano)</a:t>
            </a:r>
            <a:endParaRPr lang="it-IT" sz="2400" u="sng" dirty="0">
              <a:latin typeface="Palatino Linotype" panose="02040502050505030304" pitchFamily="18" charset="0"/>
              <a:sym typeface="Wingdings" panose="05000000000000000000" pitchFamily="2" charset="2"/>
            </a:endParaRPr>
          </a:p>
        </p:txBody>
      </p:sp>
      <p:pic>
        <p:nvPicPr>
          <p:cNvPr id="4" name="Immagine 3">
            <a:extLst>
              <a:ext uri="{FF2B5EF4-FFF2-40B4-BE49-F238E27FC236}">
                <a16:creationId xmlns:a16="http://schemas.microsoft.com/office/drawing/2014/main" id="{2648A8E9-81FF-10C9-63E1-59C4CA600876}"/>
              </a:ext>
            </a:extLst>
          </p:cNvPr>
          <p:cNvPicPr>
            <a:picLocks noChangeAspect="1"/>
          </p:cNvPicPr>
          <p:nvPr/>
        </p:nvPicPr>
        <p:blipFill>
          <a:blip r:embed="rId3"/>
          <a:stretch>
            <a:fillRect/>
          </a:stretch>
        </p:blipFill>
        <p:spPr>
          <a:xfrm>
            <a:off x="8025030" y="2149658"/>
            <a:ext cx="3595605" cy="3681319"/>
          </a:xfrm>
          <a:prstGeom prst="rect">
            <a:avLst/>
          </a:prstGeom>
        </p:spPr>
      </p:pic>
    </p:spTree>
    <p:extLst>
      <p:ext uri="{BB962C8B-B14F-4D97-AF65-F5344CB8AC3E}">
        <p14:creationId xmlns:p14="http://schemas.microsoft.com/office/powerpoint/2010/main" val="2841401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734BF-A626-7451-5449-A42314E360A6}"/>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A46A17F-C21D-78BF-EADE-190BC137C5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EBBF382E-230A-8290-2EC4-4E59447787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9C99B314-1638-6865-F213-6D4C4DBDB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C215E28B-AB5A-EF99-EF23-0A00D872C9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0557EE8E-9ECC-790E-C1A2-C8D91CC204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9228A2F1-75A6-77E6-122C-98363B6910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18241B64-473D-73DD-059E-C40EC8AA8CC1}"/>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12FBCDCA-DBB1-C076-8EDF-AD1B82E2C299}"/>
              </a:ext>
            </a:extLst>
          </p:cNvPr>
          <p:cNvSpPr txBox="1"/>
          <p:nvPr/>
        </p:nvSpPr>
        <p:spPr>
          <a:xfrm>
            <a:off x="4771639" y="814012"/>
            <a:ext cx="6994478"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cultura nella dimensione religiosa e rituale</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47DB61AC-ACCA-6F39-5D7D-D16451773F3E}"/>
              </a:ext>
            </a:extLst>
          </p:cNvPr>
          <p:cNvSpPr txBox="1"/>
          <p:nvPr/>
        </p:nvSpPr>
        <p:spPr>
          <a:xfrm>
            <a:off x="8618493" y="6021323"/>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6433CDE4-E073-C651-FEC2-266F0E3065F2}"/>
              </a:ext>
            </a:extLst>
          </p:cNvPr>
          <p:cNvSpPr txBox="1"/>
          <p:nvPr/>
        </p:nvSpPr>
        <p:spPr>
          <a:xfrm>
            <a:off x="1302021" y="2165530"/>
            <a:ext cx="6712038" cy="4401205"/>
          </a:xfrm>
          <a:prstGeom prst="rect">
            <a:avLst/>
          </a:prstGeom>
          <a:noFill/>
        </p:spPr>
        <p:txBody>
          <a:bodyPr wrap="square" rtlCol="0">
            <a:spAutoFit/>
          </a:bodyPr>
          <a:lstStyle/>
          <a:p>
            <a:pPr algn="just"/>
            <a:r>
              <a:rPr lang="it-IT" sz="2000" b="1" dirty="0">
                <a:latin typeface="Palatino Linotype" panose="02040502050505030304" pitchFamily="18" charset="0"/>
                <a:sym typeface="Wingdings" panose="05000000000000000000" pitchFamily="2" charset="2"/>
              </a:rPr>
              <a:t>James G. Frazer (1854-1941) </a:t>
            </a:r>
            <a:r>
              <a:rPr lang="it-IT" sz="2000" dirty="0">
                <a:latin typeface="Palatino Linotype" panose="02040502050505030304" pitchFamily="18" charset="0"/>
                <a:sym typeface="Wingdings" panose="05000000000000000000" pitchFamily="2" charset="2"/>
              </a:rPr>
              <a:t>(antropologo evoluzionista)  religione è uno dei modi attraverso cui l’uomo cerca di spiegare e di intervenire sui fenomeni naturali</a:t>
            </a:r>
          </a:p>
          <a:p>
            <a:pPr algn="just"/>
            <a:endParaRPr lang="it-IT" sz="2000" b="1" dirty="0">
              <a:latin typeface="Palatino Linotype" panose="02040502050505030304" pitchFamily="18" charset="0"/>
              <a:sym typeface="Wingdings" panose="05000000000000000000" pitchFamily="2" charset="2"/>
            </a:endParaRPr>
          </a:p>
          <a:p>
            <a:pPr algn="just"/>
            <a:endParaRPr lang="it-IT" sz="2000" b="1" dirty="0">
              <a:latin typeface="Palatino Linotype" panose="02040502050505030304" pitchFamily="18" charset="0"/>
              <a:sym typeface="Wingdings" panose="05000000000000000000" pitchFamily="2" charset="2"/>
            </a:endParaRPr>
          </a:p>
          <a:p>
            <a:pPr algn="just"/>
            <a:r>
              <a:rPr lang="it-IT" sz="2000" b="1" dirty="0">
                <a:latin typeface="Palatino Linotype" panose="02040502050505030304" pitchFamily="18" charset="0"/>
                <a:sym typeface="Wingdings" panose="05000000000000000000" pitchFamily="2" charset="2"/>
              </a:rPr>
              <a:t>Quindi, è preceduta dalla magia e superata dal pensiero scientifico</a:t>
            </a:r>
          </a:p>
          <a:p>
            <a:pPr algn="just"/>
            <a:endParaRPr lang="it-IT" sz="2000" b="1" dirty="0">
              <a:latin typeface="Palatino Linotype" panose="02040502050505030304" pitchFamily="18" charset="0"/>
              <a:sym typeface="Wingdings" panose="05000000000000000000" pitchFamily="2" charset="2"/>
            </a:endParaRPr>
          </a:p>
          <a:p>
            <a:pPr algn="just"/>
            <a:r>
              <a:rPr lang="it-IT" sz="2000" b="1" dirty="0">
                <a:latin typeface="Palatino Linotype" panose="02040502050505030304" pitchFamily="18" charset="0"/>
                <a:sym typeface="Wingdings" panose="05000000000000000000" pitchFamily="2" charset="2"/>
              </a:rPr>
              <a:t>Mago, stregone o sciamano  </a:t>
            </a:r>
            <a:r>
              <a:rPr lang="it-IT" sz="2000" dirty="0">
                <a:latin typeface="Palatino Linotype" panose="02040502050505030304" pitchFamily="18" charset="0"/>
                <a:sym typeface="Wingdings" panose="05000000000000000000" pitchFamily="2" charset="2"/>
              </a:rPr>
              <a:t>usano la </a:t>
            </a:r>
            <a:r>
              <a:rPr lang="it-IT" sz="2000" b="1" dirty="0">
                <a:latin typeface="Palatino Linotype" panose="02040502050505030304" pitchFamily="18" charset="0"/>
                <a:sym typeface="Wingdings" panose="05000000000000000000" pitchFamily="2" charset="2"/>
              </a:rPr>
              <a:t>magia (gesti, formule, rituali o altre pratiche) </a:t>
            </a:r>
            <a:r>
              <a:rPr lang="it-IT" sz="2000" dirty="0">
                <a:latin typeface="Palatino Linotype" panose="02040502050505030304" pitchFamily="18" charset="0"/>
                <a:sym typeface="Wingdings" panose="05000000000000000000" pitchFamily="2" charset="2"/>
              </a:rPr>
              <a:t>influenzando</a:t>
            </a:r>
            <a:r>
              <a:rPr lang="it-IT" sz="2000" b="1" dirty="0">
                <a:latin typeface="Palatino Linotype" panose="02040502050505030304" pitchFamily="18" charset="0"/>
                <a:sym typeface="Wingdings" panose="05000000000000000000" pitchFamily="2" charset="2"/>
              </a:rPr>
              <a:t> forze occulte </a:t>
            </a:r>
            <a:r>
              <a:rPr lang="it-IT" sz="2000" dirty="0">
                <a:latin typeface="Palatino Linotype" panose="02040502050505030304" pitchFamily="18" charset="0"/>
                <a:sym typeface="Wingdings" panose="05000000000000000000" pitchFamily="2" charset="2"/>
              </a:rPr>
              <a:t>che intervengono sul mondo naturale e umano per raggiungere i propri scopi</a:t>
            </a:r>
          </a:p>
          <a:p>
            <a:pPr algn="just"/>
            <a:endParaRPr lang="it-IT" sz="2000" b="1" dirty="0">
              <a:latin typeface="Palatino Linotype" panose="02040502050505030304" pitchFamily="18" charset="0"/>
              <a:sym typeface="Wingdings" panose="05000000000000000000" pitchFamily="2" charset="2"/>
            </a:endParaRPr>
          </a:p>
          <a:p>
            <a:pPr algn="just"/>
            <a:endParaRPr lang="it-IT" sz="2000" b="1" dirty="0">
              <a:latin typeface="Palatino Linotype" panose="02040502050505030304" pitchFamily="18" charset="0"/>
              <a:sym typeface="Wingdings" panose="05000000000000000000" pitchFamily="2" charset="2"/>
            </a:endParaRPr>
          </a:p>
        </p:txBody>
      </p:sp>
      <p:pic>
        <p:nvPicPr>
          <p:cNvPr id="5" name="Immagine 4">
            <a:extLst>
              <a:ext uri="{FF2B5EF4-FFF2-40B4-BE49-F238E27FC236}">
                <a16:creationId xmlns:a16="http://schemas.microsoft.com/office/drawing/2014/main" id="{16204EB6-D753-9640-9291-E6C997BA7E29}"/>
              </a:ext>
            </a:extLst>
          </p:cNvPr>
          <p:cNvPicPr>
            <a:picLocks noChangeAspect="1"/>
          </p:cNvPicPr>
          <p:nvPr/>
        </p:nvPicPr>
        <p:blipFill>
          <a:blip r:embed="rId3"/>
          <a:stretch>
            <a:fillRect/>
          </a:stretch>
        </p:blipFill>
        <p:spPr>
          <a:xfrm>
            <a:off x="8522063" y="2165530"/>
            <a:ext cx="3161628" cy="3665447"/>
          </a:xfrm>
          <a:prstGeom prst="rect">
            <a:avLst/>
          </a:prstGeom>
        </p:spPr>
      </p:pic>
      <p:cxnSp>
        <p:nvCxnSpPr>
          <p:cNvPr id="7" name="Connettore 2 6">
            <a:extLst>
              <a:ext uri="{FF2B5EF4-FFF2-40B4-BE49-F238E27FC236}">
                <a16:creationId xmlns:a16="http://schemas.microsoft.com/office/drawing/2014/main" id="{7BEA0517-49F5-D8C6-A43B-0A815AEED641}"/>
              </a:ext>
            </a:extLst>
          </p:cNvPr>
          <p:cNvCxnSpPr/>
          <p:nvPr/>
        </p:nvCxnSpPr>
        <p:spPr>
          <a:xfrm>
            <a:off x="2275114" y="3153716"/>
            <a:ext cx="0" cy="53736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73273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CF40D-272C-B7EC-13A7-552DEC0B882B}"/>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F61E913-EF01-6819-635A-8FE7B365D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2A5E822A-CEC5-2888-DED1-2357C3F43E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CC3146F0-ED10-8CE1-2D5E-874231EDD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AC0AEB73-2559-5404-F64E-58A5E5F80A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211A01E0-037F-5039-9A25-30AFDF8C6D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398CE26F-3769-074A-5CBD-813B2A31E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23C5CF07-56B6-21BF-C9A2-D50B2ED6EBB8}"/>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F7AC79C5-1A77-05D7-7BB0-7B2F3E89B4D0}"/>
              </a:ext>
            </a:extLst>
          </p:cNvPr>
          <p:cNvSpPr txBox="1"/>
          <p:nvPr/>
        </p:nvSpPr>
        <p:spPr>
          <a:xfrm>
            <a:off x="4771639" y="814012"/>
            <a:ext cx="6994478"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cultura nella dimensione religiosa e rituale</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8BAEAD0A-44B9-9611-863F-901291B7C837}"/>
              </a:ext>
            </a:extLst>
          </p:cNvPr>
          <p:cNvSpPr txBox="1"/>
          <p:nvPr/>
        </p:nvSpPr>
        <p:spPr>
          <a:xfrm>
            <a:off x="8618493" y="6021323"/>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AEFCB8B1-3DA8-18AD-FF05-C05BC68230C8}"/>
              </a:ext>
            </a:extLst>
          </p:cNvPr>
          <p:cNvSpPr txBox="1"/>
          <p:nvPr/>
        </p:nvSpPr>
        <p:spPr>
          <a:xfrm>
            <a:off x="1302021" y="2165530"/>
            <a:ext cx="6808468" cy="5524589"/>
          </a:xfrm>
          <a:prstGeom prst="rect">
            <a:avLst/>
          </a:prstGeom>
          <a:noFill/>
        </p:spPr>
        <p:txBody>
          <a:bodyPr wrap="square" rtlCol="0">
            <a:spAutoFit/>
          </a:bodyPr>
          <a:lstStyle/>
          <a:p>
            <a:pPr algn="just"/>
            <a:r>
              <a:rPr lang="it-IT" sz="2000" b="1" dirty="0">
                <a:latin typeface="Palatino Linotype" panose="02040502050505030304" pitchFamily="18" charset="0"/>
                <a:sym typeface="Wingdings" panose="05000000000000000000" pitchFamily="2" charset="2"/>
              </a:rPr>
              <a:t>Frazer  </a:t>
            </a:r>
            <a:r>
              <a:rPr lang="it-IT" sz="2000" dirty="0">
                <a:latin typeface="Palatino Linotype" panose="02040502050505030304" pitchFamily="18" charset="0"/>
                <a:sym typeface="Wingdings" panose="05000000000000000000" pitchFamily="2" charset="2"/>
              </a:rPr>
              <a:t>nel caso della </a:t>
            </a:r>
            <a:r>
              <a:rPr lang="it-IT" sz="2000" b="1" dirty="0">
                <a:latin typeface="Palatino Linotype" panose="02040502050505030304" pitchFamily="18" charset="0"/>
                <a:sym typeface="Wingdings" panose="05000000000000000000" pitchFamily="2" charset="2"/>
              </a:rPr>
              <a:t>religione </a:t>
            </a:r>
            <a:r>
              <a:rPr lang="it-IT" sz="2000" dirty="0">
                <a:latin typeface="Palatino Linotype" panose="02040502050505030304" pitchFamily="18" charset="0"/>
                <a:sym typeface="Wingdings" panose="05000000000000000000" pitchFamily="2" charset="2"/>
              </a:rPr>
              <a:t>non si ha a che fare con forze occulte, ma </a:t>
            </a:r>
            <a:r>
              <a:rPr lang="it-IT" sz="2000" b="1" dirty="0">
                <a:latin typeface="Palatino Linotype" panose="02040502050505030304" pitchFamily="18" charset="0"/>
                <a:sym typeface="Wingdings" panose="05000000000000000000" pitchFamily="2" charset="2"/>
              </a:rPr>
              <a:t>divinità </a:t>
            </a:r>
          </a:p>
          <a:p>
            <a:pPr algn="just"/>
            <a:endParaRPr lang="it-IT" sz="2000" b="1" dirty="0">
              <a:latin typeface="Palatino Linotype" panose="02040502050505030304" pitchFamily="18" charset="0"/>
              <a:sym typeface="Wingdings" panose="05000000000000000000" pitchFamily="2" charset="2"/>
            </a:endParaRPr>
          </a:p>
          <a:p>
            <a:pPr algn="just"/>
            <a:endParaRPr lang="it-IT" sz="2000" b="1" dirty="0">
              <a:latin typeface="Palatino Linotype" panose="02040502050505030304" pitchFamily="18" charset="0"/>
              <a:sym typeface="Wingdings" panose="05000000000000000000" pitchFamily="2" charset="2"/>
            </a:endParaRPr>
          </a:p>
          <a:p>
            <a:pPr algn="just"/>
            <a:r>
              <a:rPr lang="it-IT" sz="2000" b="1" dirty="0">
                <a:latin typeface="Palatino Linotype" panose="02040502050505030304" pitchFamily="18" charset="0"/>
                <a:sym typeface="Wingdings" panose="05000000000000000000" pitchFamily="2" charset="2"/>
              </a:rPr>
              <a:t>Gli dei hanno il potere di intervenire sul corso naturale degli eventi </a:t>
            </a:r>
          </a:p>
          <a:p>
            <a:pPr algn="just"/>
            <a:endParaRPr lang="it-IT" sz="1900" b="1" dirty="0">
              <a:latin typeface="Palatino Linotype" panose="02040502050505030304" pitchFamily="18" charset="0"/>
              <a:sym typeface="Wingdings" panose="05000000000000000000" pitchFamily="2" charset="2"/>
            </a:endParaRPr>
          </a:p>
          <a:p>
            <a:pPr algn="just"/>
            <a:r>
              <a:rPr lang="it-IT" sz="1900" b="1" dirty="0">
                <a:latin typeface="Palatino Linotype" panose="02040502050505030304" pitchFamily="18" charset="0"/>
                <a:sym typeface="Wingdings" panose="05000000000000000000" pitchFamily="2" charset="2"/>
              </a:rPr>
              <a:t>es. pratica a metà tra magia e religione (Zulù del Sudafrica):</a:t>
            </a:r>
          </a:p>
          <a:p>
            <a:pPr algn="just"/>
            <a:r>
              <a:rPr lang="it-IT" dirty="0">
                <a:latin typeface="Palatino Linotype" panose="02040502050505030304" pitchFamily="18" charset="0"/>
                <a:sym typeface="Wingdings" panose="05000000000000000000" pitchFamily="2" charset="2"/>
              </a:rPr>
              <a:t>influenzano il comportamento della divinità con uno stratagemma, ossia per ottenere la pioggia non sollecitano la pietà degli dei attraverso la preghiera, ma cercano «un uccello del cielo» per sacrificarlo. In questo modo il cielo si intenerisce e piange la morte dell’uccello con la pioggia.</a:t>
            </a:r>
          </a:p>
          <a:p>
            <a:pPr algn="just"/>
            <a:endParaRPr lang="it-IT" sz="2000" b="1" dirty="0">
              <a:latin typeface="Palatino Linotype" panose="02040502050505030304" pitchFamily="18" charset="0"/>
              <a:sym typeface="Wingdings" panose="05000000000000000000" pitchFamily="2" charset="2"/>
            </a:endParaRPr>
          </a:p>
          <a:p>
            <a:pPr algn="just"/>
            <a:endParaRPr lang="it-IT" sz="2000" b="1" dirty="0">
              <a:latin typeface="Palatino Linotype" panose="02040502050505030304" pitchFamily="18" charset="0"/>
              <a:sym typeface="Wingdings" panose="05000000000000000000" pitchFamily="2" charset="2"/>
            </a:endParaRPr>
          </a:p>
          <a:p>
            <a:pPr algn="just"/>
            <a:endParaRPr lang="it-IT" sz="2000" b="1" dirty="0">
              <a:latin typeface="Palatino Linotype" panose="02040502050505030304" pitchFamily="18" charset="0"/>
              <a:sym typeface="Wingdings" panose="05000000000000000000" pitchFamily="2" charset="2"/>
            </a:endParaRPr>
          </a:p>
          <a:p>
            <a:pPr algn="just"/>
            <a:endParaRPr lang="it-IT" sz="2000" b="1" dirty="0">
              <a:latin typeface="Palatino Linotype" panose="02040502050505030304" pitchFamily="18" charset="0"/>
              <a:sym typeface="Wingdings" panose="05000000000000000000" pitchFamily="2" charset="2"/>
            </a:endParaRPr>
          </a:p>
          <a:p>
            <a:pPr algn="just"/>
            <a:endParaRPr lang="it-IT" sz="2000" b="1" dirty="0">
              <a:latin typeface="Palatino Linotype" panose="02040502050505030304" pitchFamily="18" charset="0"/>
              <a:sym typeface="Wingdings" panose="05000000000000000000" pitchFamily="2" charset="2"/>
            </a:endParaRPr>
          </a:p>
        </p:txBody>
      </p:sp>
      <p:pic>
        <p:nvPicPr>
          <p:cNvPr id="5" name="Immagine 4">
            <a:extLst>
              <a:ext uri="{FF2B5EF4-FFF2-40B4-BE49-F238E27FC236}">
                <a16:creationId xmlns:a16="http://schemas.microsoft.com/office/drawing/2014/main" id="{B8BB6051-91FC-FC69-3B19-2D2C66F1939B}"/>
              </a:ext>
            </a:extLst>
          </p:cNvPr>
          <p:cNvPicPr>
            <a:picLocks noChangeAspect="1"/>
          </p:cNvPicPr>
          <p:nvPr/>
        </p:nvPicPr>
        <p:blipFill>
          <a:blip r:embed="rId3"/>
          <a:stretch>
            <a:fillRect/>
          </a:stretch>
        </p:blipFill>
        <p:spPr>
          <a:xfrm>
            <a:off x="8522063" y="2165530"/>
            <a:ext cx="3161628" cy="3665447"/>
          </a:xfrm>
          <a:prstGeom prst="rect">
            <a:avLst/>
          </a:prstGeom>
        </p:spPr>
      </p:pic>
      <p:cxnSp>
        <p:nvCxnSpPr>
          <p:cNvPr id="7" name="Connettore 2 6">
            <a:extLst>
              <a:ext uri="{FF2B5EF4-FFF2-40B4-BE49-F238E27FC236}">
                <a16:creationId xmlns:a16="http://schemas.microsoft.com/office/drawing/2014/main" id="{34ACFA30-2356-705D-7FC1-14377154C5ED}"/>
              </a:ext>
            </a:extLst>
          </p:cNvPr>
          <p:cNvCxnSpPr/>
          <p:nvPr/>
        </p:nvCxnSpPr>
        <p:spPr>
          <a:xfrm>
            <a:off x="2264229" y="2885035"/>
            <a:ext cx="0" cy="53736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21380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2F03F-C5BA-4920-765A-C0AA071AD9BC}"/>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033EA98-C9FC-0A96-C863-3B57387F2E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4E67A79A-31DD-B6F5-168C-BD4C425FDB4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959ECFA2-4349-2B67-A2B6-B7734E4A46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93A88347-D722-3F35-C6FB-347DD61245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165BE122-0F4A-C263-99AA-43D73E78C5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831B8483-88C0-60E7-5FE7-97ACDC0C8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4B3BC9DB-5843-4CA5-7D16-4EA41DE8FA10}"/>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1263E6D1-4C88-F932-99D5-BA91F6C8BE37}"/>
              </a:ext>
            </a:extLst>
          </p:cNvPr>
          <p:cNvSpPr txBox="1"/>
          <p:nvPr/>
        </p:nvSpPr>
        <p:spPr>
          <a:xfrm>
            <a:off x="4771639" y="814012"/>
            <a:ext cx="6994478"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cultura nella dimensione religiosa e rituale</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7C9F3A3-C75C-CF94-D831-FD526E4B4348}"/>
              </a:ext>
            </a:extLst>
          </p:cNvPr>
          <p:cNvSpPr txBox="1"/>
          <p:nvPr/>
        </p:nvSpPr>
        <p:spPr>
          <a:xfrm>
            <a:off x="8618493" y="6021323"/>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E5E5F283-9CC9-D37A-C726-09682C4F7497}"/>
              </a:ext>
            </a:extLst>
          </p:cNvPr>
          <p:cNvSpPr txBox="1"/>
          <p:nvPr/>
        </p:nvSpPr>
        <p:spPr>
          <a:xfrm>
            <a:off x="1392426" y="1904273"/>
            <a:ext cx="10291265" cy="6555641"/>
          </a:xfrm>
          <a:prstGeom prst="rect">
            <a:avLst/>
          </a:prstGeom>
          <a:noFill/>
        </p:spPr>
        <p:txBody>
          <a:bodyPr wrap="square" rtlCol="0">
            <a:spAutoFit/>
          </a:bodyPr>
          <a:lstStyle/>
          <a:p>
            <a:pPr algn="just"/>
            <a:r>
              <a:rPr lang="it-IT" sz="2000" b="1" dirty="0">
                <a:latin typeface="Palatino Linotype" panose="02040502050505030304" pitchFamily="18" charset="0"/>
                <a:sym typeface="Wingdings" panose="05000000000000000000" pitchFamily="2" charset="2"/>
              </a:rPr>
              <a:t>Fede religiosa  </a:t>
            </a:r>
            <a:r>
              <a:rPr lang="it-IT" sz="1900" dirty="0">
                <a:latin typeface="Palatino Linotype" panose="02040502050505030304" pitchFamily="18" charset="0"/>
                <a:sym typeface="Wingdings" panose="05000000000000000000" pitchFamily="2" charset="2"/>
              </a:rPr>
              <a:t>presuppone da parte dei suoi seguaci preghiere, sacrifici e cerimonie rituali che convincano la divinità a intervenire per modificare il normale corso degli eventi</a:t>
            </a:r>
          </a:p>
          <a:p>
            <a:pPr algn="just"/>
            <a:endParaRPr lang="it-IT" sz="1900" b="1" dirty="0">
              <a:latin typeface="Palatino Linotype" panose="02040502050505030304" pitchFamily="18" charset="0"/>
              <a:sym typeface="Wingdings" panose="05000000000000000000" pitchFamily="2" charset="2"/>
            </a:endParaRPr>
          </a:p>
          <a:p>
            <a:pPr algn="just"/>
            <a:r>
              <a:rPr lang="it-IT" sz="2000" b="1" dirty="0">
                <a:latin typeface="Palatino Linotype" panose="02040502050505030304" pitchFamily="18" charset="0"/>
                <a:sym typeface="Wingdings" panose="05000000000000000000" pitchFamily="2" charset="2"/>
              </a:rPr>
              <a:t>Frazer  </a:t>
            </a:r>
            <a:r>
              <a:rPr lang="it-IT" sz="1900" dirty="0">
                <a:latin typeface="Palatino Linotype" panose="02040502050505030304" pitchFamily="18" charset="0"/>
                <a:sym typeface="Wingdings" panose="05000000000000000000" pitchFamily="2" charset="2"/>
              </a:rPr>
              <a:t>alla stregua del mago, </a:t>
            </a:r>
            <a:r>
              <a:rPr lang="it-IT" sz="1900" b="1" dirty="0">
                <a:latin typeface="Palatino Linotype" panose="02040502050505030304" pitchFamily="18" charset="0"/>
                <a:sym typeface="Wingdings" panose="05000000000000000000" pitchFamily="2" charset="2"/>
              </a:rPr>
              <a:t>lo scienziato sarà convinto che per intervenire sulla natura bisognerà seguire le sue leggi</a:t>
            </a:r>
          </a:p>
          <a:p>
            <a:pPr algn="just"/>
            <a:r>
              <a:rPr lang="it-IT" sz="1900" dirty="0">
                <a:latin typeface="Palatino Linotype" panose="02040502050505030304" pitchFamily="18" charset="0"/>
                <a:sym typeface="Wingdings" panose="05000000000000000000" pitchFamily="2" charset="2"/>
              </a:rPr>
              <a:t>Lo scienziato, tuttavia, adotta </a:t>
            </a:r>
            <a:r>
              <a:rPr lang="it-IT" sz="1900" b="1" u="sng" dirty="0">
                <a:latin typeface="Palatino Linotype" panose="02040502050505030304" pitchFamily="18" charset="0"/>
                <a:sym typeface="Wingdings" panose="05000000000000000000" pitchFamily="2" charset="2"/>
              </a:rPr>
              <a:t>metodi razionali e verificati sperimentalmente</a:t>
            </a:r>
          </a:p>
          <a:p>
            <a:pPr algn="just"/>
            <a:endParaRPr lang="it-IT" sz="2000" b="1" u="sng" dirty="0">
              <a:latin typeface="Palatino Linotype" panose="02040502050505030304" pitchFamily="18" charset="0"/>
              <a:sym typeface="Wingdings" panose="05000000000000000000" pitchFamily="2" charset="2"/>
            </a:endParaRPr>
          </a:p>
          <a:p>
            <a:pPr algn="just"/>
            <a:r>
              <a:rPr lang="it-IT" sz="2000" b="1" dirty="0">
                <a:latin typeface="Palatino Linotype" panose="02040502050505030304" pitchFamily="18" charset="0"/>
                <a:sym typeface="Wingdings" panose="05000000000000000000" pitchFamily="2" charset="2"/>
              </a:rPr>
              <a:t>Altri autori si opposero alla visione di Frazer:</a:t>
            </a:r>
          </a:p>
          <a:p>
            <a:pPr algn="just"/>
            <a:r>
              <a:rPr lang="it-IT" sz="2000" b="1" dirty="0">
                <a:latin typeface="Palatino Linotype" panose="02040502050505030304" pitchFamily="18" charset="0"/>
                <a:sym typeface="Wingdings" panose="05000000000000000000" pitchFamily="2" charset="2"/>
              </a:rPr>
              <a:t>Malinowski  </a:t>
            </a:r>
            <a:r>
              <a:rPr lang="it-IT" sz="1900" dirty="0">
                <a:latin typeface="Palatino Linotype" panose="02040502050505030304" pitchFamily="18" charset="0"/>
                <a:sym typeface="Wingdings" panose="05000000000000000000" pitchFamily="2" charset="2"/>
              </a:rPr>
              <a:t>la magia non fornisce spiegazioni, ma ha</a:t>
            </a:r>
            <a:r>
              <a:rPr lang="it-IT" sz="1900" b="1" dirty="0">
                <a:latin typeface="Palatino Linotype" panose="02040502050505030304" pitchFamily="18" charset="0"/>
                <a:sym typeface="Wingdings" panose="05000000000000000000" pitchFamily="2" charset="2"/>
              </a:rPr>
              <a:t> funzione sociale</a:t>
            </a:r>
            <a:r>
              <a:rPr lang="it-IT" sz="1900" dirty="0">
                <a:latin typeface="Palatino Linotype" panose="02040502050505030304" pitchFamily="18" charset="0"/>
                <a:sym typeface="Wingdings" panose="05000000000000000000" pitchFamily="2" charset="2"/>
              </a:rPr>
              <a:t>: fornisce strumenti, condivisi all’interno di quella cultura, che sono in grado di attenuare l’angoscia in situazioni conflittuali e problematiche; allo stesso modo, la religione fornisce delle rassicurazioni analoghe rispetto a problemi dell’esistenza (come il dolore, il male e la morte) </a:t>
            </a:r>
          </a:p>
          <a:p>
            <a:pPr algn="just"/>
            <a:r>
              <a:rPr lang="it-IT" sz="1900" dirty="0">
                <a:latin typeface="Palatino Linotype" panose="02040502050505030304" pitchFamily="18" charset="0"/>
                <a:sym typeface="Wingdings" panose="05000000000000000000" pitchFamily="2" charset="2"/>
              </a:rPr>
              <a:t>(es. popoli primitivi riescono ad agire in modo razionale di fronte a problemi concreti, </a:t>
            </a:r>
          </a:p>
          <a:p>
            <a:pPr algn="just"/>
            <a:r>
              <a:rPr lang="it-IT" sz="1900" dirty="0">
                <a:latin typeface="Palatino Linotype" panose="02040502050505030304" pitchFamily="18" charset="0"/>
                <a:sym typeface="Wingdings" panose="05000000000000000000" pitchFamily="2" charset="2"/>
              </a:rPr>
              <a:t>come costruire una canoa).</a:t>
            </a:r>
          </a:p>
          <a:p>
            <a:pPr algn="just"/>
            <a:endParaRPr lang="it-IT" sz="2000" dirty="0">
              <a:latin typeface="Palatino Linotype" panose="02040502050505030304" pitchFamily="18" charset="0"/>
              <a:sym typeface="Wingdings" panose="05000000000000000000" pitchFamily="2" charset="2"/>
            </a:endParaRPr>
          </a:p>
          <a:p>
            <a:pPr algn="just"/>
            <a:endParaRPr lang="it-IT" sz="2000" b="1" dirty="0">
              <a:latin typeface="Palatino Linotype" panose="02040502050505030304" pitchFamily="18" charset="0"/>
              <a:sym typeface="Wingdings" panose="05000000000000000000" pitchFamily="2" charset="2"/>
            </a:endParaRPr>
          </a:p>
          <a:p>
            <a:pPr algn="just"/>
            <a:endParaRPr lang="it-IT" sz="2000" b="1" dirty="0">
              <a:latin typeface="Palatino Linotype" panose="02040502050505030304" pitchFamily="18" charset="0"/>
              <a:sym typeface="Wingdings" panose="05000000000000000000" pitchFamily="2" charset="2"/>
            </a:endParaRPr>
          </a:p>
          <a:p>
            <a:pPr algn="just"/>
            <a:endParaRPr lang="it-IT" sz="2000" b="1" dirty="0">
              <a:latin typeface="Palatino Linotype" panose="02040502050505030304" pitchFamily="18" charset="0"/>
              <a:sym typeface="Wingdings" panose="05000000000000000000" pitchFamily="2" charset="2"/>
            </a:endParaRPr>
          </a:p>
          <a:p>
            <a:pPr algn="just"/>
            <a:endParaRPr lang="it-IT" sz="2000" b="1" dirty="0">
              <a:latin typeface="Palatino Linotype" panose="02040502050505030304" pitchFamily="18" charset="0"/>
              <a:sym typeface="Wingdings" panose="05000000000000000000" pitchFamily="2" charset="2"/>
            </a:endParaRPr>
          </a:p>
          <a:p>
            <a:pPr algn="just"/>
            <a:endParaRPr lang="it-IT" sz="2000" b="1" dirty="0">
              <a:latin typeface="Palatino Linotype" panose="02040502050505030304" pitchFamily="18" charset="0"/>
              <a:sym typeface="Wingdings" panose="05000000000000000000" pitchFamily="2" charset="2"/>
            </a:endParaRPr>
          </a:p>
          <a:p>
            <a:pPr algn="just"/>
            <a:endParaRPr lang="it-IT" sz="2000" b="1" dirty="0">
              <a:latin typeface="Palatino Linotype" panose="02040502050505030304" pitchFamily="18" charset="0"/>
              <a:sym typeface="Wingdings" panose="05000000000000000000" pitchFamily="2" charset="2"/>
            </a:endParaRPr>
          </a:p>
        </p:txBody>
      </p:sp>
    </p:spTree>
    <p:extLst>
      <p:ext uri="{BB962C8B-B14F-4D97-AF65-F5344CB8AC3E}">
        <p14:creationId xmlns:p14="http://schemas.microsoft.com/office/powerpoint/2010/main" val="1247622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A76C3-0A3C-1190-CC10-3C6634B79A1D}"/>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C0AC2FB-DC44-6164-379B-7262BE5708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37974E57-609C-C93E-CB98-9CE4BA04247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C7120E0A-5E74-F7EC-E762-D3FB1B814A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4B4FB188-1D03-6086-7DA9-D6BC705FD9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EE6A0F2E-4662-6161-F5AE-42AFD01C4D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7EE29E6E-F957-B26B-4569-74AD73CA30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9BB29C91-27BC-555B-BC8E-E899C43BADEC}"/>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1F35BAF8-A37B-E8E0-8B62-81C8CEB3FDD9}"/>
              </a:ext>
            </a:extLst>
          </p:cNvPr>
          <p:cNvSpPr txBox="1"/>
          <p:nvPr/>
        </p:nvSpPr>
        <p:spPr>
          <a:xfrm>
            <a:off x="4771639" y="814012"/>
            <a:ext cx="6994478"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cultura nella dimensione religiosa e rituale</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D5597CD5-91D9-1DA7-164F-5410E50F1CC4}"/>
              </a:ext>
            </a:extLst>
          </p:cNvPr>
          <p:cNvSpPr txBox="1"/>
          <p:nvPr/>
        </p:nvSpPr>
        <p:spPr>
          <a:xfrm>
            <a:off x="8618492" y="614107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52F2BDD3-2FC8-2778-C8D3-212D4B7C5478}"/>
              </a:ext>
            </a:extLst>
          </p:cNvPr>
          <p:cNvSpPr txBox="1"/>
          <p:nvPr/>
        </p:nvSpPr>
        <p:spPr>
          <a:xfrm>
            <a:off x="1299385" y="2166003"/>
            <a:ext cx="5715944" cy="3877985"/>
          </a:xfrm>
          <a:prstGeom prst="rect">
            <a:avLst/>
          </a:prstGeom>
          <a:noFill/>
        </p:spPr>
        <p:txBody>
          <a:bodyPr wrap="square" rtlCol="0">
            <a:spAutoFit/>
          </a:bodyPr>
          <a:lstStyle/>
          <a:p>
            <a:pPr algn="just"/>
            <a:r>
              <a:rPr lang="it-IT" b="1" dirty="0">
                <a:latin typeface="Palatino Linotype" panose="02040502050505030304" pitchFamily="18" charset="0"/>
                <a:sym typeface="Wingdings" panose="05000000000000000000" pitchFamily="2" charset="2"/>
              </a:rPr>
              <a:t>Fenomeno delle </a:t>
            </a:r>
            <a:r>
              <a:rPr lang="it-IT" b="1" i="1" u="sng" dirty="0">
                <a:latin typeface="Palatino Linotype" panose="02040502050505030304" pitchFamily="18" charset="0"/>
                <a:sym typeface="Wingdings" panose="05000000000000000000" pitchFamily="2" charset="2"/>
              </a:rPr>
              <a:t>tarantate</a:t>
            </a:r>
            <a:r>
              <a:rPr lang="it-IT" b="1" i="1" dirty="0">
                <a:latin typeface="Palatino Linotype" panose="02040502050505030304" pitchFamily="18" charset="0"/>
                <a:sym typeface="Wingdings" panose="05000000000000000000" pitchFamily="2" charset="2"/>
              </a:rPr>
              <a:t> </a:t>
            </a:r>
            <a:r>
              <a:rPr lang="it-IT" b="1" dirty="0">
                <a:latin typeface="Palatino Linotype" panose="02040502050505030304" pitchFamily="18" charset="0"/>
                <a:sym typeface="Wingdings" panose="05000000000000000000" pitchFamily="2" charset="2"/>
              </a:rPr>
              <a:t>del Salento:</a:t>
            </a:r>
          </a:p>
          <a:p>
            <a:pPr algn="just"/>
            <a:r>
              <a:rPr lang="it-IT" sz="1600" dirty="0">
                <a:latin typeface="Palatino Linotype" panose="02040502050505030304" pitchFamily="18" charset="0"/>
                <a:sym typeface="Wingdings" panose="05000000000000000000" pitchFamily="2" charset="2"/>
              </a:rPr>
              <a:t>fine del mese di giugno, fino a non molti decenni fa, dopo raccolta del grano, alcune contadine (raramente casi riguardanti uomini) del Salento credevano di essere state morse dalla </a:t>
            </a:r>
            <a:r>
              <a:rPr lang="it-IT" sz="1600" i="1" dirty="0">
                <a:latin typeface="Palatino Linotype" panose="02040502050505030304" pitchFamily="18" charset="0"/>
                <a:sym typeface="Wingdings" panose="05000000000000000000" pitchFamily="2" charset="2"/>
              </a:rPr>
              <a:t>taranta </a:t>
            </a:r>
            <a:r>
              <a:rPr lang="it-IT" sz="1600" dirty="0">
                <a:latin typeface="Palatino Linotype" panose="02040502050505030304" pitchFamily="18" charset="0"/>
                <a:sym typeface="Wingdings" panose="05000000000000000000" pitchFamily="2" charset="2"/>
              </a:rPr>
              <a:t>(un ragno «immaginario») e cadevano in uno stato di intensa agitazione nervosa.</a:t>
            </a:r>
          </a:p>
          <a:p>
            <a:pPr algn="just"/>
            <a:r>
              <a:rPr lang="it-IT" sz="1600" dirty="0">
                <a:latin typeface="Palatino Linotype" panose="02040502050505030304" pitchFamily="18" charset="0"/>
                <a:sym typeface="Wingdings" panose="05000000000000000000" pitchFamily="2" charset="2"/>
              </a:rPr>
              <a:t>La guarigione avveniva attraverso una danza sfrenata in cui la donna «mimava» la taranta al ritmo di tamburelli, violini e canti, fino a cadere a terra sfinita.</a:t>
            </a:r>
          </a:p>
          <a:p>
            <a:pPr algn="just"/>
            <a:r>
              <a:rPr lang="it-IT" sz="1600" dirty="0">
                <a:latin typeface="Palatino Linotype" panose="02040502050505030304" pitchFamily="18" charset="0"/>
                <a:sym typeface="Wingdings" panose="05000000000000000000" pitchFamily="2" charset="2"/>
              </a:rPr>
              <a:t>Il sacerdote non aveva ruolo diretto nella cerimonia, interveniva solo a guarigione avvenuta, celebrando una messa.</a:t>
            </a:r>
            <a:endParaRPr lang="it-IT" sz="1900" b="1" i="1" dirty="0">
              <a:latin typeface="Palatino Linotype" panose="02040502050505030304" pitchFamily="18" charset="0"/>
              <a:sym typeface="Wingdings" panose="05000000000000000000" pitchFamily="2" charset="2"/>
            </a:endParaRPr>
          </a:p>
          <a:p>
            <a:pPr algn="just"/>
            <a:endParaRPr lang="it-IT" sz="1900" b="1" dirty="0">
              <a:latin typeface="Palatino Linotype" panose="02040502050505030304" pitchFamily="18" charset="0"/>
              <a:sym typeface="Wingdings" panose="05000000000000000000" pitchFamily="2" charset="2"/>
              <a:hlinkClick r:id="rId3">
                <a:extLst>
                  <a:ext uri="{A12FA001-AC4F-418D-AE19-62706E023703}">
                    <ahyp:hlinkClr xmlns:ahyp="http://schemas.microsoft.com/office/drawing/2018/hyperlinkcolor" val="tx"/>
                  </a:ext>
                </a:extLst>
              </a:hlinkClick>
            </a:endParaRPr>
          </a:p>
          <a:p>
            <a:pPr algn="just"/>
            <a:r>
              <a:rPr lang="it-IT" sz="1700" b="1" dirty="0">
                <a:latin typeface="Palatino Linotype" panose="02040502050505030304" pitchFamily="18" charset="0"/>
                <a:sym typeface="Wingdings" panose="05000000000000000000" pitchFamily="2" charset="2"/>
                <a:hlinkClick r:id="rId3">
                  <a:extLst>
                    <a:ext uri="{A12FA001-AC4F-418D-AE19-62706E023703}">
                      <ahyp:hlinkClr xmlns:ahyp="http://schemas.microsoft.com/office/drawing/2018/hyperlinkcolor" val="tx"/>
                    </a:ext>
                  </a:extLst>
                </a:hlinkClick>
              </a:rPr>
              <a:t>Etnologo e Antropologo – E. De Martino</a:t>
            </a:r>
          </a:p>
          <a:p>
            <a:pPr algn="just"/>
            <a:r>
              <a:rPr lang="it-IT" sz="1600" b="1" dirty="0">
                <a:solidFill>
                  <a:srgbClr val="467886"/>
                </a:solidFill>
                <a:latin typeface="Palatino Linotype" panose="02040502050505030304" pitchFamily="18" charset="0"/>
                <a:sym typeface="Wingdings" panose="05000000000000000000" pitchFamily="2" charset="2"/>
                <a:hlinkClick r:id="rId3">
                  <a:extLst>
                    <a:ext uri="{A12FA001-AC4F-418D-AE19-62706E023703}">
                      <ahyp:hlinkClr xmlns:ahyp="http://schemas.microsoft.com/office/drawing/2018/hyperlinkcolor" val="tx"/>
                    </a:ext>
                  </a:extLst>
                </a:hlinkClick>
              </a:rPr>
              <a:t>https://youtu.be/5T7ZZSGogwM?si=6l86DcVY9RIxK_Kf</a:t>
            </a:r>
            <a:endParaRPr lang="it-IT" sz="1600" b="1" dirty="0">
              <a:latin typeface="Palatino Linotype" panose="02040502050505030304" pitchFamily="18" charset="0"/>
              <a:sym typeface="Wingdings" panose="05000000000000000000" pitchFamily="2" charset="2"/>
            </a:endParaRPr>
          </a:p>
        </p:txBody>
      </p:sp>
      <p:pic>
        <p:nvPicPr>
          <p:cNvPr id="4" name="Immagine 3">
            <a:extLst>
              <a:ext uri="{FF2B5EF4-FFF2-40B4-BE49-F238E27FC236}">
                <a16:creationId xmlns:a16="http://schemas.microsoft.com/office/drawing/2014/main" id="{6CA82ADF-C252-EA65-D8E0-8AC99CDE9D87}"/>
              </a:ext>
            </a:extLst>
          </p:cNvPr>
          <p:cNvPicPr>
            <a:picLocks noChangeAspect="1"/>
          </p:cNvPicPr>
          <p:nvPr/>
        </p:nvPicPr>
        <p:blipFill>
          <a:blip r:embed="rId4"/>
          <a:stretch>
            <a:fillRect/>
          </a:stretch>
        </p:blipFill>
        <p:spPr>
          <a:xfrm>
            <a:off x="7222459" y="2155370"/>
            <a:ext cx="4461231" cy="3788229"/>
          </a:xfrm>
          <a:prstGeom prst="rect">
            <a:avLst/>
          </a:prstGeom>
        </p:spPr>
      </p:pic>
    </p:spTree>
    <p:extLst>
      <p:ext uri="{BB962C8B-B14F-4D97-AF65-F5344CB8AC3E}">
        <p14:creationId xmlns:p14="http://schemas.microsoft.com/office/powerpoint/2010/main" val="2959376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74EC5-3C71-4CE2-A3FE-609DEE811ACD}"/>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467BB35-3AD8-3F4E-D5B8-9C99E5DE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3C5938F9-2B67-A248-E617-89E18F0DF11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1929EAA5-681B-41B5-4A4E-4659641B69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64504D9F-D0B8-40B9-122B-2DC6478642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B4CA346A-EFA5-6951-0A5E-024F033974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997F0900-9814-C532-580F-5357E0446F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F00EC297-2C51-9E68-30C1-CA46FB26D9C4}"/>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F72A0DB6-E7C1-F2BD-26EA-86827ACD8927}"/>
              </a:ext>
            </a:extLst>
          </p:cNvPr>
          <p:cNvSpPr txBox="1"/>
          <p:nvPr/>
        </p:nvSpPr>
        <p:spPr>
          <a:xfrm>
            <a:off x="4771639" y="814012"/>
            <a:ext cx="6994478"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cultura nella dimensione religiosa e rituale</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2749DE30-46B7-465A-FD45-05F3B8D7D92B}"/>
              </a:ext>
            </a:extLst>
          </p:cNvPr>
          <p:cNvSpPr txBox="1"/>
          <p:nvPr/>
        </p:nvSpPr>
        <p:spPr>
          <a:xfrm>
            <a:off x="8540853" y="6081402"/>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A43FD8AA-C22B-7BEF-BFA2-723DD541B556}"/>
              </a:ext>
            </a:extLst>
          </p:cNvPr>
          <p:cNvSpPr txBox="1"/>
          <p:nvPr/>
        </p:nvSpPr>
        <p:spPr>
          <a:xfrm>
            <a:off x="1390488" y="2407051"/>
            <a:ext cx="5911148" cy="2739211"/>
          </a:xfrm>
          <a:prstGeom prst="rect">
            <a:avLst/>
          </a:prstGeom>
          <a:noFill/>
        </p:spPr>
        <p:txBody>
          <a:bodyPr wrap="square" rtlCol="0">
            <a:spAutoFit/>
          </a:bodyPr>
          <a:lstStyle/>
          <a:p>
            <a:pPr algn="just"/>
            <a:r>
              <a:rPr lang="it-IT" sz="1900" b="1" dirty="0">
                <a:latin typeface="Palatino Linotype" panose="02040502050505030304" pitchFamily="18" charset="0"/>
                <a:sym typeface="Wingdings" panose="05000000000000000000" pitchFamily="2" charset="2"/>
              </a:rPr>
              <a:t>«Lo studio del tarantismo ha fatto comprendere meglio non solo il mondo magico, ma anche la nostra società attuale» </a:t>
            </a:r>
          </a:p>
          <a:p>
            <a:pPr algn="just"/>
            <a:endParaRPr lang="it-IT" sz="1900" b="1" dirty="0">
              <a:latin typeface="Palatino Linotype" panose="02040502050505030304" pitchFamily="18" charset="0"/>
              <a:sym typeface="Wingdings" panose="05000000000000000000" pitchFamily="2" charset="2"/>
            </a:endParaRPr>
          </a:p>
          <a:p>
            <a:pPr algn="just"/>
            <a:endParaRPr lang="it-IT" sz="2000" b="1"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L’antropologo E. De Martino arrivò a concludere che: </a:t>
            </a:r>
          </a:p>
          <a:p>
            <a:pPr algn="just"/>
            <a:r>
              <a:rPr lang="it-IT" sz="1900" b="1" dirty="0">
                <a:latin typeface="Palatino Linotype" panose="02040502050505030304" pitchFamily="18" charset="0"/>
                <a:sym typeface="Wingdings" panose="05000000000000000000" pitchFamily="2" charset="2"/>
              </a:rPr>
              <a:t>simili rituali costituiscano per le persone prive di potere sociale un modo per affermarsi e far sentire la propria «presenza»</a:t>
            </a:r>
            <a:endParaRPr lang="it-IT" sz="1900" dirty="0">
              <a:latin typeface="Palatino Linotype" panose="02040502050505030304" pitchFamily="18" charset="0"/>
              <a:sym typeface="Wingdings" panose="05000000000000000000" pitchFamily="2" charset="2"/>
            </a:endParaRPr>
          </a:p>
        </p:txBody>
      </p:sp>
      <p:pic>
        <p:nvPicPr>
          <p:cNvPr id="4" name="Immagine 3">
            <a:extLst>
              <a:ext uri="{FF2B5EF4-FFF2-40B4-BE49-F238E27FC236}">
                <a16:creationId xmlns:a16="http://schemas.microsoft.com/office/drawing/2014/main" id="{A7B48426-D8CD-45AB-0EEC-3ED65314DA99}"/>
              </a:ext>
            </a:extLst>
          </p:cNvPr>
          <p:cNvPicPr>
            <a:picLocks noChangeAspect="1"/>
          </p:cNvPicPr>
          <p:nvPr/>
        </p:nvPicPr>
        <p:blipFill>
          <a:blip r:embed="rId3"/>
          <a:stretch>
            <a:fillRect/>
          </a:stretch>
        </p:blipFill>
        <p:spPr>
          <a:xfrm>
            <a:off x="7522233" y="2307649"/>
            <a:ext cx="4083818" cy="3467751"/>
          </a:xfrm>
          <a:prstGeom prst="rect">
            <a:avLst/>
          </a:prstGeom>
        </p:spPr>
      </p:pic>
    </p:spTree>
    <p:extLst>
      <p:ext uri="{BB962C8B-B14F-4D97-AF65-F5344CB8AC3E}">
        <p14:creationId xmlns:p14="http://schemas.microsoft.com/office/powerpoint/2010/main" val="21034477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04891-01EF-B65C-9F95-7E132D5271D9}"/>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CF052D-4A1A-19B8-6449-F8397ABE8E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F1F232A8-568A-BE60-D757-7112F8591D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504185D4-54AC-C103-DD60-7B351BB7AE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DE9BA96-656A-DD2F-45FF-4D03974E9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64763CE5-611A-97B1-CEC9-07573C29D9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943D0868-42FB-74DB-C52F-3ABA764857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C73FE2B6-369E-0A2B-2A10-ADCFAFEB5786}"/>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7C174F6-9F10-0128-E172-206CCC8CC384}"/>
              </a:ext>
            </a:extLst>
          </p:cNvPr>
          <p:cNvSpPr txBox="1"/>
          <p:nvPr/>
        </p:nvSpPr>
        <p:spPr>
          <a:xfrm>
            <a:off x="4771639" y="1214121"/>
            <a:ext cx="6994478"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dimensione mitologica della religione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AE364E47-1E4C-4927-7FBF-B6222A92B5B8}"/>
              </a:ext>
            </a:extLst>
          </p:cNvPr>
          <p:cNvSpPr txBox="1"/>
          <p:nvPr/>
        </p:nvSpPr>
        <p:spPr>
          <a:xfrm>
            <a:off x="8540853" y="6081402"/>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1312A7D7-D864-7146-E08C-74B81B500ACA}"/>
              </a:ext>
            </a:extLst>
          </p:cNvPr>
          <p:cNvSpPr txBox="1"/>
          <p:nvPr/>
        </p:nvSpPr>
        <p:spPr>
          <a:xfrm>
            <a:off x="1390487" y="2153912"/>
            <a:ext cx="10215564" cy="4031873"/>
          </a:xfrm>
          <a:prstGeom prst="rect">
            <a:avLst/>
          </a:prstGeom>
          <a:noFill/>
        </p:spPr>
        <p:txBody>
          <a:bodyPr wrap="square" rtlCol="0">
            <a:spAutoFit/>
          </a:bodyPr>
          <a:lstStyle/>
          <a:p>
            <a:pPr algn="just"/>
            <a:r>
              <a:rPr lang="it-IT" sz="2000" dirty="0">
                <a:latin typeface="Palatino Linotype" panose="02040502050505030304" pitchFamily="18" charset="0"/>
                <a:sym typeface="Wingdings" panose="05000000000000000000" pitchFamily="2" charset="2"/>
              </a:rPr>
              <a:t>Antropologi sostengono che:</a:t>
            </a:r>
            <a:endParaRPr lang="it-IT" sz="2000" b="1" u="sng" dirty="0">
              <a:latin typeface="Palatino Linotype" panose="02040502050505030304" pitchFamily="18" charset="0"/>
              <a:sym typeface="Wingdings" panose="05000000000000000000" pitchFamily="2" charset="2"/>
            </a:endParaRPr>
          </a:p>
          <a:p>
            <a:pPr algn="just"/>
            <a:r>
              <a:rPr lang="it-IT" sz="2000" b="1" u="sng" dirty="0">
                <a:latin typeface="Palatino Linotype" panose="02040502050505030304" pitchFamily="18" charset="0"/>
                <a:sym typeface="Wingdings" panose="05000000000000000000" pitchFamily="2" charset="2"/>
              </a:rPr>
              <a:t>mito</a:t>
            </a:r>
            <a:r>
              <a:rPr lang="it-IT" sz="2000" b="1" dirty="0">
                <a:latin typeface="Palatino Linotype" panose="02040502050505030304" pitchFamily="18" charset="0"/>
                <a:sym typeface="Wingdings" panose="05000000000000000000" pitchFamily="2" charset="2"/>
              </a:rPr>
              <a:t> </a:t>
            </a:r>
            <a:r>
              <a:rPr lang="it-IT" sz="2000" dirty="0">
                <a:latin typeface="Palatino Linotype" panose="02040502050505030304" pitchFamily="18" charset="0"/>
                <a:sym typeface="Wingdings" panose="05000000000000000000" pitchFamily="2" charset="2"/>
              </a:rPr>
              <a:t>sia un altro elemento caratterizza le religioni</a:t>
            </a:r>
          </a:p>
          <a:p>
            <a:pPr algn="just"/>
            <a:r>
              <a:rPr lang="it-IT" sz="1900" dirty="0">
                <a:latin typeface="Palatino Linotype" panose="02040502050505030304" pitchFamily="18" charset="0"/>
                <a:sym typeface="Wingdings" panose="05000000000000000000" pitchFamily="2" charset="2"/>
              </a:rPr>
              <a:t> </a:t>
            </a:r>
          </a:p>
          <a:p>
            <a:pPr algn="just"/>
            <a:endParaRPr lang="it-IT" sz="1900" dirty="0">
              <a:latin typeface="Palatino Linotype" panose="02040502050505030304" pitchFamily="18" charset="0"/>
              <a:sym typeface="Wingdings" panose="05000000000000000000" pitchFamily="2" charset="2"/>
            </a:endParaRPr>
          </a:p>
          <a:p>
            <a:pPr algn="just"/>
            <a:r>
              <a:rPr lang="it-IT" sz="2000" dirty="0">
                <a:latin typeface="Palatino Linotype" panose="02040502050505030304" pitchFamily="18" charset="0"/>
                <a:sym typeface="Wingdings" panose="05000000000000000000" pitchFamily="2" charset="2"/>
              </a:rPr>
              <a:t>deriva dal greco antico «</a:t>
            </a:r>
            <a:r>
              <a:rPr lang="it-IT" sz="2000" b="1" i="1" dirty="0" err="1">
                <a:latin typeface="Palatino Linotype" panose="02040502050505030304" pitchFamily="18" charset="0"/>
                <a:sym typeface="Wingdings" panose="05000000000000000000" pitchFamily="2" charset="2"/>
              </a:rPr>
              <a:t>mythos</a:t>
            </a:r>
            <a:r>
              <a:rPr lang="it-IT" sz="2000" i="1" dirty="0">
                <a:latin typeface="Palatino Linotype" panose="02040502050505030304" pitchFamily="18" charset="0"/>
                <a:sym typeface="Wingdings" panose="05000000000000000000" pitchFamily="2" charset="2"/>
              </a:rPr>
              <a:t>»</a:t>
            </a:r>
            <a:r>
              <a:rPr lang="it-IT" sz="2000" dirty="0">
                <a:latin typeface="Palatino Linotype" panose="02040502050505030304" pitchFamily="18" charset="0"/>
                <a:sym typeface="Wingdings" panose="05000000000000000000" pitchFamily="2" charset="2"/>
              </a:rPr>
              <a:t> («</a:t>
            </a:r>
            <a:r>
              <a:rPr lang="it-IT" sz="2000" i="1" dirty="0">
                <a:latin typeface="Palatino Linotype" panose="02040502050505030304" pitchFamily="18" charset="0"/>
                <a:sym typeface="Wingdings" panose="05000000000000000000" pitchFamily="2" charset="2"/>
              </a:rPr>
              <a:t>parola, narrazione, racconto»</a:t>
            </a:r>
            <a:r>
              <a:rPr lang="it-IT" sz="2000" dirty="0">
                <a:latin typeface="Palatino Linotype" panose="02040502050505030304" pitchFamily="18" charset="0"/>
                <a:sym typeface="Wingdings" panose="05000000000000000000" pitchFamily="2" charset="2"/>
              </a:rPr>
              <a:t>)</a:t>
            </a:r>
          </a:p>
          <a:p>
            <a:pPr algn="just"/>
            <a:endParaRPr lang="it-IT" sz="2000" dirty="0">
              <a:latin typeface="Palatino Linotype" panose="02040502050505030304" pitchFamily="18" charset="0"/>
              <a:sym typeface="Wingdings" panose="05000000000000000000" pitchFamily="2" charset="2"/>
            </a:endParaRPr>
          </a:p>
          <a:p>
            <a:pPr algn="just"/>
            <a:r>
              <a:rPr lang="it-IT" sz="2000" b="1" dirty="0">
                <a:latin typeface="Palatino Linotype" panose="02040502050505030304" pitchFamily="18" charset="0"/>
                <a:sym typeface="Wingdings" panose="05000000000000000000" pitchFamily="2" charset="2"/>
              </a:rPr>
              <a:t>Platone (427-347 a.C.)  </a:t>
            </a:r>
            <a:r>
              <a:rPr lang="it-IT" sz="2000" dirty="0">
                <a:latin typeface="Palatino Linotype" panose="02040502050505030304" pitchFamily="18" charset="0"/>
                <a:sym typeface="Wingdings" panose="05000000000000000000" pitchFamily="2" charset="2"/>
              </a:rPr>
              <a:t>definisce, nella sua opera «</a:t>
            </a:r>
            <a:r>
              <a:rPr lang="it-IT" sz="2000" i="1" dirty="0">
                <a:latin typeface="Palatino Linotype" panose="02040502050505030304" pitchFamily="18" charset="0"/>
                <a:sym typeface="Wingdings" panose="05000000000000000000" pitchFamily="2" charset="2"/>
              </a:rPr>
              <a:t>La Repubblica</a:t>
            </a:r>
            <a:r>
              <a:rPr lang="it-IT" sz="2000" dirty="0">
                <a:latin typeface="Palatino Linotype" panose="02040502050505030304" pitchFamily="18" charset="0"/>
                <a:sym typeface="Wingdings" panose="05000000000000000000" pitchFamily="2" charset="2"/>
              </a:rPr>
              <a:t>», il </a:t>
            </a:r>
            <a:r>
              <a:rPr lang="it-IT" sz="2000" b="1" dirty="0">
                <a:latin typeface="Palatino Linotype" panose="02040502050505030304" pitchFamily="18" charset="0"/>
                <a:sym typeface="Wingdings" panose="05000000000000000000" pitchFamily="2" charset="2"/>
              </a:rPr>
              <a:t>mito </a:t>
            </a:r>
            <a:r>
              <a:rPr lang="it-IT" sz="2000" dirty="0">
                <a:latin typeface="Palatino Linotype" panose="02040502050505030304" pitchFamily="18" charset="0"/>
                <a:sym typeface="Wingdings" panose="05000000000000000000" pitchFamily="2" charset="2"/>
              </a:rPr>
              <a:t>come</a:t>
            </a:r>
            <a:r>
              <a:rPr lang="it-IT" sz="2000" b="1" dirty="0">
                <a:latin typeface="Palatino Linotype" panose="02040502050505030304" pitchFamily="18" charset="0"/>
                <a:sym typeface="Wingdings" panose="05000000000000000000" pitchFamily="2" charset="2"/>
              </a:rPr>
              <a:t> «racconto attorno a dei, esseri divini, eroi e discese nell’aldilà» </a:t>
            </a:r>
          </a:p>
          <a:p>
            <a:pPr algn="just"/>
            <a:endParaRPr lang="it-IT" sz="2000" b="1" dirty="0">
              <a:latin typeface="Palatino Linotype" panose="02040502050505030304" pitchFamily="18" charset="0"/>
              <a:sym typeface="Wingdings" panose="05000000000000000000" pitchFamily="2" charset="2"/>
            </a:endParaRPr>
          </a:p>
          <a:p>
            <a:pPr algn="just"/>
            <a:r>
              <a:rPr lang="it-IT" sz="2000" b="1" dirty="0">
                <a:latin typeface="Palatino Linotype" panose="02040502050505030304" pitchFamily="18" charset="0"/>
                <a:sym typeface="Wingdings" panose="05000000000000000000" pitchFamily="2" charset="2"/>
              </a:rPr>
              <a:t>Tale definizione sottolinea che non tutti i miti hanno un carattere religioso</a:t>
            </a:r>
          </a:p>
          <a:p>
            <a:pPr algn="just"/>
            <a:endParaRPr lang="it-IT" sz="2000" b="1" dirty="0">
              <a:latin typeface="Palatino Linotype" panose="02040502050505030304" pitchFamily="18" charset="0"/>
              <a:sym typeface="Wingdings" panose="05000000000000000000" pitchFamily="2" charset="2"/>
            </a:endParaRPr>
          </a:p>
          <a:p>
            <a:pPr algn="just"/>
            <a:endParaRPr lang="it-IT" sz="1900" dirty="0">
              <a:latin typeface="Palatino Linotype" panose="02040502050505030304" pitchFamily="18" charset="0"/>
              <a:sym typeface="Wingdings" panose="05000000000000000000" pitchFamily="2" charset="2"/>
            </a:endParaRPr>
          </a:p>
          <a:p>
            <a:pPr algn="just"/>
            <a:endParaRPr lang="it-IT" sz="1900" dirty="0">
              <a:latin typeface="Palatino Linotype" panose="02040502050505030304" pitchFamily="18" charset="0"/>
              <a:sym typeface="Wingdings" panose="05000000000000000000" pitchFamily="2" charset="2"/>
            </a:endParaRPr>
          </a:p>
        </p:txBody>
      </p:sp>
      <p:cxnSp>
        <p:nvCxnSpPr>
          <p:cNvPr id="5" name="Connettore 2 4">
            <a:extLst>
              <a:ext uri="{FF2B5EF4-FFF2-40B4-BE49-F238E27FC236}">
                <a16:creationId xmlns:a16="http://schemas.microsoft.com/office/drawing/2014/main" id="{FAEB1A4D-53B3-F1D0-8622-5A40778D5E12}"/>
              </a:ext>
            </a:extLst>
          </p:cNvPr>
          <p:cNvCxnSpPr>
            <a:cxnSpLocks/>
          </p:cNvCxnSpPr>
          <p:nvPr/>
        </p:nvCxnSpPr>
        <p:spPr>
          <a:xfrm>
            <a:off x="1763486" y="2852057"/>
            <a:ext cx="0" cy="53787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358298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B68BE-DA89-255F-BF70-0406CD91C27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BE72F8C-704A-EA2D-FA20-759D724FD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4651C9F2-BBAE-6BAA-1695-9604E647C3B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85A83100-2AE6-1624-A955-BDCA0CB6AC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15B4AD3F-E121-C7C1-6C04-B8A7369C9B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2A3ABAC3-A33B-9E6C-5781-3BBC175047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1010F6EF-D3EC-E9B4-4570-E9CAE96975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036BC059-391B-0291-4097-27BB0AC2C71B}"/>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43215110-3DF5-C3AB-C105-D246651658C6}"/>
              </a:ext>
            </a:extLst>
          </p:cNvPr>
          <p:cNvSpPr txBox="1"/>
          <p:nvPr/>
        </p:nvSpPr>
        <p:spPr>
          <a:xfrm>
            <a:off x="4771639" y="1214121"/>
            <a:ext cx="6994478"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dimensione mitologica della religione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669C261-5335-7D1C-A352-7D3A0F4C75E0}"/>
              </a:ext>
            </a:extLst>
          </p:cNvPr>
          <p:cNvSpPr txBox="1"/>
          <p:nvPr/>
        </p:nvSpPr>
        <p:spPr>
          <a:xfrm>
            <a:off x="8540853" y="5982623"/>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47335005-6F0D-CFE4-5737-614F5C3C410C}"/>
              </a:ext>
            </a:extLst>
          </p:cNvPr>
          <p:cNvSpPr txBox="1"/>
          <p:nvPr/>
        </p:nvSpPr>
        <p:spPr>
          <a:xfrm>
            <a:off x="1390487" y="2212360"/>
            <a:ext cx="10215564" cy="3770263"/>
          </a:xfrm>
          <a:prstGeom prst="rect">
            <a:avLst/>
          </a:prstGeom>
          <a:noFill/>
        </p:spPr>
        <p:txBody>
          <a:bodyPr wrap="square" rtlCol="0">
            <a:spAutoFit/>
          </a:bodyPr>
          <a:lstStyle/>
          <a:p>
            <a:pPr algn="just"/>
            <a:r>
              <a:rPr lang="it-IT" sz="2000" dirty="0">
                <a:latin typeface="Palatino Linotype" panose="02040502050505030304" pitchFamily="18" charset="0"/>
                <a:sym typeface="Wingdings" panose="05000000000000000000" pitchFamily="2" charset="2"/>
              </a:rPr>
              <a:t>es. il racconto che è stato tramandato della fondazione della città di Roma, da parte di Romolo, ha un carattere mitologico non rappresenta un mito religioso</a:t>
            </a:r>
          </a:p>
          <a:p>
            <a:pPr algn="just"/>
            <a:endParaRPr lang="it-IT" sz="2000" dirty="0">
              <a:latin typeface="Palatino Linotype" panose="02040502050505030304" pitchFamily="18" charset="0"/>
              <a:sym typeface="Wingdings" panose="05000000000000000000" pitchFamily="2" charset="2"/>
            </a:endParaRPr>
          </a:p>
          <a:p>
            <a:pPr algn="just"/>
            <a:r>
              <a:rPr lang="it-IT" sz="2000" dirty="0">
                <a:latin typeface="Palatino Linotype" panose="02040502050505030304" pitchFamily="18" charset="0"/>
                <a:sym typeface="Wingdings" panose="05000000000000000000" pitchFamily="2" charset="2"/>
              </a:rPr>
              <a:t>Il </a:t>
            </a:r>
            <a:r>
              <a:rPr lang="it-IT" sz="2000" b="1" dirty="0">
                <a:latin typeface="Palatino Linotype" panose="02040502050505030304" pitchFamily="18" charset="0"/>
                <a:sym typeface="Wingdings" panose="05000000000000000000" pitchFamily="2" charset="2"/>
              </a:rPr>
              <a:t>mito religioso</a:t>
            </a:r>
            <a:r>
              <a:rPr lang="it-IT" sz="2000" dirty="0">
                <a:latin typeface="Palatino Linotype" panose="02040502050505030304" pitchFamily="18" charset="0"/>
                <a:sym typeface="Wingdings" panose="05000000000000000000" pitchFamily="2" charset="2"/>
              </a:rPr>
              <a:t>, infatti, ha per protagonisti degli esseri divini, le loro vicende e il rapporto con il mondo e gli uomini</a:t>
            </a:r>
          </a:p>
          <a:p>
            <a:pPr algn="just"/>
            <a:endParaRPr lang="it-IT" sz="2000" dirty="0">
              <a:latin typeface="Palatino Linotype" panose="02040502050505030304" pitchFamily="18" charset="0"/>
              <a:sym typeface="Wingdings" panose="05000000000000000000" pitchFamily="2" charset="2"/>
            </a:endParaRPr>
          </a:p>
          <a:p>
            <a:pPr algn="just"/>
            <a:r>
              <a:rPr lang="it-IT" sz="2000" dirty="0">
                <a:latin typeface="Palatino Linotype" panose="02040502050505030304" pitchFamily="18" charset="0"/>
                <a:sym typeface="Wingdings" panose="05000000000000000000" pitchFamily="2" charset="2"/>
              </a:rPr>
              <a:t>Il numero di miti (sia di tipo profano che religioso) elaborati dalle varie culture è smisurato</a:t>
            </a:r>
          </a:p>
          <a:p>
            <a:pPr algn="just"/>
            <a:endParaRPr lang="it-IT" sz="2000" dirty="0">
              <a:latin typeface="Palatino Linotype" panose="02040502050505030304" pitchFamily="18" charset="0"/>
              <a:sym typeface="Wingdings" panose="05000000000000000000" pitchFamily="2" charset="2"/>
            </a:endParaRPr>
          </a:p>
          <a:p>
            <a:pPr algn="just"/>
            <a:r>
              <a:rPr lang="it-IT" sz="2000" dirty="0">
                <a:latin typeface="Palatino Linotype" panose="02040502050505030304" pitchFamily="18" charset="0"/>
                <a:sym typeface="Wingdings" panose="05000000000000000000" pitchFamily="2" charset="2"/>
              </a:rPr>
              <a:t>Tuttavia, gli etnologi (scienziati sociali che studiano e confrontano le culture e le società umane) hanno studiato principalmente i miti delle culture dei nativi</a:t>
            </a:r>
          </a:p>
          <a:p>
            <a:pPr algn="just"/>
            <a:endParaRPr lang="it-IT" sz="1900" dirty="0">
              <a:latin typeface="Palatino Linotype" panose="02040502050505030304" pitchFamily="18" charset="0"/>
              <a:sym typeface="Wingdings" panose="05000000000000000000" pitchFamily="2" charset="2"/>
            </a:endParaRPr>
          </a:p>
        </p:txBody>
      </p:sp>
    </p:spTree>
    <p:extLst>
      <p:ext uri="{BB962C8B-B14F-4D97-AF65-F5344CB8AC3E}">
        <p14:creationId xmlns:p14="http://schemas.microsoft.com/office/powerpoint/2010/main" val="12906626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F0D18-C6E4-E320-4054-1AF495014BC0}"/>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EC0D47F-5671-F307-968B-A75AC8084C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18709886-4935-A065-902D-4907F48C3C1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073ABC57-A39A-E69E-6446-80F5F199B3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03651FA5-3EE3-D928-BF3B-DC6EC9AC83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78FD9DD7-8F90-61BC-AC57-009623D90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9B69264C-3D82-EE09-739F-D22DC9AE2F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070E45B1-9821-2DFE-F320-185B1F46C69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C7D516AE-66C5-EC42-08B1-E6A6E2202EDD}"/>
              </a:ext>
            </a:extLst>
          </p:cNvPr>
          <p:cNvSpPr txBox="1"/>
          <p:nvPr/>
        </p:nvSpPr>
        <p:spPr>
          <a:xfrm>
            <a:off x="4771639" y="1214121"/>
            <a:ext cx="6994478"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dimensione mitologica della religione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9ED4FA67-6EE2-F8A8-8139-F0F03FDC01C7}"/>
              </a:ext>
            </a:extLst>
          </p:cNvPr>
          <p:cNvSpPr txBox="1"/>
          <p:nvPr/>
        </p:nvSpPr>
        <p:spPr>
          <a:xfrm>
            <a:off x="8540853" y="594923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D0C04F81-E252-8442-0D09-626FB5EE0AA5}"/>
              </a:ext>
            </a:extLst>
          </p:cNvPr>
          <p:cNvSpPr txBox="1"/>
          <p:nvPr/>
        </p:nvSpPr>
        <p:spPr>
          <a:xfrm>
            <a:off x="1390487" y="2163584"/>
            <a:ext cx="10215564" cy="3785652"/>
          </a:xfrm>
          <a:prstGeom prst="rect">
            <a:avLst/>
          </a:prstGeom>
          <a:noFill/>
        </p:spPr>
        <p:txBody>
          <a:bodyPr wrap="square" rtlCol="0">
            <a:spAutoFit/>
          </a:bodyPr>
          <a:lstStyle/>
          <a:p>
            <a:pPr algn="just"/>
            <a:endParaRPr lang="it-IT" sz="2000" dirty="0">
              <a:latin typeface="Palatino Linotype" panose="02040502050505030304" pitchFamily="18" charset="0"/>
              <a:sym typeface="Wingdings" panose="05000000000000000000" pitchFamily="2" charset="2"/>
            </a:endParaRPr>
          </a:p>
          <a:p>
            <a:pPr algn="just"/>
            <a:r>
              <a:rPr lang="it-IT" sz="2000" dirty="0">
                <a:latin typeface="Palatino Linotype" panose="02040502050505030304" pitchFamily="18" charset="0"/>
                <a:sym typeface="Wingdings" panose="05000000000000000000" pitchFamily="2" charset="2"/>
              </a:rPr>
              <a:t>Inoltre, il </a:t>
            </a:r>
            <a:r>
              <a:rPr lang="it-IT" sz="2000" b="1" dirty="0">
                <a:latin typeface="Palatino Linotype" panose="02040502050505030304" pitchFamily="18" charset="0"/>
                <a:sym typeface="Wingdings" panose="05000000000000000000" pitchFamily="2" charset="2"/>
              </a:rPr>
              <a:t>mito</a:t>
            </a:r>
            <a:r>
              <a:rPr lang="it-IT" sz="2000" dirty="0">
                <a:latin typeface="Palatino Linotype" panose="02040502050505030304" pitchFamily="18" charset="0"/>
                <a:sym typeface="Wingdings" panose="05000000000000000000" pitchFamily="2" charset="2"/>
              </a:rPr>
              <a:t> ha un carattere dinamico in quanto è </a:t>
            </a:r>
            <a:r>
              <a:rPr lang="it-IT" sz="2000" b="1" dirty="0">
                <a:latin typeface="Palatino Linotype" panose="02040502050505030304" pitchFamily="18" charset="0"/>
                <a:sym typeface="Wingdings" panose="05000000000000000000" pitchFamily="2" charset="2"/>
              </a:rPr>
              <a:t>soggetto a cambiamenti: uno stesso tema può dare origine a miti diversi e lo stesso mito può subire notevoli variazioni</a:t>
            </a:r>
          </a:p>
          <a:p>
            <a:pPr algn="just"/>
            <a:endParaRPr lang="it-IT" sz="2000" b="1" dirty="0">
              <a:latin typeface="Palatino Linotype" panose="02040502050505030304" pitchFamily="18" charset="0"/>
              <a:sym typeface="Wingdings" panose="05000000000000000000" pitchFamily="2" charset="2"/>
            </a:endParaRPr>
          </a:p>
          <a:p>
            <a:pPr algn="just"/>
            <a:r>
              <a:rPr lang="it-IT" sz="2000" dirty="0">
                <a:latin typeface="Palatino Linotype" panose="02040502050505030304" pitchFamily="18" charset="0"/>
                <a:sym typeface="Wingdings" panose="05000000000000000000" pitchFamily="2" charset="2"/>
              </a:rPr>
              <a:t>es. il personaggio di Adone, analizzato da </a:t>
            </a:r>
            <a:r>
              <a:rPr lang="it-IT" sz="2000" b="1" dirty="0">
                <a:latin typeface="Palatino Linotype" panose="02040502050505030304" pitchFamily="18" charset="0"/>
                <a:sym typeface="Wingdings" panose="05000000000000000000" pitchFamily="2" charset="2"/>
              </a:rPr>
              <a:t>Frazer</a:t>
            </a:r>
            <a:r>
              <a:rPr lang="it-IT" sz="2000" dirty="0">
                <a:latin typeface="Palatino Linotype" panose="02040502050505030304" pitchFamily="18" charset="0"/>
                <a:sym typeface="Wingdings" panose="05000000000000000000" pitchFamily="2" charset="2"/>
              </a:rPr>
              <a:t> nel suo testo </a:t>
            </a:r>
            <a:r>
              <a:rPr lang="it-IT" sz="2000" b="1" dirty="0">
                <a:latin typeface="Palatino Linotype" panose="02040502050505030304" pitchFamily="18" charset="0"/>
                <a:sym typeface="Wingdings" panose="05000000000000000000" pitchFamily="2" charset="2"/>
              </a:rPr>
              <a:t>«</a:t>
            </a:r>
            <a:r>
              <a:rPr lang="it-IT" sz="2000" b="1" i="1" dirty="0">
                <a:latin typeface="Palatino Linotype" panose="02040502050505030304" pitchFamily="18" charset="0"/>
                <a:sym typeface="Wingdings" panose="05000000000000000000" pitchFamily="2" charset="2"/>
              </a:rPr>
              <a:t>Il ramo d’oro </a:t>
            </a:r>
            <a:r>
              <a:rPr lang="it-IT" sz="2000" b="1" dirty="0">
                <a:latin typeface="Palatino Linotype" panose="02040502050505030304" pitchFamily="18" charset="0"/>
                <a:sym typeface="Wingdings" panose="05000000000000000000" pitchFamily="2" charset="2"/>
              </a:rPr>
              <a:t>(1915)» </a:t>
            </a:r>
            <a:r>
              <a:rPr lang="it-IT" sz="2000" dirty="0">
                <a:latin typeface="Palatino Linotype" panose="02040502050505030304" pitchFamily="18" charset="0"/>
                <a:sym typeface="Wingdings" panose="05000000000000000000" pitchFamily="2" charset="2"/>
              </a:rPr>
              <a:t>per i Greci è l’amante della dea Afrodite, ucciso da un feroce cinghiale. In alcune versioni il cinghiale viene inviato dal dio del sole, Febo, in altre dall’amante di Afrodite, Ares.</a:t>
            </a:r>
          </a:p>
          <a:p>
            <a:pPr algn="just"/>
            <a:endParaRPr lang="it-IT" sz="2000" dirty="0">
              <a:latin typeface="Palatino Linotype" panose="02040502050505030304" pitchFamily="18" charset="0"/>
              <a:sym typeface="Wingdings" panose="05000000000000000000" pitchFamily="2" charset="2"/>
            </a:endParaRPr>
          </a:p>
          <a:p>
            <a:pPr algn="just"/>
            <a:r>
              <a:rPr lang="it-IT" sz="2000" dirty="0">
                <a:latin typeface="Palatino Linotype" panose="02040502050505030304" pitchFamily="18" charset="0"/>
                <a:sym typeface="Wingdings" panose="05000000000000000000" pitchFamily="2" charset="2"/>
              </a:rPr>
              <a:t>La figura di Adone, inoltre, si ritrova anche in altre culture, come quella di Babilonia e della Siria, con nomi differenti (ad esempio, </a:t>
            </a:r>
            <a:r>
              <a:rPr lang="it-IT" sz="2000" dirty="0" err="1">
                <a:latin typeface="Palatino Linotype" panose="02040502050505030304" pitchFamily="18" charset="0"/>
                <a:sym typeface="Wingdings" panose="05000000000000000000" pitchFamily="2" charset="2"/>
              </a:rPr>
              <a:t>Tammuz</a:t>
            </a:r>
            <a:r>
              <a:rPr lang="it-IT" sz="2000" dirty="0">
                <a:latin typeface="Palatino Linotype" panose="02040502050505030304" pitchFamily="18" charset="0"/>
                <a:sym typeface="Wingdings" panose="05000000000000000000" pitchFamily="2" charset="2"/>
              </a:rPr>
              <a:t>, Frigia o Attis). </a:t>
            </a:r>
          </a:p>
          <a:p>
            <a:pPr algn="just"/>
            <a:endParaRPr lang="it-IT" sz="2000" dirty="0">
              <a:latin typeface="Palatino Linotype" panose="02040502050505030304" pitchFamily="18" charset="0"/>
              <a:sym typeface="Wingdings" panose="05000000000000000000" pitchFamily="2" charset="2"/>
            </a:endParaRPr>
          </a:p>
          <a:p>
            <a:pPr algn="just"/>
            <a:endParaRPr lang="it-IT" sz="2000" dirty="0">
              <a:latin typeface="Palatino Linotype" panose="02040502050505030304" pitchFamily="18" charset="0"/>
              <a:sym typeface="Wingdings" panose="05000000000000000000" pitchFamily="2" charset="2"/>
            </a:endParaRPr>
          </a:p>
        </p:txBody>
      </p:sp>
    </p:spTree>
    <p:extLst>
      <p:ext uri="{BB962C8B-B14F-4D97-AF65-F5344CB8AC3E}">
        <p14:creationId xmlns:p14="http://schemas.microsoft.com/office/powerpoint/2010/main" val="30524236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B5C93-8C41-0E72-F34A-BDDDB5558267}"/>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575EF64-4222-C18B-BFB9-65F11E5477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8DFC8F83-7C42-5EDD-1408-9F1467F1DE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9CA98346-F8A1-C27E-E4FB-E06E3996D5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3DE95B44-BE55-FF0F-F443-8CE33C49EE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AE966AA8-7969-5F96-462D-E31C5AEF28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DD9606A0-0D28-5885-FC37-192EF79F9E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E6C01CAF-1BE5-8984-14DF-C3F23AC3BA0A}"/>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0275FE5D-3910-7234-209F-37928FC5512B}"/>
              </a:ext>
            </a:extLst>
          </p:cNvPr>
          <p:cNvSpPr txBox="1"/>
          <p:nvPr/>
        </p:nvSpPr>
        <p:spPr>
          <a:xfrm>
            <a:off x="4771639" y="1214121"/>
            <a:ext cx="6994478"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dimensione mitologica della religione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5C18D8BD-2427-7635-2D15-47F9B5231CFD}"/>
              </a:ext>
            </a:extLst>
          </p:cNvPr>
          <p:cNvSpPr txBox="1"/>
          <p:nvPr/>
        </p:nvSpPr>
        <p:spPr>
          <a:xfrm>
            <a:off x="8540853" y="60198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15DC1B2C-B856-7198-A1B4-54C9EC609D56}"/>
              </a:ext>
            </a:extLst>
          </p:cNvPr>
          <p:cNvSpPr txBox="1"/>
          <p:nvPr/>
        </p:nvSpPr>
        <p:spPr>
          <a:xfrm>
            <a:off x="1390487" y="1969246"/>
            <a:ext cx="10215564" cy="4401205"/>
          </a:xfrm>
          <a:prstGeom prst="rect">
            <a:avLst/>
          </a:prstGeom>
          <a:noFill/>
        </p:spPr>
        <p:txBody>
          <a:bodyPr wrap="square" rtlCol="0">
            <a:spAutoFit/>
          </a:bodyPr>
          <a:lstStyle/>
          <a:p>
            <a:pPr algn="just"/>
            <a:endParaRPr lang="it-IT" sz="2000" dirty="0">
              <a:latin typeface="Palatino Linotype" panose="02040502050505030304" pitchFamily="18" charset="0"/>
              <a:sym typeface="Wingdings" panose="05000000000000000000" pitchFamily="2" charset="2"/>
            </a:endParaRPr>
          </a:p>
          <a:p>
            <a:pPr algn="just"/>
            <a:r>
              <a:rPr lang="it-IT" sz="2000" dirty="0">
                <a:latin typeface="Palatino Linotype" panose="02040502050505030304" pitchFamily="18" charset="0"/>
                <a:sym typeface="Wingdings" panose="05000000000000000000" pitchFamily="2" charset="2"/>
              </a:rPr>
              <a:t>I miti nascono come tradizione orale ma, con l’invenzione della scrittura, sono stati tramandati dai poeti</a:t>
            </a:r>
          </a:p>
          <a:p>
            <a:pPr algn="just"/>
            <a:endParaRPr lang="it-IT" sz="2000" dirty="0">
              <a:latin typeface="Palatino Linotype" panose="02040502050505030304" pitchFamily="18" charset="0"/>
              <a:sym typeface="Wingdings" panose="05000000000000000000" pitchFamily="2" charset="2"/>
            </a:endParaRPr>
          </a:p>
          <a:p>
            <a:pPr algn="just"/>
            <a:r>
              <a:rPr lang="it-IT" sz="2000" dirty="0">
                <a:latin typeface="Palatino Linotype" panose="02040502050505030304" pitchFamily="18" charset="0"/>
                <a:sym typeface="Wingdings" panose="05000000000000000000" pitchFamily="2" charset="2"/>
              </a:rPr>
              <a:t>C’è un </a:t>
            </a:r>
            <a:r>
              <a:rPr lang="it-IT" sz="2000" b="1" dirty="0">
                <a:latin typeface="Palatino Linotype" panose="02040502050505030304" pitchFamily="18" charset="0"/>
                <a:sym typeface="Wingdings" panose="05000000000000000000" pitchFamily="2" charset="2"/>
              </a:rPr>
              <a:t>rapporto tra mito e religione</a:t>
            </a:r>
            <a:r>
              <a:rPr lang="it-IT" sz="2000" dirty="0">
                <a:latin typeface="Palatino Linotype" panose="02040502050505030304" pitchFamily="18" charset="0"/>
                <a:sym typeface="Wingdings" panose="05000000000000000000" pitchFamily="2" charset="2"/>
              </a:rPr>
              <a:t>, quest’ultima tuttavia non si identifica con il mito</a:t>
            </a:r>
          </a:p>
          <a:p>
            <a:pPr algn="just"/>
            <a:endParaRPr lang="it-IT" sz="2000" dirty="0">
              <a:latin typeface="Palatino Linotype" panose="02040502050505030304" pitchFamily="18" charset="0"/>
              <a:sym typeface="Wingdings" panose="05000000000000000000" pitchFamily="2" charset="2"/>
            </a:endParaRPr>
          </a:p>
          <a:p>
            <a:pPr algn="just"/>
            <a:r>
              <a:rPr lang="it-IT" sz="2000" dirty="0">
                <a:latin typeface="Palatino Linotype" panose="02040502050505030304" pitchFamily="18" charset="0"/>
                <a:sym typeface="Wingdings" panose="05000000000000000000" pitchFamily="2" charset="2"/>
              </a:rPr>
              <a:t>La religione, infatti, considera i testi sacri immutabili; inoltre, essi costituiscono la guida spirituale dei credenti </a:t>
            </a:r>
          </a:p>
          <a:p>
            <a:pPr algn="just"/>
            <a:endParaRPr lang="it-IT" sz="2000" dirty="0">
              <a:latin typeface="Palatino Linotype" panose="02040502050505030304" pitchFamily="18" charset="0"/>
              <a:sym typeface="Wingdings" panose="05000000000000000000" pitchFamily="2" charset="2"/>
            </a:endParaRPr>
          </a:p>
          <a:p>
            <a:pPr algn="just"/>
            <a:r>
              <a:rPr lang="it-IT" sz="2000" dirty="0">
                <a:latin typeface="Palatino Linotype" panose="02040502050505030304" pitchFamily="18" charset="0"/>
                <a:sym typeface="Wingdings" panose="05000000000000000000" pitchFamily="2" charset="2"/>
              </a:rPr>
              <a:t>La religione trasmette ai credenti una visione globale del significato della vita e della morte, stabilendo un rapporto tra l’uomo e la divinità attraverso un proprio culto, che si esprime mediante riti, preghiere e ricorrenze solenni</a:t>
            </a:r>
          </a:p>
          <a:p>
            <a:pPr algn="just"/>
            <a:endParaRPr lang="it-IT" sz="2000" dirty="0">
              <a:latin typeface="Palatino Linotype" panose="02040502050505030304" pitchFamily="18" charset="0"/>
              <a:sym typeface="Wingdings" panose="05000000000000000000" pitchFamily="2" charset="2"/>
            </a:endParaRPr>
          </a:p>
          <a:p>
            <a:pPr algn="just"/>
            <a:endParaRPr lang="it-IT" sz="2000" dirty="0">
              <a:latin typeface="Palatino Linotype" panose="02040502050505030304" pitchFamily="18" charset="0"/>
              <a:sym typeface="Wingdings" panose="05000000000000000000" pitchFamily="2" charset="2"/>
            </a:endParaRPr>
          </a:p>
        </p:txBody>
      </p:sp>
    </p:spTree>
    <p:extLst>
      <p:ext uri="{BB962C8B-B14F-4D97-AF65-F5344CB8AC3E}">
        <p14:creationId xmlns:p14="http://schemas.microsoft.com/office/powerpoint/2010/main" val="32835975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DAFBD-1546-94B5-6FCA-59495FA84570}"/>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0C8393D-A8A3-88B8-D967-557D10E891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E454BAC0-A430-6576-6E35-D1EA4C689C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F59F56AF-751B-347C-34E3-55B2C9EE6C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C280B9B3-16DF-EC18-F5AF-EA1EFE653F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902051DD-D6A1-E212-E4E0-9F3BBA402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C0F1E1F-6B53-9E99-350F-AEDA3A9974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724CD7A-2046-58B0-EA4B-F31F8FBF0998}"/>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E6703247-DCAD-EFF3-E292-FCD38432C487}"/>
              </a:ext>
            </a:extLst>
          </p:cNvPr>
          <p:cNvSpPr txBox="1"/>
          <p:nvPr/>
        </p:nvSpPr>
        <p:spPr>
          <a:xfrm>
            <a:off x="4771639" y="1214121"/>
            <a:ext cx="6994478"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dimensione mitologica della religione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2468CEA8-F9CA-AF2C-CF06-09800C0664A5}"/>
              </a:ext>
            </a:extLst>
          </p:cNvPr>
          <p:cNvSpPr txBox="1"/>
          <p:nvPr/>
        </p:nvSpPr>
        <p:spPr>
          <a:xfrm>
            <a:off x="790034" y="579832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446C5F56-66BE-B8C6-BBB1-AA1C1FF372BE}"/>
              </a:ext>
            </a:extLst>
          </p:cNvPr>
          <p:cNvSpPr txBox="1"/>
          <p:nvPr/>
        </p:nvSpPr>
        <p:spPr>
          <a:xfrm>
            <a:off x="790034" y="2754676"/>
            <a:ext cx="4947810" cy="4031873"/>
          </a:xfrm>
          <a:prstGeom prst="rect">
            <a:avLst/>
          </a:prstGeom>
          <a:noFill/>
        </p:spPr>
        <p:txBody>
          <a:bodyPr wrap="square" rtlCol="0">
            <a:spAutoFit/>
          </a:bodyPr>
          <a:lstStyle/>
          <a:p>
            <a:pPr algn="just"/>
            <a:r>
              <a:rPr lang="it-IT" sz="2000" dirty="0">
                <a:latin typeface="Palatino Linotype" panose="02040502050505030304" pitchFamily="18" charset="0"/>
                <a:sym typeface="Wingdings" panose="05000000000000000000" pitchFamily="2" charset="2"/>
              </a:rPr>
              <a:t>mito religioso ampiamente diffuso è quello del </a:t>
            </a:r>
            <a:r>
              <a:rPr lang="it-IT" sz="2000" b="1" dirty="0">
                <a:latin typeface="Palatino Linotype" panose="02040502050505030304" pitchFamily="18" charset="0"/>
                <a:sym typeface="Wingdings" panose="05000000000000000000" pitchFamily="2" charset="2"/>
              </a:rPr>
              <a:t>diluvio universale:</a:t>
            </a:r>
          </a:p>
          <a:p>
            <a:pPr algn="just"/>
            <a:endParaRPr lang="it-IT" sz="2000" b="1"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l’intero genere umano viene distrutto, a causa della sua malvagità, ma prima viene individuato un uomo giusto da salvare per dar vita a una nuova progenie.</a:t>
            </a:r>
          </a:p>
          <a:p>
            <a:pPr algn="just"/>
            <a:endParaRPr lang="it-IT" sz="2000" dirty="0">
              <a:latin typeface="Palatino Linotype" panose="02040502050505030304" pitchFamily="18" charset="0"/>
              <a:sym typeface="Wingdings" panose="05000000000000000000" pitchFamily="2" charset="2"/>
            </a:endParaRPr>
          </a:p>
          <a:p>
            <a:pPr algn="just"/>
            <a:endParaRPr lang="it-IT" sz="2000" dirty="0">
              <a:latin typeface="Palatino Linotype" panose="02040502050505030304" pitchFamily="18" charset="0"/>
              <a:sym typeface="Wingdings" panose="05000000000000000000" pitchFamily="2" charset="2"/>
            </a:endParaRPr>
          </a:p>
          <a:p>
            <a:pPr algn="just"/>
            <a:endParaRPr lang="it-IT" sz="2000" b="1" dirty="0">
              <a:latin typeface="Palatino Linotype" panose="02040502050505030304" pitchFamily="18" charset="0"/>
              <a:sym typeface="Wingdings" panose="05000000000000000000" pitchFamily="2" charset="2"/>
            </a:endParaRPr>
          </a:p>
          <a:p>
            <a:pPr algn="just"/>
            <a:endParaRPr lang="it-IT" sz="2000" b="1" dirty="0">
              <a:latin typeface="Palatino Linotype" panose="02040502050505030304" pitchFamily="18" charset="0"/>
              <a:sym typeface="Wingdings" panose="05000000000000000000" pitchFamily="2" charset="2"/>
            </a:endParaRPr>
          </a:p>
          <a:p>
            <a:pPr algn="just"/>
            <a:endParaRPr lang="it-IT" sz="2000" b="1" dirty="0">
              <a:latin typeface="Palatino Linotype" panose="02040502050505030304" pitchFamily="18" charset="0"/>
              <a:sym typeface="Wingdings" panose="05000000000000000000" pitchFamily="2" charset="2"/>
            </a:endParaRPr>
          </a:p>
          <a:p>
            <a:pPr algn="just"/>
            <a:endParaRPr lang="it-IT" sz="2000" dirty="0">
              <a:latin typeface="Palatino Linotype" panose="02040502050505030304" pitchFamily="18" charset="0"/>
              <a:sym typeface="Wingdings" panose="05000000000000000000" pitchFamily="2" charset="2"/>
            </a:endParaRPr>
          </a:p>
        </p:txBody>
      </p:sp>
      <p:pic>
        <p:nvPicPr>
          <p:cNvPr id="4" name="Immagine 3">
            <a:extLst>
              <a:ext uri="{FF2B5EF4-FFF2-40B4-BE49-F238E27FC236}">
                <a16:creationId xmlns:a16="http://schemas.microsoft.com/office/drawing/2014/main" id="{0C7A8808-9A13-6F3F-57A7-82B8502FCF72}"/>
              </a:ext>
            </a:extLst>
          </p:cNvPr>
          <p:cNvPicPr>
            <a:picLocks noChangeAspect="1"/>
          </p:cNvPicPr>
          <p:nvPr/>
        </p:nvPicPr>
        <p:blipFill>
          <a:blip r:embed="rId3"/>
          <a:stretch>
            <a:fillRect/>
          </a:stretch>
        </p:blipFill>
        <p:spPr>
          <a:xfrm>
            <a:off x="6115629" y="2312614"/>
            <a:ext cx="5491452" cy="3487592"/>
          </a:xfrm>
          <a:prstGeom prst="rect">
            <a:avLst/>
          </a:prstGeom>
        </p:spPr>
      </p:pic>
      <p:sp>
        <p:nvSpPr>
          <p:cNvPr id="5" name="CasellaDiTesto 4">
            <a:extLst>
              <a:ext uri="{FF2B5EF4-FFF2-40B4-BE49-F238E27FC236}">
                <a16:creationId xmlns:a16="http://schemas.microsoft.com/office/drawing/2014/main" id="{6F444787-BC8A-E774-5E12-ED9E7E7DFFFD}"/>
              </a:ext>
            </a:extLst>
          </p:cNvPr>
          <p:cNvSpPr txBox="1"/>
          <p:nvPr/>
        </p:nvSpPr>
        <p:spPr>
          <a:xfrm>
            <a:off x="8861355" y="5948424"/>
            <a:ext cx="2816797" cy="307777"/>
          </a:xfrm>
          <a:prstGeom prst="rect">
            <a:avLst/>
          </a:prstGeom>
          <a:noFill/>
        </p:spPr>
        <p:txBody>
          <a:bodyPr wrap="none" rtlCol="0">
            <a:spAutoFit/>
          </a:bodyPr>
          <a:lstStyle/>
          <a:p>
            <a:r>
              <a:rPr lang="it-IT" sz="1400" dirty="0">
                <a:latin typeface="Palatino Linotype" panose="02040502050505030304" pitchFamily="18" charset="0"/>
              </a:rPr>
              <a:t>Melchior </a:t>
            </a:r>
            <a:r>
              <a:rPr lang="it-IT" sz="1400" dirty="0" err="1">
                <a:latin typeface="Palatino Linotype" panose="02040502050505030304" pitchFamily="18" charset="0"/>
              </a:rPr>
              <a:t>Lorck</a:t>
            </a:r>
            <a:r>
              <a:rPr lang="it-IT" sz="1400" dirty="0">
                <a:latin typeface="Palatino Linotype" panose="02040502050505030304" pitchFamily="18" charset="0"/>
              </a:rPr>
              <a:t>, </a:t>
            </a:r>
            <a:r>
              <a:rPr lang="it-IT" sz="1400" i="1" dirty="0">
                <a:latin typeface="Palatino Linotype" panose="02040502050505030304" pitchFamily="18" charset="0"/>
              </a:rPr>
              <a:t>Il diluvio</a:t>
            </a:r>
            <a:r>
              <a:rPr lang="it-IT" sz="1400" dirty="0">
                <a:latin typeface="Palatino Linotype" panose="02040502050505030304" pitchFamily="18" charset="0"/>
              </a:rPr>
              <a:t>, Berlino</a:t>
            </a:r>
          </a:p>
        </p:txBody>
      </p:sp>
    </p:spTree>
    <p:extLst>
      <p:ext uri="{BB962C8B-B14F-4D97-AF65-F5344CB8AC3E}">
        <p14:creationId xmlns:p14="http://schemas.microsoft.com/office/powerpoint/2010/main" val="17640940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CCD65-7467-E095-0012-9E6C017B4A3C}"/>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7420A9A-4060-557E-5EB4-8F8F97036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EAE31F1F-1F11-14F5-D794-F46E748272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EEE23FCC-5532-28AA-06AD-1282DA6F7E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FDEC777F-0517-591A-C8BF-1841156161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9272574-5925-525C-5855-2F200198B9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2FDB7422-A7BD-53DC-A4B8-944522C73C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13D1B14E-2B68-9F48-BC4C-3ABE0861B62E}"/>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2E3F16BA-1FC5-CB5C-C521-8FA8B1F3F4A6}"/>
              </a:ext>
            </a:extLst>
          </p:cNvPr>
          <p:cNvSpPr txBox="1"/>
          <p:nvPr/>
        </p:nvSpPr>
        <p:spPr>
          <a:xfrm>
            <a:off x="4771639" y="1214121"/>
            <a:ext cx="6994478"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dimensione mitologica della religione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D4F00D67-07D0-ACEB-AE8B-12D05D7463A7}"/>
              </a:ext>
            </a:extLst>
          </p:cNvPr>
          <p:cNvSpPr txBox="1"/>
          <p:nvPr/>
        </p:nvSpPr>
        <p:spPr>
          <a:xfrm>
            <a:off x="8512217"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B13FDE6-ED0E-314E-CE7F-46588A367CD3}"/>
              </a:ext>
            </a:extLst>
          </p:cNvPr>
          <p:cNvSpPr txBox="1"/>
          <p:nvPr/>
        </p:nvSpPr>
        <p:spPr>
          <a:xfrm>
            <a:off x="1366615" y="1829896"/>
            <a:ext cx="10210800" cy="6340197"/>
          </a:xfrm>
          <a:prstGeom prst="rect">
            <a:avLst/>
          </a:prstGeom>
          <a:noFill/>
        </p:spPr>
        <p:txBody>
          <a:bodyPr wrap="square" rtlCol="0">
            <a:spAutoFit/>
          </a:bodyPr>
          <a:lstStyle/>
          <a:p>
            <a:pPr algn="just"/>
            <a:r>
              <a:rPr lang="it-IT" sz="1900" dirty="0">
                <a:latin typeface="Palatino Linotype" panose="02040502050505030304" pitchFamily="18" charset="0"/>
                <a:sym typeface="Wingdings" panose="05000000000000000000" pitchFamily="2" charset="2"/>
              </a:rPr>
              <a:t>La versione più conosciuta in Occidente di questo mito è quella che ha per protagonista Noè; tuttavia, ne esistono numerose versioni in tutte le culture.</a:t>
            </a:r>
          </a:p>
          <a:p>
            <a:pPr algn="just"/>
            <a:endParaRPr lang="it-IT" sz="2000" dirty="0">
              <a:latin typeface="Palatino Linotype" panose="02040502050505030304" pitchFamily="18" charset="0"/>
              <a:sym typeface="Wingdings" panose="05000000000000000000" pitchFamily="2" charset="2"/>
            </a:endParaRPr>
          </a:p>
          <a:p>
            <a:pPr algn="just"/>
            <a:endParaRPr lang="it-IT" sz="2000"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Una delle più antiche, deriva da una serie di poemi mesopotamici che, a partire dal 1650 a.C. ha per protagonista il </a:t>
            </a:r>
            <a:r>
              <a:rPr lang="it-IT" sz="1900" b="1" dirty="0">
                <a:latin typeface="Palatino Linotype" panose="02040502050505030304" pitchFamily="18" charset="0"/>
                <a:sym typeface="Wingdings" panose="05000000000000000000" pitchFamily="2" charset="2"/>
              </a:rPr>
              <a:t>dio Enki </a:t>
            </a:r>
            <a:r>
              <a:rPr lang="it-IT" sz="1900" dirty="0">
                <a:latin typeface="Palatino Linotype" panose="02040502050505030304" pitchFamily="18" charset="0"/>
                <a:sym typeface="Wingdings" panose="05000000000000000000" pitchFamily="2" charset="2"/>
              </a:rPr>
              <a:t>(o anche </a:t>
            </a:r>
            <a:r>
              <a:rPr lang="it-IT" sz="1900" b="1" dirty="0">
                <a:latin typeface="Palatino Linotype" panose="02040502050505030304" pitchFamily="18" charset="0"/>
                <a:sym typeface="Wingdings" panose="05000000000000000000" pitchFamily="2" charset="2"/>
              </a:rPr>
              <a:t>Ea</a:t>
            </a:r>
            <a:r>
              <a:rPr lang="it-IT" sz="1900" dirty="0">
                <a:latin typeface="Palatino Linotype" panose="02040502050505030304" pitchFamily="18" charset="0"/>
                <a:sym typeface="Wingdings" panose="05000000000000000000" pitchFamily="2" charset="2"/>
              </a:rPr>
              <a:t>):</a:t>
            </a:r>
          </a:p>
          <a:p>
            <a:pPr algn="just"/>
            <a:endParaRPr lang="it-IT" sz="2000" dirty="0">
              <a:latin typeface="Palatino Linotype" panose="02040502050505030304" pitchFamily="18" charset="0"/>
              <a:sym typeface="Wingdings" panose="05000000000000000000" pitchFamily="2" charset="2"/>
            </a:endParaRPr>
          </a:p>
          <a:p>
            <a:pPr algn="just"/>
            <a:r>
              <a:rPr lang="it-IT" dirty="0">
                <a:latin typeface="Palatino Linotype" panose="02040502050505030304" pitchFamily="18" charset="0"/>
                <a:sym typeface="Wingdings" panose="05000000000000000000" pitchFamily="2" charset="2"/>
              </a:rPr>
              <a:t>Ea crea il genere umano a cui dona anche le tecnologie dell’irrigazione. Gli uomini però si dimostrano chiassosi e agitati e disturbano </a:t>
            </a:r>
            <a:r>
              <a:rPr lang="it-IT" dirty="0" err="1">
                <a:latin typeface="Palatino Linotype" panose="02040502050505030304" pitchFamily="18" charset="0"/>
                <a:sym typeface="Wingdings" panose="05000000000000000000" pitchFamily="2" charset="2"/>
              </a:rPr>
              <a:t>Enlil</a:t>
            </a:r>
            <a:r>
              <a:rPr lang="it-IT" dirty="0">
                <a:latin typeface="Palatino Linotype" panose="02040502050505030304" pitchFamily="18" charset="0"/>
                <a:sym typeface="Wingdings" panose="05000000000000000000" pitchFamily="2" charset="2"/>
              </a:rPr>
              <a:t> (re degli dei e del mondo). </a:t>
            </a:r>
            <a:r>
              <a:rPr lang="it-IT" dirty="0" err="1">
                <a:latin typeface="Palatino Linotype" panose="02040502050505030304" pitchFamily="18" charset="0"/>
                <a:sym typeface="Wingdings" panose="05000000000000000000" pitchFamily="2" charset="2"/>
              </a:rPr>
              <a:t>Enlil</a:t>
            </a:r>
            <a:r>
              <a:rPr lang="it-IT" dirty="0">
                <a:latin typeface="Palatino Linotype" panose="02040502050505030304" pitchFamily="18" charset="0"/>
                <a:sym typeface="Wingdings" panose="05000000000000000000" pitchFamily="2" charset="2"/>
              </a:rPr>
              <a:t> allora medita di distruggere gli uomini con varie calamità, ma Ea riesce ad avvisare il più saggio tra gli uomini (</a:t>
            </a:r>
            <a:r>
              <a:rPr lang="it-IT" dirty="0" err="1">
                <a:latin typeface="Palatino Linotype" panose="02040502050505030304" pitchFamily="18" charset="0"/>
                <a:sym typeface="Wingdings" panose="05000000000000000000" pitchFamily="2" charset="2"/>
              </a:rPr>
              <a:t>Atrahs</a:t>
            </a:r>
            <a:r>
              <a:rPr lang="it-IT" dirty="0" err="1">
                <a:latin typeface="Palatino Linotype" panose="02040502050505030304" pitchFamily="18" charset="0"/>
              </a:rPr>
              <a:t>îs</a:t>
            </a:r>
            <a:r>
              <a:rPr lang="it-IT" dirty="0">
                <a:latin typeface="Palatino Linotype" panose="02040502050505030304" pitchFamily="18" charset="0"/>
              </a:rPr>
              <a:t>). </a:t>
            </a:r>
            <a:r>
              <a:rPr lang="it-IT" dirty="0" err="1">
                <a:latin typeface="Palatino Linotype" panose="02040502050505030304" pitchFamily="18" charset="0"/>
              </a:rPr>
              <a:t>Enlil</a:t>
            </a:r>
            <a:r>
              <a:rPr lang="it-IT" dirty="0">
                <a:latin typeface="Palatino Linotype" panose="02040502050505030304" pitchFamily="18" charset="0"/>
              </a:rPr>
              <a:t> decide di inviare un diluvio costringendo tutti gli dei (incluso Ea) a giurare di mantenere il segreto e non avvisare gli uomini. Ea non si rivolgerà direttamente ad </a:t>
            </a:r>
            <a:r>
              <a:rPr lang="it-IT" dirty="0" err="1">
                <a:latin typeface="Palatino Linotype" panose="02040502050505030304" pitchFamily="18" charset="0"/>
              </a:rPr>
              <a:t>Atrahsîs</a:t>
            </a:r>
            <a:r>
              <a:rPr lang="it-IT" dirty="0">
                <a:latin typeface="Palatino Linotype" panose="02040502050505030304" pitchFamily="18" charset="0"/>
              </a:rPr>
              <a:t> ma, parlando davanti a una parete di canne di casa sua, impartirà le istruzioni per costruire un vascello per salvare </a:t>
            </a:r>
            <a:r>
              <a:rPr lang="it-IT" dirty="0" err="1">
                <a:latin typeface="Palatino Linotype" panose="02040502050505030304" pitchFamily="18" charset="0"/>
              </a:rPr>
              <a:t>Atrahsîs</a:t>
            </a:r>
            <a:r>
              <a:rPr lang="it-IT" dirty="0">
                <a:latin typeface="Palatino Linotype" panose="02040502050505030304" pitchFamily="18" charset="0"/>
              </a:rPr>
              <a:t>, la sua famiglia e gli animali che daranno origine a nuovi esseri viventi.</a:t>
            </a:r>
            <a:endParaRPr lang="it-IT" dirty="0">
              <a:latin typeface="Palatino Linotype" panose="02040502050505030304" pitchFamily="18" charset="0"/>
              <a:sym typeface="Wingdings" panose="05000000000000000000" pitchFamily="2" charset="2"/>
            </a:endParaRPr>
          </a:p>
          <a:p>
            <a:pPr algn="just"/>
            <a:endParaRPr lang="it-IT" sz="2000" dirty="0">
              <a:latin typeface="Palatino Linotype" panose="02040502050505030304" pitchFamily="18" charset="0"/>
              <a:sym typeface="Wingdings" panose="05000000000000000000" pitchFamily="2" charset="2"/>
            </a:endParaRPr>
          </a:p>
          <a:p>
            <a:pPr algn="just"/>
            <a:endParaRPr lang="it-IT" sz="2000" dirty="0">
              <a:latin typeface="Palatino Linotype" panose="02040502050505030304" pitchFamily="18" charset="0"/>
              <a:sym typeface="Wingdings" panose="05000000000000000000" pitchFamily="2" charset="2"/>
            </a:endParaRPr>
          </a:p>
          <a:p>
            <a:pPr algn="just"/>
            <a:endParaRPr lang="it-IT" sz="2000" dirty="0">
              <a:latin typeface="Palatino Linotype" panose="02040502050505030304" pitchFamily="18" charset="0"/>
              <a:sym typeface="Wingdings" panose="05000000000000000000" pitchFamily="2" charset="2"/>
            </a:endParaRPr>
          </a:p>
          <a:p>
            <a:pPr algn="just"/>
            <a:endParaRPr lang="it-IT" sz="2000" b="1" dirty="0">
              <a:latin typeface="Palatino Linotype" panose="02040502050505030304" pitchFamily="18" charset="0"/>
              <a:sym typeface="Wingdings" panose="05000000000000000000" pitchFamily="2" charset="2"/>
            </a:endParaRPr>
          </a:p>
          <a:p>
            <a:pPr algn="just"/>
            <a:endParaRPr lang="it-IT" sz="2000" b="1" dirty="0">
              <a:latin typeface="Palatino Linotype" panose="02040502050505030304" pitchFamily="18" charset="0"/>
              <a:sym typeface="Wingdings" panose="05000000000000000000" pitchFamily="2" charset="2"/>
            </a:endParaRPr>
          </a:p>
          <a:p>
            <a:pPr algn="just"/>
            <a:endParaRPr lang="it-IT" sz="2000" b="1" dirty="0">
              <a:latin typeface="Palatino Linotype" panose="02040502050505030304" pitchFamily="18" charset="0"/>
              <a:sym typeface="Wingdings" panose="05000000000000000000" pitchFamily="2" charset="2"/>
            </a:endParaRPr>
          </a:p>
          <a:p>
            <a:pPr algn="just"/>
            <a:endParaRPr lang="it-IT" sz="2000" dirty="0">
              <a:latin typeface="Palatino Linotype" panose="02040502050505030304" pitchFamily="18" charset="0"/>
              <a:sym typeface="Wingdings" panose="05000000000000000000" pitchFamily="2" charset="2"/>
            </a:endParaRPr>
          </a:p>
        </p:txBody>
      </p:sp>
      <p:cxnSp>
        <p:nvCxnSpPr>
          <p:cNvPr id="6" name="Connettore 2 5">
            <a:extLst>
              <a:ext uri="{FF2B5EF4-FFF2-40B4-BE49-F238E27FC236}">
                <a16:creationId xmlns:a16="http://schemas.microsoft.com/office/drawing/2014/main" id="{D1C073AC-BD58-9612-42B0-146772DE926B}"/>
              </a:ext>
            </a:extLst>
          </p:cNvPr>
          <p:cNvCxnSpPr>
            <a:cxnSpLocks/>
          </p:cNvCxnSpPr>
          <p:nvPr/>
        </p:nvCxnSpPr>
        <p:spPr>
          <a:xfrm>
            <a:off x="2340428" y="2481942"/>
            <a:ext cx="0" cy="45987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2464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DC901-9770-568A-0BE9-4FD0B0AC952C}"/>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666A938-96DD-8278-C59B-CA0110660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7613552A-EFCE-C9CA-870F-8D7297EE63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1F33DDFE-884E-4036-014F-E1A82B4CA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58F54FAD-BF08-A046-AB49-AA043E9E9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A48D871B-3D9C-B105-6380-183FC2D439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6507AEE0-639B-6EA5-B6E7-916DEF3AAB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202692E4-9EE5-90CC-58E6-E21FED19EC0E}"/>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D2A7A7C5-8074-5F3D-88BB-101ADA828589}"/>
              </a:ext>
            </a:extLst>
          </p:cNvPr>
          <p:cNvSpPr txBox="1"/>
          <p:nvPr/>
        </p:nvSpPr>
        <p:spPr>
          <a:xfrm>
            <a:off x="4771639" y="1214121"/>
            <a:ext cx="6806744"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dimensione mitologica della religione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3ADB7CFA-0E22-88A6-A3A5-BB2747BEB12B}"/>
              </a:ext>
            </a:extLst>
          </p:cNvPr>
          <p:cNvSpPr txBox="1"/>
          <p:nvPr/>
        </p:nvSpPr>
        <p:spPr>
          <a:xfrm>
            <a:off x="8513185" y="5643879"/>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191451E8-9F01-4AAB-7433-0302F56354F1}"/>
              </a:ext>
            </a:extLst>
          </p:cNvPr>
          <p:cNvSpPr txBox="1"/>
          <p:nvPr/>
        </p:nvSpPr>
        <p:spPr>
          <a:xfrm>
            <a:off x="1546739" y="2570010"/>
            <a:ext cx="10031644" cy="4401205"/>
          </a:xfrm>
          <a:prstGeom prst="rect">
            <a:avLst/>
          </a:prstGeom>
          <a:noFill/>
        </p:spPr>
        <p:txBody>
          <a:bodyPr wrap="square" rtlCol="0">
            <a:spAutoFit/>
          </a:bodyPr>
          <a:lstStyle/>
          <a:p>
            <a:pPr algn="just"/>
            <a:r>
              <a:rPr lang="it-IT" sz="2000" dirty="0">
                <a:latin typeface="Palatino Linotype" panose="02040502050505030304" pitchFamily="18" charset="0"/>
                <a:sym typeface="Wingdings" panose="05000000000000000000" pitchFamily="2" charset="2"/>
              </a:rPr>
              <a:t>I testi sacri e miti religiosi, dunque, non forniscono un riscontro storico documentato dei fatti che narrano, ma il loro valore risiede nei valori culturali, etici e religiosi che queste narrazioni esprimono.</a:t>
            </a:r>
          </a:p>
          <a:p>
            <a:pPr algn="just"/>
            <a:endParaRPr lang="it-IT" sz="2000" dirty="0">
              <a:latin typeface="Palatino Linotype" panose="02040502050505030304" pitchFamily="18" charset="0"/>
              <a:sym typeface="Wingdings" panose="05000000000000000000" pitchFamily="2" charset="2"/>
            </a:endParaRPr>
          </a:p>
          <a:p>
            <a:pPr algn="just"/>
            <a:endParaRPr lang="it-IT" sz="2000" dirty="0">
              <a:latin typeface="Palatino Linotype" panose="02040502050505030304" pitchFamily="18" charset="0"/>
              <a:sym typeface="Wingdings" panose="05000000000000000000" pitchFamily="2" charset="2"/>
            </a:endParaRPr>
          </a:p>
          <a:p>
            <a:pPr algn="just"/>
            <a:r>
              <a:rPr lang="it-IT" sz="2000" dirty="0">
                <a:latin typeface="Palatino Linotype" panose="02040502050505030304" pitchFamily="18" charset="0"/>
                <a:sym typeface="Wingdings" panose="05000000000000000000" pitchFamily="2" charset="2"/>
              </a:rPr>
              <a:t>Le Sacre Scritture non sono da intendersi come trattati storico-scientifici, ma come guida che serve per comportarsi con giustizia e «salvare la propria anima».</a:t>
            </a:r>
          </a:p>
          <a:p>
            <a:pPr algn="just"/>
            <a:endParaRPr lang="it-IT" sz="2000" dirty="0">
              <a:latin typeface="Palatino Linotype" panose="02040502050505030304" pitchFamily="18" charset="0"/>
              <a:sym typeface="Wingdings" panose="05000000000000000000" pitchFamily="2" charset="2"/>
            </a:endParaRPr>
          </a:p>
          <a:p>
            <a:pPr algn="just"/>
            <a:endParaRPr lang="it-IT" sz="2000" dirty="0">
              <a:latin typeface="Palatino Linotype" panose="02040502050505030304" pitchFamily="18" charset="0"/>
              <a:sym typeface="Wingdings" panose="05000000000000000000" pitchFamily="2" charset="2"/>
            </a:endParaRPr>
          </a:p>
          <a:p>
            <a:pPr algn="just"/>
            <a:endParaRPr lang="it-IT" sz="2000" dirty="0">
              <a:latin typeface="Palatino Linotype" panose="02040502050505030304" pitchFamily="18" charset="0"/>
              <a:sym typeface="Wingdings" panose="05000000000000000000" pitchFamily="2" charset="2"/>
            </a:endParaRPr>
          </a:p>
          <a:p>
            <a:pPr algn="just"/>
            <a:endParaRPr lang="it-IT" sz="2000" b="1" dirty="0">
              <a:latin typeface="Palatino Linotype" panose="02040502050505030304" pitchFamily="18" charset="0"/>
              <a:sym typeface="Wingdings" panose="05000000000000000000" pitchFamily="2" charset="2"/>
            </a:endParaRPr>
          </a:p>
          <a:p>
            <a:pPr algn="just"/>
            <a:endParaRPr lang="it-IT" sz="2000" b="1" dirty="0">
              <a:latin typeface="Palatino Linotype" panose="02040502050505030304" pitchFamily="18" charset="0"/>
              <a:sym typeface="Wingdings" panose="05000000000000000000" pitchFamily="2" charset="2"/>
            </a:endParaRPr>
          </a:p>
          <a:p>
            <a:pPr algn="just"/>
            <a:endParaRPr lang="it-IT" sz="2000" b="1" dirty="0">
              <a:latin typeface="Palatino Linotype" panose="02040502050505030304" pitchFamily="18" charset="0"/>
              <a:sym typeface="Wingdings" panose="05000000000000000000" pitchFamily="2" charset="2"/>
            </a:endParaRPr>
          </a:p>
          <a:p>
            <a:pPr algn="just"/>
            <a:endParaRPr lang="it-IT" sz="2000" dirty="0">
              <a:latin typeface="Palatino Linotype" panose="02040502050505030304" pitchFamily="18" charset="0"/>
              <a:sym typeface="Wingdings" panose="05000000000000000000" pitchFamily="2" charset="2"/>
            </a:endParaRPr>
          </a:p>
        </p:txBody>
      </p:sp>
    </p:spTree>
    <p:extLst>
      <p:ext uri="{BB962C8B-B14F-4D97-AF65-F5344CB8AC3E}">
        <p14:creationId xmlns:p14="http://schemas.microsoft.com/office/powerpoint/2010/main" val="22089199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AC590-CF36-BAE8-0978-BE3B7BFFF48F}"/>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D922067-8207-0D1C-EE4E-B81D413C7E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2B20E77D-C91A-6363-52AA-B479307EDFE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2A1872C2-3AC5-7AF2-1FD7-2F6A94B847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6E8A4C7F-F117-F18B-6021-41D7FD423A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6D06ECD4-0112-71BE-96A3-E3AA203650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7787788A-8B2C-28D7-0209-08A3FD4524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4878DE73-A674-9C68-3A99-28F12362C7C1}"/>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66012953-EF1C-CA92-7828-F7096030CC80}"/>
              </a:ext>
            </a:extLst>
          </p:cNvPr>
          <p:cNvSpPr txBox="1"/>
          <p:nvPr/>
        </p:nvSpPr>
        <p:spPr>
          <a:xfrm>
            <a:off x="4771639" y="814012"/>
            <a:ext cx="6806744"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dimensione rituale della religione e altri aspetti del culto</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21CFAD2C-B968-0B8C-7202-9A5AC6C73FAD}"/>
              </a:ext>
            </a:extLst>
          </p:cNvPr>
          <p:cNvSpPr txBox="1"/>
          <p:nvPr/>
        </p:nvSpPr>
        <p:spPr>
          <a:xfrm>
            <a:off x="8513185" y="5643879"/>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44C99C73-D26B-72AE-DD16-A4F2724523A7}"/>
              </a:ext>
            </a:extLst>
          </p:cNvPr>
          <p:cNvSpPr txBox="1"/>
          <p:nvPr/>
        </p:nvSpPr>
        <p:spPr>
          <a:xfrm>
            <a:off x="1546739" y="2383579"/>
            <a:ext cx="10031644" cy="5693866"/>
          </a:xfrm>
          <a:prstGeom prst="rect">
            <a:avLst/>
          </a:prstGeom>
          <a:noFill/>
        </p:spPr>
        <p:txBody>
          <a:bodyPr wrap="square" rtlCol="0">
            <a:spAutoFit/>
          </a:bodyPr>
          <a:lstStyle/>
          <a:p>
            <a:pPr algn="just"/>
            <a:r>
              <a:rPr lang="it-IT" sz="2000" b="1" dirty="0">
                <a:latin typeface="Palatino Linotype" panose="02040502050505030304" pitchFamily="18" charset="0"/>
                <a:sym typeface="Wingdings" panose="05000000000000000000" pitchFamily="2" charset="2"/>
              </a:rPr>
              <a:t>Elemento fondamentale </a:t>
            </a:r>
            <a:r>
              <a:rPr lang="it-IT" sz="2000" dirty="0">
                <a:latin typeface="Palatino Linotype" panose="02040502050505030304" pitchFamily="18" charset="0"/>
                <a:sym typeface="Wingdings" panose="05000000000000000000" pitchFamily="2" charset="2"/>
              </a:rPr>
              <a:t>di ogni religione, e quindi del culto religioso, sono i </a:t>
            </a:r>
            <a:r>
              <a:rPr lang="it-IT" sz="2000" b="1" u="sng" dirty="0">
                <a:latin typeface="Palatino Linotype" panose="02040502050505030304" pitchFamily="18" charset="0"/>
                <a:sym typeface="Wingdings" panose="05000000000000000000" pitchFamily="2" charset="2"/>
              </a:rPr>
              <a:t>riti</a:t>
            </a:r>
            <a:endParaRPr lang="it-IT" sz="2400" u="sng" dirty="0">
              <a:latin typeface="Palatino Linotype" panose="02040502050505030304" pitchFamily="18" charset="0"/>
              <a:sym typeface="Wingdings" panose="05000000000000000000" pitchFamily="2" charset="2"/>
            </a:endParaRPr>
          </a:p>
          <a:p>
            <a:pPr algn="just"/>
            <a:endParaRPr lang="it-IT" sz="2000" dirty="0">
              <a:latin typeface="Palatino Linotype" panose="02040502050505030304" pitchFamily="18" charset="0"/>
              <a:sym typeface="Wingdings" panose="05000000000000000000" pitchFamily="2" charset="2"/>
            </a:endParaRPr>
          </a:p>
          <a:p>
            <a:pPr algn="just"/>
            <a:endParaRPr lang="it-IT" sz="2000" dirty="0">
              <a:latin typeface="Palatino Linotype" panose="02040502050505030304" pitchFamily="18" charset="0"/>
              <a:sym typeface="Wingdings" panose="05000000000000000000" pitchFamily="2" charset="2"/>
            </a:endParaRPr>
          </a:p>
          <a:p>
            <a:pPr algn="just"/>
            <a:r>
              <a:rPr lang="it-IT" sz="2000" b="1" dirty="0">
                <a:latin typeface="Palatino Linotype" panose="02040502050505030304" pitchFamily="18" charset="0"/>
                <a:sym typeface="Wingdings" panose="05000000000000000000" pitchFamily="2" charset="2"/>
              </a:rPr>
              <a:t>insieme di azioni, parole e gesti che nel contesto di una religione assumono carattere sacro, in quanto rappresentano in modo simbolico le credenze e la visione del mondo di quella fede</a:t>
            </a:r>
          </a:p>
          <a:p>
            <a:pPr algn="just"/>
            <a:endParaRPr lang="it-IT" sz="2000" b="1" dirty="0">
              <a:latin typeface="Palatino Linotype" panose="02040502050505030304" pitchFamily="18" charset="0"/>
              <a:sym typeface="Wingdings" panose="05000000000000000000" pitchFamily="2" charset="2"/>
            </a:endParaRPr>
          </a:p>
          <a:p>
            <a:pPr algn="just"/>
            <a:r>
              <a:rPr lang="it-IT" sz="2000" dirty="0">
                <a:latin typeface="Palatino Linotype" panose="02040502050505030304" pitchFamily="18" charset="0"/>
                <a:sym typeface="Wingdings" panose="05000000000000000000" pitchFamily="2" charset="2"/>
              </a:rPr>
              <a:t>I</a:t>
            </a:r>
            <a:r>
              <a:rPr lang="it-IT" sz="2000" b="1" dirty="0">
                <a:latin typeface="Palatino Linotype" panose="02040502050505030304" pitchFamily="18" charset="0"/>
                <a:sym typeface="Wingdings" panose="05000000000000000000" pitchFamily="2" charset="2"/>
              </a:rPr>
              <a:t> riti religiosi </a:t>
            </a:r>
            <a:r>
              <a:rPr lang="it-IT" sz="2000" dirty="0">
                <a:latin typeface="Palatino Linotype" panose="02040502050505030304" pitchFamily="18" charset="0"/>
                <a:sym typeface="Wingdings" panose="05000000000000000000" pitchFamily="2" charset="2"/>
              </a:rPr>
              <a:t>vengono ripetuti in maniera </a:t>
            </a:r>
            <a:r>
              <a:rPr lang="it-IT" sz="2000" b="1" dirty="0">
                <a:latin typeface="Palatino Linotype" panose="02040502050505030304" pitchFamily="18" charset="0"/>
                <a:sym typeface="Wingdings" panose="05000000000000000000" pitchFamily="2" charset="2"/>
              </a:rPr>
              <a:t>sempre uguale </a:t>
            </a:r>
            <a:r>
              <a:rPr lang="it-IT" sz="2000" dirty="0">
                <a:latin typeface="Palatino Linotype" panose="02040502050505030304" pitchFamily="18" charset="0"/>
                <a:sym typeface="Wingdings" panose="05000000000000000000" pitchFamily="2" charset="2"/>
              </a:rPr>
              <a:t>e ribadiscono la comune identità dei credenti e loro rapporto con la divinità.</a:t>
            </a:r>
          </a:p>
          <a:p>
            <a:pPr algn="just"/>
            <a:endParaRPr lang="it-IT" sz="2000" b="1" dirty="0">
              <a:latin typeface="Palatino Linotype" panose="02040502050505030304" pitchFamily="18" charset="0"/>
              <a:sym typeface="Wingdings" panose="05000000000000000000" pitchFamily="2" charset="2"/>
            </a:endParaRPr>
          </a:p>
          <a:p>
            <a:pPr algn="just"/>
            <a:endParaRPr lang="it-IT" sz="2000" b="1" dirty="0">
              <a:latin typeface="Palatino Linotype" panose="02040502050505030304" pitchFamily="18" charset="0"/>
              <a:sym typeface="Wingdings" panose="05000000000000000000" pitchFamily="2" charset="2"/>
            </a:endParaRPr>
          </a:p>
          <a:p>
            <a:pPr algn="just"/>
            <a:endParaRPr lang="it-IT" sz="2000" dirty="0">
              <a:latin typeface="Palatino Linotype" panose="02040502050505030304" pitchFamily="18" charset="0"/>
              <a:sym typeface="Wingdings" panose="05000000000000000000" pitchFamily="2" charset="2"/>
            </a:endParaRPr>
          </a:p>
          <a:p>
            <a:pPr algn="just"/>
            <a:endParaRPr lang="it-IT" sz="2000" dirty="0">
              <a:latin typeface="Palatino Linotype" panose="02040502050505030304" pitchFamily="18" charset="0"/>
              <a:sym typeface="Wingdings" panose="05000000000000000000" pitchFamily="2" charset="2"/>
            </a:endParaRPr>
          </a:p>
          <a:p>
            <a:pPr algn="just"/>
            <a:endParaRPr lang="it-IT" sz="2000" dirty="0">
              <a:latin typeface="Palatino Linotype" panose="02040502050505030304" pitchFamily="18" charset="0"/>
              <a:sym typeface="Wingdings" panose="05000000000000000000" pitchFamily="2" charset="2"/>
            </a:endParaRPr>
          </a:p>
          <a:p>
            <a:pPr algn="just"/>
            <a:endParaRPr lang="it-IT" sz="2000" b="1" dirty="0">
              <a:latin typeface="Palatino Linotype" panose="02040502050505030304" pitchFamily="18" charset="0"/>
              <a:sym typeface="Wingdings" panose="05000000000000000000" pitchFamily="2" charset="2"/>
            </a:endParaRPr>
          </a:p>
          <a:p>
            <a:pPr algn="just"/>
            <a:endParaRPr lang="it-IT" sz="2000" b="1" dirty="0">
              <a:latin typeface="Palatino Linotype" panose="02040502050505030304" pitchFamily="18" charset="0"/>
              <a:sym typeface="Wingdings" panose="05000000000000000000" pitchFamily="2" charset="2"/>
            </a:endParaRPr>
          </a:p>
          <a:p>
            <a:pPr algn="just"/>
            <a:endParaRPr lang="it-IT" sz="2000" b="1" dirty="0">
              <a:latin typeface="Palatino Linotype" panose="02040502050505030304" pitchFamily="18" charset="0"/>
              <a:sym typeface="Wingdings" panose="05000000000000000000" pitchFamily="2" charset="2"/>
            </a:endParaRPr>
          </a:p>
          <a:p>
            <a:pPr algn="just"/>
            <a:endParaRPr lang="it-IT" sz="2000" dirty="0">
              <a:latin typeface="Palatino Linotype" panose="02040502050505030304" pitchFamily="18" charset="0"/>
              <a:sym typeface="Wingdings" panose="05000000000000000000" pitchFamily="2" charset="2"/>
            </a:endParaRPr>
          </a:p>
        </p:txBody>
      </p:sp>
      <p:cxnSp>
        <p:nvCxnSpPr>
          <p:cNvPr id="4" name="Connettore 2 3">
            <a:extLst>
              <a:ext uri="{FF2B5EF4-FFF2-40B4-BE49-F238E27FC236}">
                <a16:creationId xmlns:a16="http://schemas.microsoft.com/office/drawing/2014/main" id="{CBFBE85E-1ED9-8243-F24D-614F3E7F6D2F}"/>
              </a:ext>
            </a:extLst>
          </p:cNvPr>
          <p:cNvCxnSpPr>
            <a:cxnSpLocks/>
          </p:cNvCxnSpPr>
          <p:nvPr/>
        </p:nvCxnSpPr>
        <p:spPr>
          <a:xfrm>
            <a:off x="10511161" y="2755382"/>
            <a:ext cx="0" cy="51490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903834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672D6-0E95-304A-B353-CD4AE54C32A3}"/>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FD7EC18-C1FF-0118-9E1D-5A8CFE5CC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C4920FB8-7CB5-3171-18B8-67DC95B5CE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7FF2A81A-76B2-192F-B832-105AFCE755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3806B136-DC0B-2AE5-43C3-A0EB1AEF59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54290856-D929-9E37-1255-EA92267D1B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2F81481F-48F1-D151-C20F-3EDE74C6F8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DC1B8C82-80E1-D2F2-EBFF-FE5805122FB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EB0C58EF-DEDB-E48F-D734-42510ABD972B}"/>
              </a:ext>
            </a:extLst>
          </p:cNvPr>
          <p:cNvSpPr txBox="1"/>
          <p:nvPr/>
        </p:nvSpPr>
        <p:spPr>
          <a:xfrm>
            <a:off x="4771639" y="814012"/>
            <a:ext cx="6806744"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dimensione rituale della religione e altri aspetti del culto</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1CDA5619-6A62-EBAF-ED23-2E605B925D79}"/>
              </a:ext>
            </a:extLst>
          </p:cNvPr>
          <p:cNvSpPr txBox="1"/>
          <p:nvPr/>
        </p:nvSpPr>
        <p:spPr>
          <a:xfrm>
            <a:off x="8513185" y="5643879"/>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B18E19D-1042-9CC6-C222-C1F7CFD74D8D}"/>
              </a:ext>
            </a:extLst>
          </p:cNvPr>
          <p:cNvSpPr txBox="1"/>
          <p:nvPr/>
        </p:nvSpPr>
        <p:spPr>
          <a:xfrm>
            <a:off x="1546739" y="2383579"/>
            <a:ext cx="10031644" cy="5016758"/>
          </a:xfrm>
          <a:prstGeom prst="rect">
            <a:avLst/>
          </a:prstGeom>
          <a:noFill/>
        </p:spPr>
        <p:txBody>
          <a:bodyPr wrap="square" rtlCol="0">
            <a:spAutoFit/>
          </a:bodyPr>
          <a:lstStyle/>
          <a:p>
            <a:pPr algn="just"/>
            <a:endParaRPr lang="it-IT" sz="2000" b="1" dirty="0">
              <a:latin typeface="Palatino Linotype" panose="02040502050505030304" pitchFamily="18" charset="0"/>
              <a:sym typeface="Wingdings" panose="05000000000000000000" pitchFamily="2" charset="2"/>
            </a:endParaRPr>
          </a:p>
          <a:p>
            <a:pPr algn="just"/>
            <a:r>
              <a:rPr lang="it-IT" sz="2000" dirty="0">
                <a:latin typeface="Palatino Linotype" panose="02040502050505030304" pitchFamily="18" charset="0"/>
                <a:sym typeface="Wingdings" panose="05000000000000000000" pitchFamily="2" charset="2"/>
              </a:rPr>
              <a:t>In quasi tutte le religioni i riti sono celebrati da </a:t>
            </a:r>
            <a:r>
              <a:rPr lang="it-IT" sz="2000" b="1" dirty="0">
                <a:latin typeface="Palatino Linotype" panose="02040502050505030304" pitchFamily="18" charset="0"/>
                <a:sym typeface="Wingdings" panose="05000000000000000000" pitchFamily="2" charset="2"/>
              </a:rPr>
              <a:t>personaggi speciali</a:t>
            </a:r>
          </a:p>
          <a:p>
            <a:pPr algn="just"/>
            <a:endParaRPr lang="it-IT" sz="2000" b="1" dirty="0">
              <a:latin typeface="Palatino Linotype" panose="02040502050505030304" pitchFamily="18" charset="0"/>
              <a:sym typeface="Wingdings" panose="05000000000000000000" pitchFamily="2" charset="2"/>
            </a:endParaRPr>
          </a:p>
          <a:p>
            <a:pPr algn="r"/>
            <a:endParaRPr lang="it-IT" sz="2000" b="1" dirty="0">
              <a:latin typeface="Palatino Linotype" panose="02040502050505030304" pitchFamily="18" charset="0"/>
              <a:sym typeface="Wingdings" panose="05000000000000000000" pitchFamily="2" charset="2"/>
            </a:endParaRPr>
          </a:p>
          <a:p>
            <a:pPr algn="r"/>
            <a:r>
              <a:rPr lang="it-IT" sz="2000" b="1" dirty="0">
                <a:latin typeface="Palatino Linotype" panose="02040502050505030304" pitchFamily="18" charset="0"/>
                <a:sym typeface="Wingdings" panose="05000000000000000000" pitchFamily="2" charset="2"/>
              </a:rPr>
              <a:t>si tratta per lo più di sciamani</a:t>
            </a:r>
            <a:endParaRPr lang="it-IT" sz="2000" dirty="0">
              <a:latin typeface="Palatino Linotype" panose="02040502050505030304" pitchFamily="18" charset="0"/>
              <a:sym typeface="Wingdings" panose="05000000000000000000" pitchFamily="2" charset="2"/>
            </a:endParaRPr>
          </a:p>
          <a:p>
            <a:pPr algn="r"/>
            <a:r>
              <a:rPr lang="it-IT" sz="2000" dirty="0">
                <a:latin typeface="Palatino Linotype" panose="02040502050505030304" pitchFamily="18" charset="0"/>
                <a:sym typeface="Wingdings" panose="05000000000000000000" pitchFamily="2" charset="2"/>
              </a:rPr>
              <a:t> (nelle culture native)</a:t>
            </a:r>
          </a:p>
          <a:p>
            <a:pPr algn="r"/>
            <a:endParaRPr lang="it-IT" sz="2000" dirty="0">
              <a:latin typeface="Palatino Linotype" panose="02040502050505030304" pitchFamily="18" charset="0"/>
              <a:sym typeface="Wingdings" panose="05000000000000000000" pitchFamily="2" charset="2"/>
            </a:endParaRPr>
          </a:p>
          <a:p>
            <a:pPr algn="just"/>
            <a:r>
              <a:rPr lang="it-IT" sz="2000" b="1" dirty="0">
                <a:latin typeface="Palatino Linotype" panose="02040502050505030304" pitchFamily="18" charset="0"/>
                <a:sym typeface="Wingdings" panose="05000000000000000000" pitchFamily="2" charset="2"/>
              </a:rPr>
              <a:t>Sciamano</a:t>
            </a:r>
            <a:r>
              <a:rPr lang="it-IT" sz="2000" dirty="0">
                <a:latin typeface="Palatino Linotype" panose="02040502050505030304" pitchFamily="18" charset="0"/>
                <a:sym typeface="Wingdings" panose="05000000000000000000" pitchFamily="2" charset="2"/>
              </a:rPr>
              <a:t>  non è individuo diverso dagli altri, ma durante i rituali fa valere le sua capacità di entrare in contatto con antenati, spiriti e divinità</a:t>
            </a:r>
          </a:p>
          <a:p>
            <a:pPr algn="just"/>
            <a:endParaRPr lang="it-IT" sz="2000" dirty="0">
              <a:latin typeface="Palatino Linotype" panose="02040502050505030304" pitchFamily="18" charset="0"/>
              <a:sym typeface="Wingdings" panose="05000000000000000000" pitchFamily="2" charset="2"/>
            </a:endParaRPr>
          </a:p>
          <a:p>
            <a:pPr algn="just"/>
            <a:endParaRPr lang="it-IT" sz="2000" dirty="0">
              <a:latin typeface="Palatino Linotype" panose="02040502050505030304" pitchFamily="18" charset="0"/>
              <a:sym typeface="Wingdings" panose="05000000000000000000" pitchFamily="2" charset="2"/>
            </a:endParaRPr>
          </a:p>
          <a:p>
            <a:pPr algn="just"/>
            <a:endParaRPr lang="it-IT" sz="2000" dirty="0">
              <a:latin typeface="Palatino Linotype" panose="02040502050505030304" pitchFamily="18" charset="0"/>
              <a:sym typeface="Wingdings" panose="05000000000000000000" pitchFamily="2" charset="2"/>
            </a:endParaRPr>
          </a:p>
          <a:p>
            <a:pPr algn="just"/>
            <a:endParaRPr lang="it-IT" sz="2000" b="1" dirty="0">
              <a:latin typeface="Palatino Linotype" panose="02040502050505030304" pitchFamily="18" charset="0"/>
              <a:sym typeface="Wingdings" panose="05000000000000000000" pitchFamily="2" charset="2"/>
            </a:endParaRPr>
          </a:p>
          <a:p>
            <a:pPr algn="just"/>
            <a:endParaRPr lang="it-IT" sz="2000" b="1" dirty="0">
              <a:latin typeface="Palatino Linotype" panose="02040502050505030304" pitchFamily="18" charset="0"/>
              <a:sym typeface="Wingdings" panose="05000000000000000000" pitchFamily="2" charset="2"/>
            </a:endParaRPr>
          </a:p>
          <a:p>
            <a:pPr algn="just"/>
            <a:endParaRPr lang="it-IT" sz="2000" b="1" dirty="0">
              <a:latin typeface="Palatino Linotype" panose="02040502050505030304" pitchFamily="18" charset="0"/>
              <a:sym typeface="Wingdings" panose="05000000000000000000" pitchFamily="2" charset="2"/>
            </a:endParaRPr>
          </a:p>
          <a:p>
            <a:pPr algn="just"/>
            <a:endParaRPr lang="it-IT" sz="2000" dirty="0">
              <a:latin typeface="Palatino Linotype" panose="02040502050505030304" pitchFamily="18" charset="0"/>
              <a:sym typeface="Wingdings" panose="05000000000000000000" pitchFamily="2" charset="2"/>
            </a:endParaRPr>
          </a:p>
        </p:txBody>
      </p:sp>
      <p:cxnSp>
        <p:nvCxnSpPr>
          <p:cNvPr id="5" name="Connettore 2 4">
            <a:extLst>
              <a:ext uri="{FF2B5EF4-FFF2-40B4-BE49-F238E27FC236}">
                <a16:creationId xmlns:a16="http://schemas.microsoft.com/office/drawing/2014/main" id="{BAE419BB-EA47-47CC-2612-F503B704F495}"/>
              </a:ext>
            </a:extLst>
          </p:cNvPr>
          <p:cNvCxnSpPr>
            <a:cxnSpLocks/>
          </p:cNvCxnSpPr>
          <p:nvPr/>
        </p:nvCxnSpPr>
        <p:spPr>
          <a:xfrm>
            <a:off x="8629096" y="3029428"/>
            <a:ext cx="0" cy="61041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355298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92250-F886-B2B6-953A-058386DF9073}"/>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CF51AC-FF3C-BA95-90BB-69898C194C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E03FEFD4-A1BE-8EE9-C499-79EA25E694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6BE1C32-6730-6CF2-C2BC-042E325A58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D5289AD-F555-B269-91D7-1698D86FC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26453293-DF8E-0C29-04EC-A519F16F48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3FA6FD12-3CAF-E9DF-B02F-93C13597DE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35BDF092-6776-1554-9E8F-E937EF69E584}"/>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7D207DA4-52B3-F3CD-B33B-FB69DF47B048}"/>
              </a:ext>
            </a:extLst>
          </p:cNvPr>
          <p:cNvSpPr txBox="1"/>
          <p:nvPr/>
        </p:nvSpPr>
        <p:spPr>
          <a:xfrm>
            <a:off x="4771639" y="814012"/>
            <a:ext cx="6806744"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dimensione rituale della religione e altri aspetti del culto</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15F40C4-A7BE-FAB1-0125-66C2FF32F43B}"/>
              </a:ext>
            </a:extLst>
          </p:cNvPr>
          <p:cNvSpPr txBox="1"/>
          <p:nvPr/>
        </p:nvSpPr>
        <p:spPr>
          <a:xfrm>
            <a:off x="8513185" y="5643879"/>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8238151E-6E35-FAE5-44CB-9FB8258CAD9B}"/>
              </a:ext>
            </a:extLst>
          </p:cNvPr>
          <p:cNvSpPr txBox="1"/>
          <p:nvPr/>
        </p:nvSpPr>
        <p:spPr>
          <a:xfrm>
            <a:off x="1546739" y="2268170"/>
            <a:ext cx="10031644" cy="5247590"/>
          </a:xfrm>
          <a:prstGeom prst="rect">
            <a:avLst/>
          </a:prstGeom>
          <a:noFill/>
        </p:spPr>
        <p:txBody>
          <a:bodyPr wrap="square" rtlCol="0">
            <a:spAutoFit/>
          </a:bodyPr>
          <a:lstStyle/>
          <a:p>
            <a:pPr algn="just"/>
            <a:r>
              <a:rPr lang="it-IT" sz="2000" dirty="0">
                <a:latin typeface="Palatino Linotype" panose="02040502050505030304" pitchFamily="18" charset="0"/>
                <a:sym typeface="Wingdings" panose="05000000000000000000" pitchFamily="2" charset="2"/>
              </a:rPr>
              <a:t>Nelle società più complesse e articolate il </a:t>
            </a:r>
            <a:r>
              <a:rPr lang="it-IT" sz="2000" b="1" dirty="0">
                <a:latin typeface="Palatino Linotype" panose="02040502050505030304" pitchFamily="18" charset="0"/>
                <a:sym typeface="Wingdings" panose="05000000000000000000" pitchFamily="2" charset="2"/>
              </a:rPr>
              <a:t>culto religioso </a:t>
            </a:r>
            <a:r>
              <a:rPr lang="it-IT" sz="2000" dirty="0">
                <a:latin typeface="Palatino Linotype" panose="02040502050505030304" pitchFamily="18" charset="0"/>
                <a:sym typeface="Wingdings" panose="05000000000000000000" pitchFamily="2" charset="2"/>
              </a:rPr>
              <a:t>viene officiato da </a:t>
            </a:r>
            <a:r>
              <a:rPr lang="it-IT" sz="2000" b="1" dirty="0">
                <a:latin typeface="Palatino Linotype" panose="02040502050505030304" pitchFamily="18" charset="0"/>
                <a:sym typeface="Wingdings" panose="05000000000000000000" pitchFamily="2" charset="2"/>
              </a:rPr>
              <a:t>persone specializzate</a:t>
            </a:r>
          </a:p>
          <a:p>
            <a:pPr algn="just"/>
            <a:endParaRPr lang="it-IT" sz="2000" b="1" dirty="0">
              <a:latin typeface="Palatino Linotype" panose="02040502050505030304" pitchFamily="18" charset="0"/>
              <a:sym typeface="Wingdings" panose="05000000000000000000" pitchFamily="2" charset="2"/>
            </a:endParaRPr>
          </a:p>
          <a:p>
            <a:pPr algn="just"/>
            <a:endParaRPr lang="it-IT" sz="2000" b="1" dirty="0">
              <a:latin typeface="Palatino Linotype" panose="02040502050505030304" pitchFamily="18" charset="0"/>
              <a:sym typeface="Wingdings" panose="05000000000000000000" pitchFamily="2" charset="2"/>
            </a:endParaRPr>
          </a:p>
          <a:p>
            <a:pPr algn="just"/>
            <a:endParaRPr lang="it-IT" sz="2000" dirty="0">
              <a:latin typeface="Palatino Linotype" panose="02040502050505030304" pitchFamily="18" charset="0"/>
              <a:sym typeface="Wingdings" panose="05000000000000000000" pitchFamily="2" charset="2"/>
            </a:endParaRPr>
          </a:p>
          <a:p>
            <a:pPr algn="just"/>
            <a:endParaRPr lang="it-IT" sz="1900"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nel Cristianesimo  ci sono dei ministri del culto che fanno parte di gerarchie;</a:t>
            </a:r>
          </a:p>
          <a:p>
            <a:pPr algn="just"/>
            <a:r>
              <a:rPr lang="it-IT" sz="1900" dirty="0">
                <a:latin typeface="Palatino Linotype" panose="02040502050505030304" pitchFamily="18" charset="0"/>
                <a:sym typeface="Wingdings" panose="05000000000000000000" pitchFamily="2" charset="2"/>
              </a:rPr>
              <a:t>nell’Islam  non è prevista una figura di intermediario tra fedeli e divinità (come per es. il sacerdote), ma ci sono delle persone dotte in scienze religiose che, per la loro sapienza, guidano il culto.</a:t>
            </a:r>
          </a:p>
          <a:p>
            <a:pPr algn="just"/>
            <a:endParaRPr lang="it-IT" sz="2000" dirty="0">
              <a:latin typeface="Palatino Linotype" panose="02040502050505030304" pitchFamily="18" charset="0"/>
              <a:sym typeface="Wingdings" panose="05000000000000000000" pitchFamily="2" charset="2"/>
            </a:endParaRPr>
          </a:p>
          <a:p>
            <a:pPr algn="just"/>
            <a:endParaRPr lang="it-IT" sz="2000" dirty="0">
              <a:latin typeface="Palatino Linotype" panose="02040502050505030304" pitchFamily="18" charset="0"/>
              <a:sym typeface="Wingdings" panose="05000000000000000000" pitchFamily="2" charset="2"/>
            </a:endParaRPr>
          </a:p>
          <a:p>
            <a:pPr algn="just"/>
            <a:endParaRPr lang="it-IT" sz="2000" dirty="0">
              <a:latin typeface="Palatino Linotype" panose="02040502050505030304" pitchFamily="18" charset="0"/>
              <a:sym typeface="Wingdings" panose="05000000000000000000" pitchFamily="2" charset="2"/>
            </a:endParaRPr>
          </a:p>
          <a:p>
            <a:pPr algn="just"/>
            <a:endParaRPr lang="it-IT" sz="2000" b="1" dirty="0">
              <a:latin typeface="Palatino Linotype" panose="02040502050505030304" pitchFamily="18" charset="0"/>
              <a:sym typeface="Wingdings" panose="05000000000000000000" pitchFamily="2" charset="2"/>
            </a:endParaRPr>
          </a:p>
          <a:p>
            <a:pPr algn="just"/>
            <a:endParaRPr lang="it-IT" sz="2000" b="1" dirty="0">
              <a:latin typeface="Palatino Linotype" panose="02040502050505030304" pitchFamily="18" charset="0"/>
              <a:sym typeface="Wingdings" panose="05000000000000000000" pitchFamily="2" charset="2"/>
            </a:endParaRPr>
          </a:p>
          <a:p>
            <a:pPr algn="just"/>
            <a:endParaRPr lang="it-IT" sz="2000" b="1" dirty="0">
              <a:latin typeface="Palatino Linotype" panose="02040502050505030304" pitchFamily="18" charset="0"/>
              <a:sym typeface="Wingdings" panose="05000000000000000000" pitchFamily="2" charset="2"/>
            </a:endParaRPr>
          </a:p>
          <a:p>
            <a:pPr algn="just"/>
            <a:endParaRPr lang="it-IT" sz="2000" dirty="0">
              <a:latin typeface="Palatino Linotype" panose="02040502050505030304" pitchFamily="18" charset="0"/>
              <a:sym typeface="Wingdings" panose="05000000000000000000" pitchFamily="2" charset="2"/>
            </a:endParaRPr>
          </a:p>
        </p:txBody>
      </p:sp>
      <p:cxnSp>
        <p:nvCxnSpPr>
          <p:cNvPr id="5" name="Connettore 2 4">
            <a:extLst>
              <a:ext uri="{FF2B5EF4-FFF2-40B4-BE49-F238E27FC236}">
                <a16:creationId xmlns:a16="http://schemas.microsoft.com/office/drawing/2014/main" id="{9353DB60-9FF2-87FD-18D6-AFABD0EBF240}"/>
              </a:ext>
            </a:extLst>
          </p:cNvPr>
          <p:cNvCxnSpPr>
            <a:cxnSpLocks/>
          </p:cNvCxnSpPr>
          <p:nvPr/>
        </p:nvCxnSpPr>
        <p:spPr>
          <a:xfrm>
            <a:off x="2379217" y="3045041"/>
            <a:ext cx="0" cy="99648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400116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58659-E5AE-4F11-5959-46C15FDDE78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FC2819D-F908-5B20-064B-B2781D790F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DF70FB5F-D00D-BA4C-D388-B165AAE6DC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01E1E3B5-4B78-2BD9-414E-5B98566FC4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ABE08E5F-6157-E719-FBF3-C311B1D1E8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04E3C2DD-7669-52FA-E285-04368A702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ED9DBD0B-2D9C-1D5E-A662-1962C076D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374C23F2-847D-2667-9372-A2A9BD0F2783}"/>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901FBA6-67EB-EC60-61E8-BB9E0217DEE2}"/>
              </a:ext>
            </a:extLst>
          </p:cNvPr>
          <p:cNvSpPr txBox="1"/>
          <p:nvPr/>
        </p:nvSpPr>
        <p:spPr>
          <a:xfrm>
            <a:off x="4771639" y="814012"/>
            <a:ext cx="6806744"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dimensione rituale della religione e altri aspetti del culto</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44E6F4CA-3D44-7431-AA36-1B6CE4FE9A51}"/>
              </a:ext>
            </a:extLst>
          </p:cNvPr>
          <p:cNvSpPr txBox="1"/>
          <p:nvPr/>
        </p:nvSpPr>
        <p:spPr>
          <a:xfrm>
            <a:off x="8513185"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ED46A306-AB19-4C0E-D559-6879EAA92FD6}"/>
              </a:ext>
            </a:extLst>
          </p:cNvPr>
          <p:cNvSpPr txBox="1"/>
          <p:nvPr/>
        </p:nvSpPr>
        <p:spPr>
          <a:xfrm>
            <a:off x="1457963" y="1837125"/>
            <a:ext cx="6114690" cy="3616375"/>
          </a:xfrm>
          <a:prstGeom prst="rect">
            <a:avLst/>
          </a:prstGeom>
          <a:noFill/>
        </p:spPr>
        <p:txBody>
          <a:bodyPr wrap="square" rtlCol="0">
            <a:spAutoFit/>
          </a:bodyPr>
          <a:lstStyle/>
          <a:p>
            <a:pPr algn="just"/>
            <a:r>
              <a:rPr lang="it-IT" sz="1900" b="1" dirty="0">
                <a:latin typeface="Palatino Linotype" panose="02040502050505030304" pitchFamily="18" charset="0"/>
                <a:sym typeface="Wingdings" panose="05000000000000000000" pitchFamily="2" charset="2"/>
              </a:rPr>
              <a:t>Arnold Van </a:t>
            </a:r>
            <a:r>
              <a:rPr lang="it-IT" sz="1900" b="1" dirty="0" err="1">
                <a:latin typeface="Palatino Linotype" panose="02040502050505030304" pitchFamily="18" charset="0"/>
                <a:sym typeface="Wingdings" panose="05000000000000000000" pitchFamily="2" charset="2"/>
              </a:rPr>
              <a:t>Gennep</a:t>
            </a:r>
            <a:r>
              <a:rPr lang="it-IT" sz="1900" b="1" dirty="0">
                <a:latin typeface="Palatino Linotype" panose="02040502050505030304" pitchFamily="18" charset="0"/>
                <a:sym typeface="Wingdings" panose="05000000000000000000" pitchFamily="2" charset="2"/>
              </a:rPr>
              <a:t> </a:t>
            </a:r>
            <a:r>
              <a:rPr lang="it-IT" sz="1900" dirty="0">
                <a:latin typeface="Palatino Linotype" panose="02040502050505030304" pitchFamily="18" charset="0"/>
                <a:sym typeface="Wingdings" panose="05000000000000000000" pitchFamily="2" charset="2"/>
              </a:rPr>
              <a:t>(1873-1957) studia e descrive in maniera dettagliata i riti di passaggio, in un’opera scritta nel 1909 con lo stesso nome. </a:t>
            </a:r>
          </a:p>
          <a:p>
            <a:pPr algn="just"/>
            <a:endParaRPr lang="it-IT" sz="1900" dirty="0">
              <a:latin typeface="Palatino Linotype" panose="02040502050505030304" pitchFamily="18" charset="0"/>
              <a:sym typeface="Wingdings" panose="05000000000000000000" pitchFamily="2" charset="2"/>
            </a:endParaRPr>
          </a:p>
          <a:p>
            <a:pPr algn="just"/>
            <a:endParaRPr lang="it-IT" sz="1900" dirty="0">
              <a:latin typeface="Palatino Linotype" panose="02040502050505030304" pitchFamily="18" charset="0"/>
              <a:sym typeface="Wingdings" panose="05000000000000000000" pitchFamily="2" charset="2"/>
            </a:endParaRPr>
          </a:p>
          <a:p>
            <a:pPr algn="just"/>
            <a:endParaRPr lang="it-IT" sz="1900" b="1" dirty="0">
              <a:latin typeface="Palatino Linotype" panose="02040502050505030304" pitchFamily="18" charset="0"/>
              <a:sym typeface="Wingdings" panose="05000000000000000000" pitchFamily="2" charset="2"/>
            </a:endParaRPr>
          </a:p>
          <a:p>
            <a:pPr algn="just"/>
            <a:endParaRPr lang="it-IT" sz="1900" b="1" dirty="0">
              <a:latin typeface="Palatino Linotype" panose="02040502050505030304" pitchFamily="18" charset="0"/>
              <a:sym typeface="Wingdings" panose="05000000000000000000" pitchFamily="2" charset="2"/>
            </a:endParaRPr>
          </a:p>
          <a:p>
            <a:pPr algn="just"/>
            <a:r>
              <a:rPr lang="it-IT" sz="1900" b="1" dirty="0">
                <a:latin typeface="Palatino Linotype" panose="02040502050505030304" pitchFamily="18" charset="0"/>
                <a:sym typeface="Wingdings" panose="05000000000000000000" pitchFamily="2" charset="2"/>
              </a:rPr>
              <a:t>I riti di passaggio sanciscono di fronte alla comunità, attraverso una serie di procedure obbligate, il raggiungimento di una nuova condizione sociale o spirituale e di un individuo o di un gruppo</a:t>
            </a:r>
          </a:p>
          <a:p>
            <a:pPr algn="just"/>
            <a:endParaRPr lang="it-IT" sz="2000" dirty="0">
              <a:latin typeface="Palatino Linotype" panose="02040502050505030304" pitchFamily="18" charset="0"/>
              <a:sym typeface="Wingdings" panose="05000000000000000000" pitchFamily="2" charset="2"/>
            </a:endParaRPr>
          </a:p>
        </p:txBody>
      </p:sp>
      <p:cxnSp>
        <p:nvCxnSpPr>
          <p:cNvPr id="5" name="Connettore 2 4">
            <a:extLst>
              <a:ext uri="{FF2B5EF4-FFF2-40B4-BE49-F238E27FC236}">
                <a16:creationId xmlns:a16="http://schemas.microsoft.com/office/drawing/2014/main" id="{22822530-6B24-8699-28D9-C03B6C24F051}"/>
              </a:ext>
            </a:extLst>
          </p:cNvPr>
          <p:cNvCxnSpPr>
            <a:cxnSpLocks/>
          </p:cNvCxnSpPr>
          <p:nvPr/>
        </p:nvCxnSpPr>
        <p:spPr>
          <a:xfrm>
            <a:off x="2485748" y="2850859"/>
            <a:ext cx="0" cy="99648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4" name="Immagine 3">
            <a:extLst>
              <a:ext uri="{FF2B5EF4-FFF2-40B4-BE49-F238E27FC236}">
                <a16:creationId xmlns:a16="http://schemas.microsoft.com/office/drawing/2014/main" id="{538D3384-DA13-9156-5807-78B76D116617}"/>
              </a:ext>
            </a:extLst>
          </p:cNvPr>
          <p:cNvPicPr>
            <a:picLocks noChangeAspect="1"/>
          </p:cNvPicPr>
          <p:nvPr/>
        </p:nvPicPr>
        <p:blipFill>
          <a:blip r:embed="rId3"/>
          <a:stretch>
            <a:fillRect/>
          </a:stretch>
        </p:blipFill>
        <p:spPr>
          <a:xfrm>
            <a:off x="9208168" y="1837125"/>
            <a:ext cx="2301665" cy="3759000"/>
          </a:xfrm>
          <a:prstGeom prst="rect">
            <a:avLst/>
          </a:prstGeom>
        </p:spPr>
      </p:pic>
    </p:spTree>
    <p:extLst>
      <p:ext uri="{BB962C8B-B14F-4D97-AF65-F5344CB8AC3E}">
        <p14:creationId xmlns:p14="http://schemas.microsoft.com/office/powerpoint/2010/main" val="428674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8F511-DA99-5976-2D92-D6C9DEE99BDF}"/>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97C655D-9F8E-7C07-7325-0EE3203795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E805D8FE-FE10-EE5B-D09C-350FFC12A0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64B501FE-41C9-0056-98FE-641F757E61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B5694013-EE3B-7251-5F5C-263CD19E7B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5E4975EE-34F9-2177-F87D-9C3FAFE6E8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70E83A55-7DFB-E5CC-B891-B09BB8A5CD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440440A2-ECA2-D5DA-D341-EDF53B100EF4}"/>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0C7E8FFE-4A7B-D89E-0930-4A24D8B84AE1}"/>
              </a:ext>
            </a:extLst>
          </p:cNvPr>
          <p:cNvSpPr txBox="1"/>
          <p:nvPr/>
        </p:nvSpPr>
        <p:spPr>
          <a:xfrm>
            <a:off x="4771639" y="814012"/>
            <a:ext cx="6806744"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dimensione rituale della religione e altri aspetti del culto</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1A56040B-66CA-B040-1223-EA8135DCB6C1}"/>
              </a:ext>
            </a:extLst>
          </p:cNvPr>
          <p:cNvSpPr txBox="1"/>
          <p:nvPr/>
        </p:nvSpPr>
        <p:spPr>
          <a:xfrm>
            <a:off x="8513185" y="6086810"/>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DC74ECF0-F40F-D2BA-BFD5-E4AE7B57F299}"/>
              </a:ext>
            </a:extLst>
          </p:cNvPr>
          <p:cNvSpPr txBox="1"/>
          <p:nvPr/>
        </p:nvSpPr>
        <p:spPr>
          <a:xfrm>
            <a:off x="1714294" y="1857754"/>
            <a:ext cx="6114690" cy="4108817"/>
          </a:xfrm>
          <a:prstGeom prst="rect">
            <a:avLst/>
          </a:prstGeom>
          <a:noFill/>
        </p:spPr>
        <p:txBody>
          <a:bodyPr wrap="square" rtlCol="0">
            <a:spAutoFit/>
          </a:bodyPr>
          <a:lstStyle/>
          <a:p>
            <a:pPr algn="just"/>
            <a:r>
              <a:rPr lang="it-IT" sz="1900" dirty="0">
                <a:latin typeface="Palatino Linotype" panose="02040502050505030304" pitchFamily="18" charset="0"/>
                <a:sym typeface="Wingdings" panose="05000000000000000000" pitchFamily="2" charset="2"/>
              </a:rPr>
              <a:t>Riti di passaggio sono:</a:t>
            </a:r>
          </a:p>
          <a:p>
            <a:pPr marL="342900" indent="-342900" algn="just">
              <a:buFontTx/>
              <a:buChar char="-"/>
            </a:pPr>
            <a:r>
              <a:rPr lang="it-IT" sz="1900" b="1" dirty="0">
                <a:latin typeface="Palatino Linotype" panose="02040502050505030304" pitchFamily="18" charset="0"/>
                <a:sym typeface="Wingdings" panose="05000000000000000000" pitchFamily="2" charset="2"/>
              </a:rPr>
              <a:t>fidanzamento</a:t>
            </a:r>
            <a:r>
              <a:rPr lang="it-IT" sz="1900" dirty="0">
                <a:latin typeface="Palatino Linotype" panose="02040502050505030304" pitchFamily="18" charset="0"/>
                <a:sym typeface="Wingdings" panose="05000000000000000000" pitchFamily="2" charset="2"/>
              </a:rPr>
              <a:t>;</a:t>
            </a:r>
          </a:p>
          <a:p>
            <a:pPr marL="342900" indent="-342900" algn="just">
              <a:buFontTx/>
              <a:buChar char="-"/>
            </a:pPr>
            <a:r>
              <a:rPr lang="it-IT" sz="1900" b="1" dirty="0">
                <a:latin typeface="Palatino Linotype" panose="02040502050505030304" pitchFamily="18" charset="0"/>
                <a:sym typeface="Wingdings" panose="05000000000000000000" pitchFamily="2" charset="2"/>
              </a:rPr>
              <a:t>matrimonio</a:t>
            </a:r>
            <a:r>
              <a:rPr lang="it-IT" sz="1900" dirty="0">
                <a:latin typeface="Palatino Linotype" panose="02040502050505030304" pitchFamily="18" charset="0"/>
                <a:sym typeface="Wingdings" panose="05000000000000000000" pitchFamily="2" charset="2"/>
              </a:rPr>
              <a:t>;</a:t>
            </a:r>
          </a:p>
          <a:p>
            <a:pPr marL="342900" indent="-342900" algn="just">
              <a:buFontTx/>
              <a:buChar char="-"/>
            </a:pPr>
            <a:r>
              <a:rPr lang="it-IT" sz="1900" b="1" dirty="0">
                <a:latin typeface="Palatino Linotype" panose="02040502050505030304" pitchFamily="18" charset="0"/>
                <a:sym typeface="Wingdings" panose="05000000000000000000" pitchFamily="2" charset="2"/>
              </a:rPr>
              <a:t>funerale</a:t>
            </a:r>
            <a:r>
              <a:rPr lang="it-IT" sz="1900" dirty="0">
                <a:latin typeface="Palatino Linotype" panose="02040502050505030304" pitchFamily="18" charset="0"/>
                <a:sym typeface="Wingdings" panose="05000000000000000000" pitchFamily="2" charset="2"/>
              </a:rPr>
              <a:t>;</a:t>
            </a:r>
          </a:p>
          <a:p>
            <a:pPr marL="342900" indent="-342900" algn="just">
              <a:buFontTx/>
              <a:buChar char="-"/>
            </a:pPr>
            <a:r>
              <a:rPr lang="it-IT" sz="1900" b="1" dirty="0">
                <a:latin typeface="Palatino Linotype" panose="02040502050505030304" pitchFamily="18" charset="0"/>
                <a:sym typeface="Wingdings" panose="05000000000000000000" pitchFamily="2" charset="2"/>
              </a:rPr>
              <a:t>entrare in un ordine religioso</a:t>
            </a:r>
            <a:r>
              <a:rPr lang="it-IT" sz="1900" dirty="0">
                <a:latin typeface="Palatino Linotype" panose="02040502050505030304" pitchFamily="18" charset="0"/>
                <a:sym typeface="Wingdings" panose="05000000000000000000" pitchFamily="2" charset="2"/>
              </a:rPr>
              <a:t>;</a:t>
            </a:r>
          </a:p>
          <a:p>
            <a:pPr marL="342900" indent="-342900" algn="just">
              <a:buFontTx/>
              <a:buChar char="-"/>
            </a:pPr>
            <a:r>
              <a:rPr lang="it-IT" sz="1900" b="1" dirty="0">
                <a:latin typeface="Palatino Linotype" panose="02040502050505030304" pitchFamily="18" charset="0"/>
                <a:sym typeface="Wingdings" panose="05000000000000000000" pitchFamily="2" charset="2"/>
              </a:rPr>
              <a:t>parto</a:t>
            </a:r>
            <a:r>
              <a:rPr lang="it-IT" sz="1900" dirty="0">
                <a:latin typeface="Palatino Linotype" panose="02040502050505030304" pitchFamily="18" charset="0"/>
                <a:sym typeface="Wingdings" panose="05000000000000000000" pitchFamily="2" charset="2"/>
              </a:rPr>
              <a:t>;</a:t>
            </a:r>
          </a:p>
          <a:p>
            <a:pPr marL="342900" indent="-342900" algn="just">
              <a:buFontTx/>
              <a:buChar char="-"/>
            </a:pPr>
            <a:r>
              <a:rPr lang="it-IT" sz="1900" b="1" dirty="0">
                <a:latin typeface="Palatino Linotype" panose="02040502050505030304" pitchFamily="18" charset="0"/>
                <a:sym typeface="Wingdings" panose="05000000000000000000" pitchFamily="2" charset="2"/>
              </a:rPr>
              <a:t>nascita</a:t>
            </a:r>
            <a:r>
              <a:rPr lang="it-IT" sz="1900" dirty="0">
                <a:latin typeface="Palatino Linotype" panose="02040502050505030304" pitchFamily="18" charset="0"/>
                <a:sym typeface="Wingdings" panose="05000000000000000000" pitchFamily="2" charset="2"/>
              </a:rPr>
              <a:t>;</a:t>
            </a:r>
          </a:p>
          <a:p>
            <a:pPr marL="342900" indent="-342900" algn="just">
              <a:buFontTx/>
              <a:buChar char="-"/>
            </a:pPr>
            <a:r>
              <a:rPr lang="it-IT" sz="1900" b="1" dirty="0">
                <a:latin typeface="Palatino Linotype" panose="02040502050505030304" pitchFamily="18" charset="0"/>
                <a:sym typeface="Wingdings" panose="05000000000000000000" pitchFamily="2" charset="2"/>
              </a:rPr>
              <a:t>fare dei pellegrinaggi</a:t>
            </a:r>
            <a:r>
              <a:rPr lang="it-IT" sz="1900" dirty="0">
                <a:latin typeface="Palatino Linotype" panose="02040502050505030304" pitchFamily="18" charset="0"/>
                <a:sym typeface="Wingdings" panose="05000000000000000000" pitchFamily="2" charset="2"/>
              </a:rPr>
              <a:t>…</a:t>
            </a:r>
          </a:p>
          <a:p>
            <a:pPr marL="342900" indent="-342900" algn="just">
              <a:buFontTx/>
              <a:buChar char="-"/>
            </a:pPr>
            <a:endParaRPr lang="it-IT" sz="1900" dirty="0">
              <a:latin typeface="Palatino Linotype" panose="02040502050505030304" pitchFamily="18" charset="0"/>
              <a:sym typeface="Wingdings" panose="05000000000000000000" pitchFamily="2" charset="2"/>
            </a:endParaRPr>
          </a:p>
          <a:p>
            <a:pPr algn="just"/>
            <a:r>
              <a:rPr lang="it-IT" b="1" dirty="0">
                <a:latin typeface="Palatino Linotype" panose="02040502050505030304" pitchFamily="18" charset="0"/>
                <a:sym typeface="Wingdings" panose="05000000000000000000" pitchFamily="2" charset="2"/>
              </a:rPr>
              <a:t>Van </a:t>
            </a:r>
            <a:r>
              <a:rPr lang="it-IT" b="1" dirty="0" err="1">
                <a:latin typeface="Palatino Linotype" panose="02040502050505030304" pitchFamily="18" charset="0"/>
                <a:sym typeface="Wingdings" panose="05000000000000000000" pitchFamily="2" charset="2"/>
              </a:rPr>
              <a:t>Gennep</a:t>
            </a:r>
            <a:r>
              <a:rPr lang="it-IT" b="1" dirty="0">
                <a:latin typeface="Palatino Linotype" panose="02040502050505030304" pitchFamily="18" charset="0"/>
                <a:sym typeface="Wingdings" panose="05000000000000000000" pitchFamily="2" charset="2"/>
              </a:rPr>
              <a:t> </a:t>
            </a:r>
            <a:r>
              <a:rPr lang="it-IT" dirty="0">
                <a:latin typeface="Palatino Linotype" panose="02040502050505030304" pitchFamily="18" charset="0"/>
                <a:sym typeface="Wingdings" panose="05000000000000000000" pitchFamily="2" charset="2"/>
              </a:rPr>
              <a:t>individua in questi riti </a:t>
            </a:r>
            <a:r>
              <a:rPr lang="it-IT" b="1" dirty="0">
                <a:latin typeface="Palatino Linotype" panose="02040502050505030304" pitchFamily="18" charset="0"/>
                <a:sym typeface="Wingdings" panose="05000000000000000000" pitchFamily="2" charset="2"/>
              </a:rPr>
              <a:t>tre fasi:</a:t>
            </a:r>
          </a:p>
          <a:p>
            <a:pPr marL="457200" indent="-457200" algn="just">
              <a:buAutoNum type="arabicParenR"/>
            </a:pPr>
            <a:r>
              <a:rPr lang="it-IT" b="1" dirty="0">
                <a:latin typeface="Palatino Linotype" panose="02040502050505030304" pitchFamily="18" charset="0"/>
                <a:sym typeface="Wingdings" panose="05000000000000000000" pitchFamily="2" charset="2"/>
              </a:rPr>
              <a:t>Separazione  </a:t>
            </a:r>
            <a:r>
              <a:rPr lang="it-IT" dirty="0">
                <a:latin typeface="Palatino Linotype" panose="02040502050505030304" pitchFamily="18" charset="0"/>
                <a:sym typeface="Wingdings" panose="05000000000000000000" pitchFamily="2" charset="2"/>
              </a:rPr>
              <a:t>a cui si associano dei riti preliminari;</a:t>
            </a:r>
          </a:p>
          <a:p>
            <a:pPr marL="457200" indent="-457200" algn="just">
              <a:buAutoNum type="arabicParenR"/>
            </a:pPr>
            <a:r>
              <a:rPr lang="it-IT" b="1" dirty="0">
                <a:latin typeface="Palatino Linotype" panose="02040502050505030304" pitchFamily="18" charset="0"/>
                <a:sym typeface="Wingdings" panose="05000000000000000000" pitchFamily="2" charset="2"/>
              </a:rPr>
              <a:t>Margine</a:t>
            </a:r>
            <a:r>
              <a:rPr lang="it-IT" dirty="0">
                <a:latin typeface="Palatino Linotype" panose="02040502050505030304" pitchFamily="18" charset="0"/>
                <a:sym typeface="Wingdings" panose="05000000000000000000" pitchFamily="2" charset="2"/>
              </a:rPr>
              <a:t>  a cui si associano dei riti liminari;</a:t>
            </a:r>
          </a:p>
          <a:p>
            <a:pPr marL="457200" indent="-457200" algn="just">
              <a:buAutoNum type="arabicParenR"/>
            </a:pPr>
            <a:r>
              <a:rPr lang="it-IT" b="1" dirty="0">
                <a:latin typeface="Palatino Linotype" panose="02040502050505030304" pitchFamily="18" charset="0"/>
                <a:sym typeface="Wingdings" panose="05000000000000000000" pitchFamily="2" charset="2"/>
              </a:rPr>
              <a:t>Aggregazione</a:t>
            </a:r>
            <a:r>
              <a:rPr lang="it-IT" dirty="0">
                <a:latin typeface="Palatino Linotype" panose="02040502050505030304" pitchFamily="18" charset="0"/>
                <a:sym typeface="Wingdings" panose="05000000000000000000" pitchFamily="2" charset="2"/>
              </a:rPr>
              <a:t>  a cui si associano dei riti </a:t>
            </a:r>
            <a:r>
              <a:rPr lang="it-IT" dirty="0" err="1">
                <a:latin typeface="Palatino Linotype" panose="02040502050505030304" pitchFamily="18" charset="0"/>
                <a:sym typeface="Wingdings" panose="05000000000000000000" pitchFamily="2" charset="2"/>
              </a:rPr>
              <a:t>postliminari</a:t>
            </a:r>
            <a:endParaRPr lang="it-IT" dirty="0">
              <a:latin typeface="Palatino Linotype" panose="02040502050505030304" pitchFamily="18" charset="0"/>
              <a:sym typeface="Wingdings" panose="05000000000000000000" pitchFamily="2" charset="2"/>
            </a:endParaRPr>
          </a:p>
        </p:txBody>
      </p:sp>
      <p:pic>
        <p:nvPicPr>
          <p:cNvPr id="4" name="Immagine 3">
            <a:extLst>
              <a:ext uri="{FF2B5EF4-FFF2-40B4-BE49-F238E27FC236}">
                <a16:creationId xmlns:a16="http://schemas.microsoft.com/office/drawing/2014/main" id="{853FA5C7-9835-524C-D97B-EB8D4163CB8E}"/>
              </a:ext>
            </a:extLst>
          </p:cNvPr>
          <p:cNvPicPr>
            <a:picLocks noChangeAspect="1"/>
          </p:cNvPicPr>
          <p:nvPr/>
        </p:nvPicPr>
        <p:blipFill>
          <a:blip r:embed="rId3"/>
          <a:stretch>
            <a:fillRect/>
          </a:stretch>
        </p:blipFill>
        <p:spPr>
          <a:xfrm>
            <a:off x="9037468" y="1837125"/>
            <a:ext cx="2472365" cy="4037782"/>
          </a:xfrm>
          <a:prstGeom prst="rect">
            <a:avLst/>
          </a:prstGeom>
        </p:spPr>
      </p:pic>
    </p:spTree>
    <p:extLst>
      <p:ext uri="{BB962C8B-B14F-4D97-AF65-F5344CB8AC3E}">
        <p14:creationId xmlns:p14="http://schemas.microsoft.com/office/powerpoint/2010/main" val="29530051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BA678-7355-0B4D-283A-B3B0A1F7265E}"/>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962A95A-AAB5-53BD-399A-FFC16EC906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DD1C9E37-00B2-F29E-FF1F-E887AB7DD2F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B390E4D1-BA23-872C-F943-1C6DDAAAE8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EE25602B-90FE-4C8E-BA28-D71BA13588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96823C4B-041F-53BF-B799-AA3FBC59EE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7A8782FD-C3AF-F408-41AC-20ABCE5536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63C43F9-CE40-586A-E1D7-47D110DE4BF9}"/>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773B1E05-26FF-3FB1-3DD7-BE76054935A5}"/>
              </a:ext>
            </a:extLst>
          </p:cNvPr>
          <p:cNvSpPr txBox="1"/>
          <p:nvPr/>
        </p:nvSpPr>
        <p:spPr>
          <a:xfrm>
            <a:off x="4771639" y="814012"/>
            <a:ext cx="6806744"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dimensione rituale della religione e altri aspetti del culto</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37AE6C77-DFA9-CE6F-9C0C-CD753DCD47B8}"/>
              </a:ext>
            </a:extLst>
          </p:cNvPr>
          <p:cNvSpPr txBox="1"/>
          <p:nvPr/>
        </p:nvSpPr>
        <p:spPr>
          <a:xfrm>
            <a:off x="8513185" y="6086810"/>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63EAE9D-0A55-2553-25E6-94196D9FC22B}"/>
              </a:ext>
            </a:extLst>
          </p:cNvPr>
          <p:cNvSpPr txBox="1"/>
          <p:nvPr/>
        </p:nvSpPr>
        <p:spPr>
          <a:xfrm>
            <a:off x="1714294" y="1837125"/>
            <a:ext cx="6114690" cy="4154984"/>
          </a:xfrm>
          <a:prstGeom prst="rect">
            <a:avLst/>
          </a:prstGeom>
          <a:noFill/>
        </p:spPr>
        <p:txBody>
          <a:bodyPr wrap="square" rtlCol="0">
            <a:spAutoFit/>
          </a:bodyPr>
          <a:lstStyle/>
          <a:p>
            <a:pPr algn="just"/>
            <a:endParaRPr lang="it-IT" dirty="0">
              <a:latin typeface="Palatino Linotype" panose="02040502050505030304" pitchFamily="18" charset="0"/>
              <a:sym typeface="Wingdings" panose="05000000000000000000" pitchFamily="2" charset="2"/>
            </a:endParaRPr>
          </a:p>
          <a:p>
            <a:pPr algn="just"/>
            <a:r>
              <a:rPr lang="it-IT" dirty="0">
                <a:latin typeface="Palatino Linotype" panose="02040502050505030304" pitchFamily="18" charset="0"/>
                <a:sym typeface="Wingdings" panose="05000000000000000000" pitchFamily="2" charset="2"/>
              </a:rPr>
              <a:t>es. </a:t>
            </a:r>
            <a:r>
              <a:rPr lang="it-IT" b="1" dirty="0">
                <a:latin typeface="Palatino Linotype" panose="02040502050505030304" pitchFamily="18" charset="0"/>
                <a:sym typeface="Wingdings" panose="05000000000000000000" pitchFamily="2" charset="2"/>
              </a:rPr>
              <a:t>donna incinta </a:t>
            </a:r>
            <a:r>
              <a:rPr lang="it-IT" dirty="0">
                <a:latin typeface="Palatino Linotype" panose="02040502050505030304" pitchFamily="18" charset="0"/>
                <a:sym typeface="Wingdings" panose="05000000000000000000" pitchFamily="2" charset="2"/>
              </a:rPr>
              <a:t>(popolazione poliandrica dei </a:t>
            </a:r>
            <a:r>
              <a:rPr lang="it-IT" b="1" dirty="0">
                <a:latin typeface="Palatino Linotype" panose="02040502050505030304" pitchFamily="18" charset="0"/>
                <a:sym typeface="Wingdings" panose="05000000000000000000" pitchFamily="2" charset="2"/>
              </a:rPr>
              <a:t>Toda</a:t>
            </a:r>
            <a:r>
              <a:rPr lang="it-IT" dirty="0">
                <a:latin typeface="Palatino Linotype" panose="02040502050505030304" pitchFamily="18" charset="0"/>
                <a:sym typeface="Wingdings" panose="05000000000000000000" pitchFamily="2" charset="2"/>
              </a:rPr>
              <a:t>)</a:t>
            </a:r>
          </a:p>
          <a:p>
            <a:pPr algn="just"/>
            <a:endParaRPr lang="it-IT" dirty="0">
              <a:latin typeface="Palatino Linotype" panose="02040502050505030304" pitchFamily="18" charset="0"/>
              <a:sym typeface="Wingdings" panose="05000000000000000000" pitchFamily="2" charset="2"/>
            </a:endParaRPr>
          </a:p>
          <a:p>
            <a:pPr algn="just"/>
            <a:endParaRPr lang="it-IT" dirty="0">
              <a:latin typeface="Palatino Linotype" panose="02040502050505030304" pitchFamily="18" charset="0"/>
              <a:sym typeface="Wingdings" panose="05000000000000000000" pitchFamily="2" charset="2"/>
            </a:endParaRPr>
          </a:p>
          <a:p>
            <a:pPr algn="just"/>
            <a:endParaRPr lang="it-IT" dirty="0">
              <a:latin typeface="Palatino Linotype" panose="02040502050505030304" pitchFamily="18" charset="0"/>
              <a:sym typeface="Wingdings" panose="05000000000000000000" pitchFamily="2" charset="2"/>
            </a:endParaRPr>
          </a:p>
          <a:p>
            <a:pPr algn="just"/>
            <a:r>
              <a:rPr lang="it-IT" dirty="0">
                <a:latin typeface="Palatino Linotype" panose="02040502050505030304" pitchFamily="18" charset="0"/>
                <a:sym typeface="Wingdings" panose="05000000000000000000" pitchFamily="2" charset="2"/>
              </a:rPr>
              <a:t>non deve entrare nei luoghi sacri e, giunta al quinto mese di gravidanza, dopo una cerimonia, lascia il villaggio per andare a vivere in una capanna dove avvengono alcuni riti </a:t>
            </a:r>
            <a:r>
              <a:rPr lang="it-IT" sz="1700" dirty="0">
                <a:latin typeface="Palatino Linotype" panose="02040502050505030304" pitchFamily="18" charset="0"/>
                <a:sym typeface="Wingdings" panose="05000000000000000000" pitchFamily="2" charset="2"/>
              </a:rPr>
              <a:t>(l’invocazione delle divinità e la scottatura delle mani in due punti)</a:t>
            </a:r>
          </a:p>
          <a:p>
            <a:pPr algn="just"/>
            <a:endParaRPr lang="it-IT" sz="1700" dirty="0">
              <a:latin typeface="Palatino Linotype" panose="02040502050505030304" pitchFamily="18" charset="0"/>
              <a:sym typeface="Wingdings" panose="05000000000000000000" pitchFamily="2" charset="2"/>
            </a:endParaRPr>
          </a:p>
          <a:p>
            <a:pPr algn="just"/>
            <a:r>
              <a:rPr lang="it-IT" b="1" dirty="0">
                <a:latin typeface="Palatino Linotype" panose="02040502050505030304" pitchFamily="18" charset="0"/>
                <a:sym typeface="Wingdings" panose="05000000000000000000" pitchFamily="2" charset="2"/>
              </a:rPr>
              <a:t>Questa separazione segna l’allontanamento dalla condizione precedente </a:t>
            </a:r>
          </a:p>
          <a:p>
            <a:pPr algn="just"/>
            <a:endParaRPr lang="it-IT" sz="1700" dirty="0">
              <a:latin typeface="Palatino Linotype" panose="02040502050505030304" pitchFamily="18" charset="0"/>
              <a:sym typeface="Wingdings" panose="05000000000000000000" pitchFamily="2" charset="2"/>
            </a:endParaRPr>
          </a:p>
          <a:p>
            <a:pPr algn="just"/>
            <a:endParaRPr lang="it-IT" sz="1700" dirty="0">
              <a:latin typeface="Palatino Linotype" panose="02040502050505030304" pitchFamily="18" charset="0"/>
              <a:sym typeface="Wingdings" panose="05000000000000000000" pitchFamily="2" charset="2"/>
            </a:endParaRPr>
          </a:p>
        </p:txBody>
      </p:sp>
      <p:pic>
        <p:nvPicPr>
          <p:cNvPr id="4" name="Immagine 3">
            <a:extLst>
              <a:ext uri="{FF2B5EF4-FFF2-40B4-BE49-F238E27FC236}">
                <a16:creationId xmlns:a16="http://schemas.microsoft.com/office/drawing/2014/main" id="{C9E9917F-A7C2-FA50-F46F-D0C2F38BAE59}"/>
              </a:ext>
            </a:extLst>
          </p:cNvPr>
          <p:cNvPicPr>
            <a:picLocks noChangeAspect="1"/>
          </p:cNvPicPr>
          <p:nvPr/>
        </p:nvPicPr>
        <p:blipFill>
          <a:blip r:embed="rId3"/>
          <a:stretch>
            <a:fillRect/>
          </a:stretch>
        </p:blipFill>
        <p:spPr>
          <a:xfrm>
            <a:off x="9037468" y="1837125"/>
            <a:ext cx="2472365" cy="4037782"/>
          </a:xfrm>
          <a:prstGeom prst="rect">
            <a:avLst/>
          </a:prstGeom>
        </p:spPr>
      </p:pic>
      <p:cxnSp>
        <p:nvCxnSpPr>
          <p:cNvPr id="5" name="Connettore 2 4">
            <a:extLst>
              <a:ext uri="{FF2B5EF4-FFF2-40B4-BE49-F238E27FC236}">
                <a16:creationId xmlns:a16="http://schemas.microsoft.com/office/drawing/2014/main" id="{3344DC6F-D895-7F91-8FD0-C34E7CC1E69C}"/>
              </a:ext>
            </a:extLst>
          </p:cNvPr>
          <p:cNvCxnSpPr>
            <a:cxnSpLocks/>
          </p:cNvCxnSpPr>
          <p:nvPr/>
        </p:nvCxnSpPr>
        <p:spPr>
          <a:xfrm>
            <a:off x="2734322" y="2496768"/>
            <a:ext cx="0" cy="65694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371976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C3DCB-132A-CE80-9DB9-FA42B2A8850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8EEA5DD-6A2B-B43D-6721-C6F373C367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84F70D7D-C6FC-42EC-0F0F-B3A79FEDD8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44270674-B143-191F-9CD1-6203A4520A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5EA95041-8A66-C14A-A06A-708BBD3080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8A3E196-CB19-BC33-E15A-E0359FF0D9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8A6286DE-AE9E-E5A2-ECF1-ED5F44985A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92EDE565-6A7C-3D0F-DD58-E072BE80DE92}"/>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FE204CDA-444B-CE37-D947-C8261DF83A74}"/>
              </a:ext>
            </a:extLst>
          </p:cNvPr>
          <p:cNvSpPr txBox="1"/>
          <p:nvPr/>
        </p:nvSpPr>
        <p:spPr>
          <a:xfrm>
            <a:off x="4771639" y="814012"/>
            <a:ext cx="6806744"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dimensione rituale della religione e altri aspetti del culto</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61B02506-0CA6-2925-653F-597B7FDA789A}"/>
              </a:ext>
            </a:extLst>
          </p:cNvPr>
          <p:cNvSpPr txBox="1"/>
          <p:nvPr/>
        </p:nvSpPr>
        <p:spPr>
          <a:xfrm>
            <a:off x="8513185" y="6103888"/>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8A76751B-A76B-F6AC-DB68-23726724C79A}"/>
              </a:ext>
            </a:extLst>
          </p:cNvPr>
          <p:cNvSpPr txBox="1"/>
          <p:nvPr/>
        </p:nvSpPr>
        <p:spPr>
          <a:xfrm>
            <a:off x="1714294" y="1963190"/>
            <a:ext cx="6114690" cy="3785652"/>
          </a:xfrm>
          <a:prstGeom prst="rect">
            <a:avLst/>
          </a:prstGeom>
          <a:noFill/>
        </p:spPr>
        <p:txBody>
          <a:bodyPr wrap="square" rtlCol="0">
            <a:spAutoFit/>
          </a:bodyPr>
          <a:lstStyle/>
          <a:p>
            <a:pPr algn="just"/>
            <a:endParaRPr lang="it-IT"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Il reinserimento poi nella propria casa, dove la donna partorirà, avverrà gradualmente e a più riprese, attraverso altri riti </a:t>
            </a:r>
            <a:r>
              <a:rPr lang="it-IT" dirty="0">
                <a:latin typeface="Palatino Linotype" panose="02040502050505030304" pitchFamily="18" charset="0"/>
                <a:sym typeface="Wingdings" panose="05000000000000000000" pitchFamily="2" charset="2"/>
              </a:rPr>
              <a:t> questo è il </a:t>
            </a:r>
            <a:r>
              <a:rPr lang="it-IT" b="1" dirty="0">
                <a:latin typeface="Palatino Linotype" panose="02040502050505030304" pitchFamily="18" charset="0"/>
                <a:sym typeface="Wingdings" panose="05000000000000000000" pitchFamily="2" charset="2"/>
              </a:rPr>
              <a:t>periodo di margine (ossia, di confine tra la vecchia condizione e la nuova di madre) </a:t>
            </a:r>
          </a:p>
          <a:p>
            <a:pPr algn="just"/>
            <a:endParaRPr lang="it-IT" b="1" dirty="0">
              <a:latin typeface="Palatino Linotype" panose="02040502050505030304" pitchFamily="18" charset="0"/>
              <a:sym typeface="Wingdings" panose="05000000000000000000" pitchFamily="2" charset="2"/>
            </a:endParaRPr>
          </a:p>
          <a:p>
            <a:pPr algn="just"/>
            <a:endParaRPr lang="it-IT" b="1"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Dopo il parto, il ritorno alla vita normale avverrà attraverso dei riti, che servono per allontanare gli spiriti malvagi, e con l’assunzione del «latte sacro» </a:t>
            </a:r>
            <a:r>
              <a:rPr lang="it-IT" dirty="0">
                <a:latin typeface="Palatino Linotype" panose="02040502050505030304" pitchFamily="18" charset="0"/>
                <a:sym typeface="Wingdings" panose="05000000000000000000" pitchFamily="2" charset="2"/>
              </a:rPr>
              <a:t> </a:t>
            </a:r>
            <a:r>
              <a:rPr lang="it-IT" b="1" dirty="0">
                <a:latin typeface="Palatino Linotype" panose="02040502050505030304" pitchFamily="18" charset="0"/>
                <a:sym typeface="Wingdings" panose="05000000000000000000" pitchFamily="2" charset="2"/>
              </a:rPr>
              <a:t>fase di aggregazione</a:t>
            </a:r>
            <a:r>
              <a:rPr lang="it-IT" dirty="0">
                <a:latin typeface="Palatino Linotype" panose="02040502050505030304" pitchFamily="18" charset="0"/>
                <a:sym typeface="Wingdings" panose="05000000000000000000" pitchFamily="2" charset="2"/>
              </a:rPr>
              <a:t> con gruppo da cui era stata allontanata la donna </a:t>
            </a:r>
          </a:p>
        </p:txBody>
      </p:sp>
      <p:pic>
        <p:nvPicPr>
          <p:cNvPr id="4" name="Immagine 3">
            <a:extLst>
              <a:ext uri="{FF2B5EF4-FFF2-40B4-BE49-F238E27FC236}">
                <a16:creationId xmlns:a16="http://schemas.microsoft.com/office/drawing/2014/main" id="{CDC3DDCA-4634-88D1-A2C4-66DAAC2B50C5}"/>
              </a:ext>
            </a:extLst>
          </p:cNvPr>
          <p:cNvPicPr>
            <a:picLocks noChangeAspect="1"/>
          </p:cNvPicPr>
          <p:nvPr/>
        </p:nvPicPr>
        <p:blipFill>
          <a:blip r:embed="rId3"/>
          <a:stretch>
            <a:fillRect/>
          </a:stretch>
        </p:blipFill>
        <p:spPr>
          <a:xfrm>
            <a:off x="9037468" y="1837125"/>
            <a:ext cx="2472365" cy="4037782"/>
          </a:xfrm>
          <a:prstGeom prst="rect">
            <a:avLst/>
          </a:prstGeom>
        </p:spPr>
      </p:pic>
    </p:spTree>
    <p:extLst>
      <p:ext uri="{BB962C8B-B14F-4D97-AF65-F5344CB8AC3E}">
        <p14:creationId xmlns:p14="http://schemas.microsoft.com/office/powerpoint/2010/main" val="6436869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1729D-C5D0-9CAE-9B01-27FD4135BF01}"/>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18D7755-439C-C859-E751-92F6F2262E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E928449D-C6E5-6A38-1BD1-9041D4FEE5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0093002D-9887-0C22-D4A3-538C56D74F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D95EF00E-3CEF-EB90-4A9A-C30834DDE6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24E10BE6-7798-ABA3-6839-D776EBCF5F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B56FE951-8E28-A607-0481-AF81EAFAA5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E0E9DE26-4EFC-6218-195B-DB4A2732713B}"/>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43C34749-6CCB-3429-AB1A-A238CCBF3438}"/>
              </a:ext>
            </a:extLst>
          </p:cNvPr>
          <p:cNvSpPr txBox="1"/>
          <p:nvPr/>
        </p:nvSpPr>
        <p:spPr>
          <a:xfrm>
            <a:off x="4771639" y="814012"/>
            <a:ext cx="6806744"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dimensione rituale della religione e altri aspetti del culto</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D2674151-B6A9-0A70-625E-F9CB28F8A4FA}"/>
              </a:ext>
            </a:extLst>
          </p:cNvPr>
          <p:cNvSpPr txBox="1"/>
          <p:nvPr/>
        </p:nvSpPr>
        <p:spPr>
          <a:xfrm>
            <a:off x="8513185" y="6103888"/>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8E7BA184-C24E-7082-1903-0D711E2C118D}"/>
              </a:ext>
            </a:extLst>
          </p:cNvPr>
          <p:cNvSpPr txBox="1"/>
          <p:nvPr/>
        </p:nvSpPr>
        <p:spPr>
          <a:xfrm>
            <a:off x="1714293" y="2202909"/>
            <a:ext cx="9864090" cy="3139321"/>
          </a:xfrm>
          <a:prstGeom prst="rect">
            <a:avLst/>
          </a:prstGeom>
          <a:noFill/>
        </p:spPr>
        <p:txBody>
          <a:bodyPr wrap="square" rtlCol="0">
            <a:spAutoFit/>
          </a:bodyPr>
          <a:lstStyle/>
          <a:p>
            <a:pPr algn="just"/>
            <a:endParaRPr lang="it-IT" b="1" dirty="0">
              <a:latin typeface="Palatino Linotype" panose="02040502050505030304" pitchFamily="18" charset="0"/>
              <a:sym typeface="Wingdings" panose="05000000000000000000" pitchFamily="2" charset="2"/>
            </a:endParaRPr>
          </a:p>
          <a:p>
            <a:pPr algn="just"/>
            <a:r>
              <a:rPr lang="it-IT" b="1" dirty="0">
                <a:latin typeface="Palatino Linotype" panose="02040502050505030304" pitchFamily="18" charset="0"/>
                <a:sym typeface="Wingdings" panose="05000000000000000000" pitchFamily="2" charset="2"/>
              </a:rPr>
              <a:t>I riti di iniziazione  riti di passaggio legati al ciclo vitale e ai cambiamenti sociali del soggetto </a:t>
            </a:r>
          </a:p>
          <a:p>
            <a:pPr algn="just"/>
            <a:endParaRPr lang="it-IT" b="1" dirty="0">
              <a:latin typeface="Palatino Linotype" panose="02040502050505030304" pitchFamily="18" charset="0"/>
              <a:sym typeface="Wingdings" panose="05000000000000000000" pitchFamily="2" charset="2"/>
            </a:endParaRPr>
          </a:p>
          <a:p>
            <a:pPr algn="just"/>
            <a:endParaRPr lang="it-IT" b="1" dirty="0">
              <a:latin typeface="Palatino Linotype" panose="02040502050505030304" pitchFamily="18" charset="0"/>
              <a:sym typeface="Wingdings" panose="05000000000000000000" pitchFamily="2" charset="2"/>
            </a:endParaRPr>
          </a:p>
          <a:p>
            <a:pPr marL="285750" indent="-285750" algn="just">
              <a:buFont typeface="Arial" panose="020B0604020202020204" pitchFamily="34" charset="0"/>
              <a:buChar char="•"/>
            </a:pPr>
            <a:r>
              <a:rPr lang="it-IT" b="1" dirty="0">
                <a:latin typeface="Palatino Linotype" panose="02040502050505030304" pitchFamily="18" charset="0"/>
                <a:sym typeface="Wingdings" panose="05000000000000000000" pitchFamily="2" charset="2"/>
              </a:rPr>
              <a:t>passaggio dalla pubertà alla condizione adulta; </a:t>
            </a:r>
          </a:p>
          <a:p>
            <a:pPr marL="285750" indent="-285750" algn="just">
              <a:buFont typeface="Arial" panose="020B0604020202020204" pitchFamily="34" charset="0"/>
              <a:buChar char="•"/>
            </a:pPr>
            <a:r>
              <a:rPr lang="it-IT" b="1" dirty="0">
                <a:latin typeface="Palatino Linotype" panose="02040502050505030304" pitchFamily="18" charset="0"/>
                <a:sym typeface="Wingdings" panose="05000000000000000000" pitchFamily="2" charset="2"/>
              </a:rPr>
              <a:t>inclusione in un determinato ordine o gruppo;</a:t>
            </a:r>
          </a:p>
          <a:p>
            <a:pPr marL="285750" indent="-285750" algn="just">
              <a:buFont typeface="Arial" panose="020B0604020202020204" pitchFamily="34" charset="0"/>
              <a:buChar char="•"/>
            </a:pPr>
            <a:r>
              <a:rPr lang="it-IT" b="1" dirty="0">
                <a:latin typeface="Palatino Linotype" panose="02040502050505030304" pitchFamily="18" charset="0"/>
                <a:sym typeface="Wingdings" panose="05000000000000000000" pitchFamily="2" charset="2"/>
              </a:rPr>
              <a:t>battesimo;</a:t>
            </a:r>
          </a:p>
          <a:p>
            <a:pPr marL="285750" indent="-285750" algn="just">
              <a:buFont typeface="Arial" panose="020B0604020202020204" pitchFamily="34" charset="0"/>
              <a:buChar char="•"/>
            </a:pPr>
            <a:r>
              <a:rPr lang="it-IT" b="1" dirty="0">
                <a:latin typeface="Palatino Linotype" panose="02040502050505030304" pitchFamily="18" charset="0"/>
                <a:sym typeface="Wingdings" panose="05000000000000000000" pitchFamily="2" charset="2"/>
              </a:rPr>
              <a:t>circoncisione;</a:t>
            </a:r>
          </a:p>
          <a:p>
            <a:pPr marL="285750" indent="-285750" algn="just">
              <a:buFont typeface="Arial" panose="020B0604020202020204" pitchFamily="34" charset="0"/>
              <a:buChar char="•"/>
            </a:pPr>
            <a:r>
              <a:rPr lang="it-IT" b="1" dirty="0">
                <a:latin typeface="Palatino Linotype" panose="02040502050505030304" pitchFamily="18" charset="0"/>
                <a:sym typeface="Wingdings" panose="05000000000000000000" pitchFamily="2" charset="2"/>
              </a:rPr>
              <a:t>investitura di cavaliere;</a:t>
            </a:r>
          </a:p>
          <a:p>
            <a:pPr marL="285750" indent="-285750" algn="just">
              <a:buFont typeface="Arial" panose="020B0604020202020204" pitchFamily="34" charset="0"/>
              <a:buChar char="•"/>
            </a:pPr>
            <a:r>
              <a:rPr lang="it-IT" b="1" dirty="0">
                <a:latin typeface="Palatino Linotype" panose="02040502050505030304" pitchFamily="18" charset="0"/>
                <a:sym typeface="Wingdings" panose="05000000000000000000" pitchFamily="2" charset="2"/>
              </a:rPr>
              <a:t>ordinazione sacerdotale</a:t>
            </a:r>
          </a:p>
        </p:txBody>
      </p:sp>
      <p:cxnSp>
        <p:nvCxnSpPr>
          <p:cNvPr id="5" name="Connettore 2 4">
            <a:extLst>
              <a:ext uri="{FF2B5EF4-FFF2-40B4-BE49-F238E27FC236}">
                <a16:creationId xmlns:a16="http://schemas.microsoft.com/office/drawing/2014/main" id="{21542ED8-A109-ECEE-9626-A81921CC6015}"/>
              </a:ext>
            </a:extLst>
          </p:cNvPr>
          <p:cNvCxnSpPr/>
          <p:nvPr/>
        </p:nvCxnSpPr>
        <p:spPr>
          <a:xfrm>
            <a:off x="2885243" y="2965403"/>
            <a:ext cx="0" cy="60368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450769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87B04-2C5D-13F9-AAAA-6D7BCCF5B495}"/>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C6F965-7B67-5B5E-BA01-8E78F001EC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C231FAC0-90D9-A2C8-3814-5DF61C3CB50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0E6E1DCE-9FB0-945D-F8E8-F94832EA2D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0974A5D7-E3D7-02E4-EB16-EAC8F97A56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7C4FFF3B-1F7C-909B-3664-40AF91D5EF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1F58D447-4C71-6446-CDBD-E24D1FE5EC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F795A7A7-0DC9-B901-409B-18C2A674A79C}"/>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485BA16-0358-CB8F-DBF0-4607DE7C09EC}"/>
              </a:ext>
            </a:extLst>
          </p:cNvPr>
          <p:cNvSpPr txBox="1"/>
          <p:nvPr/>
        </p:nvSpPr>
        <p:spPr>
          <a:xfrm>
            <a:off x="4771639" y="814012"/>
            <a:ext cx="6806744"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dimensione rituale della religione e altri aspetti del culto</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22A55C95-4526-DE84-4E6A-12BCD82EC14A}"/>
              </a:ext>
            </a:extLst>
          </p:cNvPr>
          <p:cNvSpPr txBox="1"/>
          <p:nvPr/>
        </p:nvSpPr>
        <p:spPr>
          <a:xfrm>
            <a:off x="8513185" y="6103888"/>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B53876BB-FB9C-A674-6605-A181B2AC3535}"/>
              </a:ext>
            </a:extLst>
          </p:cNvPr>
          <p:cNvSpPr txBox="1"/>
          <p:nvPr/>
        </p:nvSpPr>
        <p:spPr>
          <a:xfrm>
            <a:off x="1714293" y="2345496"/>
            <a:ext cx="9864090" cy="3139321"/>
          </a:xfrm>
          <a:prstGeom prst="rect">
            <a:avLst/>
          </a:prstGeom>
          <a:noFill/>
        </p:spPr>
        <p:txBody>
          <a:bodyPr wrap="square" rtlCol="0">
            <a:spAutoFit/>
          </a:bodyPr>
          <a:lstStyle/>
          <a:p>
            <a:pPr algn="just"/>
            <a:endParaRPr lang="it-IT" b="1" dirty="0">
              <a:latin typeface="Palatino Linotype" panose="02040502050505030304" pitchFamily="18" charset="0"/>
              <a:sym typeface="Wingdings" panose="05000000000000000000" pitchFamily="2" charset="2"/>
            </a:endParaRPr>
          </a:p>
          <a:p>
            <a:pPr algn="just"/>
            <a:r>
              <a:rPr lang="it-IT" b="1" dirty="0">
                <a:latin typeface="Palatino Linotype" panose="02040502050505030304" pitchFamily="18" charset="0"/>
                <a:sym typeface="Wingdings" panose="05000000000000000000" pitchFamily="2" charset="2"/>
              </a:rPr>
              <a:t>Riti funebri: in tutte le religioni hanno un ruolo importante</a:t>
            </a:r>
          </a:p>
          <a:p>
            <a:pPr algn="just"/>
            <a:endParaRPr lang="it-IT" b="1" dirty="0">
              <a:latin typeface="Palatino Linotype" panose="02040502050505030304" pitchFamily="18" charset="0"/>
              <a:sym typeface="Wingdings" panose="05000000000000000000" pitchFamily="2" charset="2"/>
            </a:endParaRPr>
          </a:p>
          <a:p>
            <a:pPr algn="just"/>
            <a:endParaRPr lang="it-IT" b="1" dirty="0">
              <a:latin typeface="Palatino Linotype" panose="02040502050505030304" pitchFamily="18" charset="0"/>
              <a:sym typeface="Wingdings" panose="05000000000000000000" pitchFamily="2" charset="2"/>
            </a:endParaRPr>
          </a:p>
          <a:p>
            <a:pPr algn="just"/>
            <a:endParaRPr lang="it-IT" b="1" dirty="0">
              <a:latin typeface="Palatino Linotype" panose="02040502050505030304" pitchFamily="18" charset="0"/>
              <a:sym typeface="Wingdings" panose="05000000000000000000" pitchFamily="2" charset="2"/>
            </a:endParaRPr>
          </a:p>
          <a:p>
            <a:pPr algn="just"/>
            <a:r>
              <a:rPr lang="it-IT" dirty="0">
                <a:latin typeface="Palatino Linotype" panose="02040502050505030304" pitchFamily="18" charset="0"/>
                <a:sym typeface="Wingdings" panose="05000000000000000000" pitchFamily="2" charset="2"/>
              </a:rPr>
              <a:t>tramite</a:t>
            </a:r>
            <a:r>
              <a:rPr lang="it-IT" b="1" dirty="0">
                <a:latin typeface="Palatino Linotype" panose="02040502050505030304" pitchFamily="18" charset="0"/>
                <a:sym typeface="Wingdings" panose="05000000000000000000" pitchFamily="2" charset="2"/>
              </a:rPr>
              <a:t> gesti, parole, azioni specifiche </a:t>
            </a:r>
            <a:r>
              <a:rPr lang="it-IT" dirty="0">
                <a:latin typeface="Palatino Linotype" panose="02040502050505030304" pitchFamily="18" charset="0"/>
                <a:sym typeface="Wingdings" panose="05000000000000000000" pitchFamily="2" charset="2"/>
              </a:rPr>
              <a:t>richiamano alla mente dei fedeli i valori su cui si basa la religione, il rapporto della divinità con gli uomini e il destino che a questi è riservato</a:t>
            </a:r>
          </a:p>
          <a:p>
            <a:pPr algn="just"/>
            <a:endParaRPr lang="it-IT" dirty="0">
              <a:latin typeface="Palatino Linotype" panose="02040502050505030304" pitchFamily="18" charset="0"/>
              <a:sym typeface="Wingdings" panose="05000000000000000000" pitchFamily="2" charset="2"/>
            </a:endParaRPr>
          </a:p>
          <a:p>
            <a:pPr algn="just"/>
            <a:endParaRPr lang="it-IT" dirty="0">
              <a:latin typeface="Palatino Linotype" panose="02040502050505030304" pitchFamily="18" charset="0"/>
              <a:sym typeface="Wingdings" panose="05000000000000000000" pitchFamily="2" charset="2"/>
            </a:endParaRPr>
          </a:p>
          <a:p>
            <a:pPr algn="just"/>
            <a:r>
              <a:rPr lang="it-IT" dirty="0">
                <a:latin typeface="Palatino Linotype" panose="02040502050505030304" pitchFamily="18" charset="0"/>
                <a:sym typeface="Wingdings" panose="05000000000000000000" pitchFamily="2" charset="2"/>
              </a:rPr>
              <a:t>Le religioni, tuttavia, prevedono anche altre modalità attraverso cui si stabilisce un contatto con la divinità  </a:t>
            </a:r>
          </a:p>
        </p:txBody>
      </p:sp>
      <p:cxnSp>
        <p:nvCxnSpPr>
          <p:cNvPr id="5" name="Connettore 2 4">
            <a:extLst>
              <a:ext uri="{FF2B5EF4-FFF2-40B4-BE49-F238E27FC236}">
                <a16:creationId xmlns:a16="http://schemas.microsoft.com/office/drawing/2014/main" id="{5788297A-003B-82FD-0E01-A34DB344310A}"/>
              </a:ext>
            </a:extLst>
          </p:cNvPr>
          <p:cNvCxnSpPr>
            <a:cxnSpLocks/>
          </p:cNvCxnSpPr>
          <p:nvPr/>
        </p:nvCxnSpPr>
        <p:spPr>
          <a:xfrm>
            <a:off x="2450237" y="2941813"/>
            <a:ext cx="0" cy="74358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595628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79E8E-3858-9D07-0851-E6088A1CF34D}"/>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FB0D9CE-2219-77BA-4CB5-BCBB96DE3B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9FECBF29-9810-0C1C-3AD8-213D0864E88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C28BA939-15E3-AB21-683C-02873F42F7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3D551753-13EE-A56F-5EE3-088EA0DB6D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6FA3DC26-B16D-171F-3163-D9D3CDBDF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8C42EAAA-156A-6FA4-9E23-12FCFC0870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05842BE0-D5C5-0144-A7DE-1DE039465B7E}"/>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D74BF631-259A-8437-E64C-72C91F99AFC6}"/>
              </a:ext>
            </a:extLst>
          </p:cNvPr>
          <p:cNvSpPr txBox="1"/>
          <p:nvPr/>
        </p:nvSpPr>
        <p:spPr>
          <a:xfrm>
            <a:off x="4771639" y="814012"/>
            <a:ext cx="6806744"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dimensione rituale della religione e altri aspetti del culto</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5B94245F-3D30-4166-E706-3FEA04596EF0}"/>
              </a:ext>
            </a:extLst>
          </p:cNvPr>
          <p:cNvSpPr txBox="1"/>
          <p:nvPr/>
        </p:nvSpPr>
        <p:spPr>
          <a:xfrm>
            <a:off x="8513185" y="609788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65F06407-2109-FCAE-EA93-96831064FAB1}"/>
              </a:ext>
            </a:extLst>
          </p:cNvPr>
          <p:cNvSpPr txBox="1"/>
          <p:nvPr/>
        </p:nvSpPr>
        <p:spPr>
          <a:xfrm>
            <a:off x="1856055" y="2954131"/>
            <a:ext cx="6197796" cy="2431435"/>
          </a:xfrm>
          <a:prstGeom prst="rect">
            <a:avLst/>
          </a:prstGeom>
          <a:noFill/>
        </p:spPr>
        <p:txBody>
          <a:bodyPr wrap="square" rtlCol="0">
            <a:spAutoFit/>
          </a:bodyPr>
          <a:lstStyle/>
          <a:p>
            <a:pPr algn="just"/>
            <a:endParaRPr lang="it-IT" sz="1900" b="1" dirty="0">
              <a:latin typeface="Palatino Linotype" panose="02040502050505030304" pitchFamily="18" charset="0"/>
              <a:sym typeface="Wingdings" panose="05000000000000000000" pitchFamily="2" charset="2"/>
            </a:endParaRPr>
          </a:p>
          <a:p>
            <a:pPr algn="just"/>
            <a:r>
              <a:rPr lang="it-IT" sz="1900" b="1" dirty="0">
                <a:latin typeface="Palatino Linotype" panose="02040502050505030304" pitchFamily="18" charset="0"/>
                <a:sym typeface="Wingdings" panose="05000000000000000000" pitchFamily="2" charset="2"/>
              </a:rPr>
              <a:t>Anthony F.C. Wallace </a:t>
            </a:r>
            <a:r>
              <a:rPr lang="it-IT" sz="1900" dirty="0">
                <a:latin typeface="Palatino Linotype" panose="02040502050505030304" pitchFamily="18" charset="0"/>
                <a:sym typeface="Wingdings" panose="05000000000000000000" pitchFamily="2" charset="2"/>
              </a:rPr>
              <a:t>(Toronto, 1923) ne propone una classificazione:</a:t>
            </a:r>
          </a:p>
          <a:p>
            <a:pPr algn="just"/>
            <a:endParaRPr lang="it-IT" sz="1900" dirty="0">
              <a:latin typeface="Palatino Linotype" panose="02040502050505030304" pitchFamily="18" charset="0"/>
              <a:sym typeface="Wingdings" panose="05000000000000000000" pitchFamily="2" charset="2"/>
            </a:endParaRPr>
          </a:p>
          <a:p>
            <a:pPr marL="342900" indent="-342900" algn="just">
              <a:buAutoNum type="arabicParenR"/>
            </a:pPr>
            <a:r>
              <a:rPr lang="it-IT" sz="1900" b="1" dirty="0">
                <a:latin typeface="Palatino Linotype" panose="02040502050505030304" pitchFamily="18" charset="0"/>
                <a:sym typeface="Wingdings" panose="05000000000000000000" pitchFamily="2" charset="2"/>
              </a:rPr>
              <a:t>Preghiera;</a:t>
            </a:r>
          </a:p>
          <a:p>
            <a:pPr marL="342900" indent="-342900" algn="just">
              <a:buAutoNum type="arabicParenR"/>
            </a:pPr>
            <a:r>
              <a:rPr lang="it-IT" sz="1900" b="1" dirty="0">
                <a:latin typeface="Palatino Linotype" panose="02040502050505030304" pitchFamily="18" charset="0"/>
                <a:sym typeface="Wingdings" panose="05000000000000000000" pitchFamily="2" charset="2"/>
              </a:rPr>
              <a:t>Recitazione del codice;</a:t>
            </a:r>
          </a:p>
          <a:p>
            <a:pPr marL="342900" indent="-342900" algn="just">
              <a:buAutoNum type="arabicParenR"/>
            </a:pPr>
            <a:r>
              <a:rPr lang="it-IT" sz="1900" b="1" dirty="0">
                <a:latin typeface="Palatino Linotype" panose="02040502050505030304" pitchFamily="18" charset="0"/>
                <a:sym typeface="Wingdings" panose="05000000000000000000" pitchFamily="2" charset="2"/>
              </a:rPr>
              <a:t>Mana;</a:t>
            </a:r>
          </a:p>
          <a:p>
            <a:pPr marL="342900" indent="-342900" algn="just">
              <a:buAutoNum type="arabicParenR"/>
            </a:pPr>
            <a:r>
              <a:rPr lang="it-IT" sz="1900" b="1" dirty="0">
                <a:latin typeface="Palatino Linotype" panose="02040502050505030304" pitchFamily="18" charset="0"/>
                <a:sym typeface="Wingdings" panose="05000000000000000000" pitchFamily="2" charset="2"/>
              </a:rPr>
              <a:t>Congregazione </a:t>
            </a:r>
          </a:p>
        </p:txBody>
      </p:sp>
      <p:pic>
        <p:nvPicPr>
          <p:cNvPr id="4" name="Immagine 3">
            <a:extLst>
              <a:ext uri="{FF2B5EF4-FFF2-40B4-BE49-F238E27FC236}">
                <a16:creationId xmlns:a16="http://schemas.microsoft.com/office/drawing/2014/main" id="{CFB1AF25-09D1-C8C6-EEEE-F477AFBCFDD1}"/>
              </a:ext>
            </a:extLst>
          </p:cNvPr>
          <p:cNvPicPr>
            <a:picLocks noChangeAspect="1"/>
          </p:cNvPicPr>
          <p:nvPr/>
        </p:nvPicPr>
        <p:blipFill>
          <a:blip r:embed="rId3"/>
          <a:stretch>
            <a:fillRect/>
          </a:stretch>
        </p:blipFill>
        <p:spPr>
          <a:xfrm>
            <a:off x="8667163" y="2680296"/>
            <a:ext cx="2911220" cy="3090189"/>
          </a:xfrm>
          <a:prstGeom prst="rect">
            <a:avLst/>
          </a:prstGeom>
        </p:spPr>
      </p:pic>
    </p:spTree>
    <p:extLst>
      <p:ext uri="{BB962C8B-B14F-4D97-AF65-F5344CB8AC3E}">
        <p14:creationId xmlns:p14="http://schemas.microsoft.com/office/powerpoint/2010/main" val="2449836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7473A-F611-9E3F-6511-E05992CB1FF9}"/>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BBA390C-D6F4-9650-B62B-712192E297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706794F9-4375-0B9B-EF97-CEA6BEB10F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A25B3EAD-768B-A443-ADB2-1A9A287310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40674222-97B5-A8CB-DBB4-3651FF613C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F4AE7A15-D2BB-6A26-D27D-716DF5AFFC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6317CF64-FB33-FF14-D459-099F666974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779A7067-0580-1DE8-93AB-36403556C9A5}"/>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6F8C7CCD-6BCB-1526-D429-19955B492620}"/>
              </a:ext>
            </a:extLst>
          </p:cNvPr>
          <p:cNvSpPr txBox="1"/>
          <p:nvPr/>
        </p:nvSpPr>
        <p:spPr>
          <a:xfrm>
            <a:off x="4771639" y="814012"/>
            <a:ext cx="6806744"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dimensione rituale della religione e altri aspetti del culto</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665A5E6-F5B6-099F-74EC-4EB43C16F274}"/>
              </a:ext>
            </a:extLst>
          </p:cNvPr>
          <p:cNvSpPr txBox="1"/>
          <p:nvPr/>
        </p:nvSpPr>
        <p:spPr>
          <a:xfrm>
            <a:off x="8513185" y="609788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C44EDECA-A3E4-8347-F30F-6DD3D1479DB1}"/>
              </a:ext>
            </a:extLst>
          </p:cNvPr>
          <p:cNvSpPr txBox="1"/>
          <p:nvPr/>
        </p:nvSpPr>
        <p:spPr>
          <a:xfrm>
            <a:off x="1672741" y="2794229"/>
            <a:ext cx="6197796" cy="2862322"/>
          </a:xfrm>
          <a:prstGeom prst="rect">
            <a:avLst/>
          </a:prstGeom>
          <a:noFill/>
        </p:spPr>
        <p:txBody>
          <a:bodyPr wrap="square" rtlCol="0">
            <a:spAutoFit/>
          </a:bodyPr>
          <a:lstStyle/>
          <a:p>
            <a:pPr algn="just"/>
            <a:endParaRPr lang="it-IT" dirty="0">
              <a:latin typeface="Palatino Linotype" panose="02040502050505030304" pitchFamily="18" charset="0"/>
              <a:sym typeface="Wingdings" panose="05000000000000000000" pitchFamily="2" charset="2"/>
            </a:endParaRPr>
          </a:p>
          <a:p>
            <a:pPr algn="just"/>
            <a:r>
              <a:rPr lang="it-IT" b="1" dirty="0">
                <a:latin typeface="Palatino Linotype" panose="02040502050505030304" pitchFamily="18" charset="0"/>
                <a:sym typeface="Wingdings" panose="05000000000000000000" pitchFamily="2" charset="2"/>
              </a:rPr>
              <a:t>Preghiera  </a:t>
            </a:r>
            <a:r>
              <a:rPr lang="it-IT" dirty="0">
                <a:latin typeface="Palatino Linotype" panose="02040502050505030304" pitchFamily="18" charset="0"/>
                <a:sym typeface="Wingdings" panose="05000000000000000000" pitchFamily="2" charset="2"/>
              </a:rPr>
              <a:t>individuale o collettiva (come nelle cerimonie), può prevedere o meno l’intervento di un ministro del culto e avvenire in luoghi sacri (tempio, moschea, chiesa..);</a:t>
            </a:r>
          </a:p>
          <a:p>
            <a:pPr algn="just"/>
            <a:endParaRPr lang="it-IT" dirty="0">
              <a:latin typeface="Palatino Linotype" panose="02040502050505030304" pitchFamily="18" charset="0"/>
              <a:sym typeface="Wingdings" panose="05000000000000000000" pitchFamily="2" charset="2"/>
            </a:endParaRPr>
          </a:p>
          <a:p>
            <a:pPr algn="just"/>
            <a:r>
              <a:rPr lang="it-IT" b="1" dirty="0">
                <a:latin typeface="Palatino Linotype" panose="02040502050505030304" pitchFamily="18" charset="0"/>
                <a:sym typeface="Wingdings" panose="05000000000000000000" pitchFamily="2" charset="2"/>
              </a:rPr>
              <a:t>Codice  modo in cui è concepito il rapporto tra l’uomo e la divinità. </a:t>
            </a:r>
            <a:r>
              <a:rPr lang="it-IT" dirty="0">
                <a:latin typeface="Palatino Linotype" panose="02040502050505030304" pitchFamily="18" charset="0"/>
                <a:sym typeface="Wingdings" panose="05000000000000000000" pitchFamily="2" charset="2"/>
              </a:rPr>
              <a:t>Formule che vengono recitate e, nelle culture che conoscono la scrittura, la lettura e il commento dei testi sacri (Bibbia o Corano)</a:t>
            </a:r>
          </a:p>
        </p:txBody>
      </p:sp>
      <p:pic>
        <p:nvPicPr>
          <p:cNvPr id="4" name="Immagine 3">
            <a:extLst>
              <a:ext uri="{FF2B5EF4-FFF2-40B4-BE49-F238E27FC236}">
                <a16:creationId xmlns:a16="http://schemas.microsoft.com/office/drawing/2014/main" id="{4E775F46-7335-BFE6-F4F1-09D3BC784C13}"/>
              </a:ext>
            </a:extLst>
          </p:cNvPr>
          <p:cNvPicPr>
            <a:picLocks noChangeAspect="1"/>
          </p:cNvPicPr>
          <p:nvPr/>
        </p:nvPicPr>
        <p:blipFill>
          <a:blip r:embed="rId3"/>
          <a:stretch>
            <a:fillRect/>
          </a:stretch>
        </p:blipFill>
        <p:spPr>
          <a:xfrm>
            <a:off x="8667163" y="2680296"/>
            <a:ext cx="2911220" cy="3090189"/>
          </a:xfrm>
          <a:prstGeom prst="rect">
            <a:avLst/>
          </a:prstGeom>
        </p:spPr>
      </p:pic>
    </p:spTree>
    <p:extLst>
      <p:ext uri="{BB962C8B-B14F-4D97-AF65-F5344CB8AC3E}">
        <p14:creationId xmlns:p14="http://schemas.microsoft.com/office/powerpoint/2010/main" val="31670924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BAF9E-713B-C8D4-761C-4B89DE04A64B}"/>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2AC6DB8-DE95-3699-6A3F-5347B673F1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8911B605-98FD-637E-4C97-74991E1745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590309E5-C3CB-2D60-712F-15E20BD6E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79725511-8EC5-0A56-762D-1ED4DD22EF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DBABBA35-12F7-2337-567A-5E5D23E85C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9D63A755-F8F5-F5DF-3EC7-CDDAEE8B4C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70B7C771-20DF-4F46-7815-4217C019D632}"/>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2FED7F7-912B-812D-275B-407A7D416A93}"/>
              </a:ext>
            </a:extLst>
          </p:cNvPr>
          <p:cNvSpPr txBox="1"/>
          <p:nvPr/>
        </p:nvSpPr>
        <p:spPr>
          <a:xfrm>
            <a:off x="4771639" y="814012"/>
            <a:ext cx="6806744"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dimensione rituale della religione e altri aspetti del culto</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62EFEBFC-C4F1-09CC-A19B-BC4CB6BD7870}"/>
              </a:ext>
            </a:extLst>
          </p:cNvPr>
          <p:cNvSpPr txBox="1"/>
          <p:nvPr/>
        </p:nvSpPr>
        <p:spPr>
          <a:xfrm>
            <a:off x="8513185" y="611095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2B03A600-74E1-7F9F-0E5F-5663BB1D26D2}"/>
              </a:ext>
            </a:extLst>
          </p:cNvPr>
          <p:cNvSpPr txBox="1"/>
          <p:nvPr/>
        </p:nvSpPr>
        <p:spPr>
          <a:xfrm>
            <a:off x="1672741" y="2696955"/>
            <a:ext cx="6197796" cy="3108543"/>
          </a:xfrm>
          <a:prstGeom prst="rect">
            <a:avLst/>
          </a:prstGeom>
          <a:noFill/>
        </p:spPr>
        <p:txBody>
          <a:bodyPr wrap="square" rtlCol="0">
            <a:spAutoFit/>
          </a:bodyPr>
          <a:lstStyle/>
          <a:p>
            <a:pPr algn="just"/>
            <a:r>
              <a:rPr lang="it-IT" b="1" dirty="0">
                <a:latin typeface="Palatino Linotype" panose="02040502050505030304" pitchFamily="18" charset="0"/>
                <a:sym typeface="Wingdings" panose="05000000000000000000" pitchFamily="2" charset="2"/>
              </a:rPr>
              <a:t>Mana  </a:t>
            </a:r>
            <a:r>
              <a:rPr lang="it-IT" dirty="0">
                <a:latin typeface="Palatino Linotype" panose="02040502050505030304" pitchFamily="18" charset="0"/>
                <a:sym typeface="Wingdings" panose="05000000000000000000" pitchFamily="2" charset="2"/>
              </a:rPr>
              <a:t>parola di origine melanesiana, indica una sostanza e forza particolare dai poteri ultraterreni, che può essere trasmessa da un corpo a un altro.</a:t>
            </a:r>
          </a:p>
          <a:p>
            <a:pPr algn="just"/>
            <a:endParaRPr lang="it-IT" dirty="0">
              <a:latin typeface="Palatino Linotype" panose="02040502050505030304" pitchFamily="18" charset="0"/>
              <a:sym typeface="Wingdings" panose="05000000000000000000" pitchFamily="2" charset="2"/>
            </a:endParaRPr>
          </a:p>
          <a:p>
            <a:pPr algn="just"/>
            <a:endParaRPr lang="it-IT" dirty="0">
              <a:latin typeface="Palatino Linotype" panose="02040502050505030304" pitchFamily="18" charset="0"/>
              <a:sym typeface="Wingdings" panose="05000000000000000000" pitchFamily="2" charset="2"/>
            </a:endParaRPr>
          </a:p>
          <a:p>
            <a:pPr algn="just"/>
            <a:r>
              <a:rPr lang="it-IT" sz="1700" b="1" dirty="0">
                <a:latin typeface="Palatino Linotype" panose="02040502050505030304" pitchFamily="18" charset="0"/>
                <a:sym typeface="Wingdings" panose="05000000000000000000" pitchFamily="2" charset="2"/>
              </a:rPr>
              <a:t>Dei, antenati, luoghi miracolosi </a:t>
            </a:r>
            <a:r>
              <a:rPr lang="it-IT" sz="1700" dirty="0">
                <a:latin typeface="Palatino Linotype" panose="02040502050505030304" pitchFamily="18" charset="0"/>
                <a:sym typeface="Wingdings" panose="05000000000000000000" pitchFamily="2" charset="2"/>
              </a:rPr>
              <a:t>possiedono questo potere</a:t>
            </a:r>
          </a:p>
          <a:p>
            <a:pPr algn="just"/>
            <a:endParaRPr lang="it-IT" dirty="0">
              <a:latin typeface="Palatino Linotype" panose="02040502050505030304" pitchFamily="18" charset="0"/>
              <a:sym typeface="Wingdings" panose="05000000000000000000" pitchFamily="2" charset="2"/>
            </a:endParaRPr>
          </a:p>
          <a:p>
            <a:pPr algn="just"/>
            <a:r>
              <a:rPr lang="it-IT" b="1" dirty="0">
                <a:latin typeface="Palatino Linotype" panose="02040502050505030304" pitchFamily="18" charset="0"/>
                <a:sym typeface="Wingdings" panose="05000000000000000000" pitchFamily="2" charset="2"/>
              </a:rPr>
              <a:t>Congregazione </a:t>
            </a:r>
            <a:r>
              <a:rPr lang="it-IT" dirty="0">
                <a:latin typeface="Palatino Linotype" panose="02040502050505030304" pitchFamily="18" charset="0"/>
                <a:sym typeface="Wingdings" panose="05000000000000000000" pitchFamily="2" charset="2"/>
              </a:rPr>
              <a:t> riunione dei fedeli in occasioni speciali di culto in cui vengono compiute cerimonie, sacrifici, pellegrinaggi e processioni</a:t>
            </a:r>
          </a:p>
          <a:p>
            <a:pPr algn="just"/>
            <a:r>
              <a:rPr lang="it-IT" sz="1700" dirty="0">
                <a:latin typeface="Palatino Linotype" panose="02040502050505030304" pitchFamily="18" charset="0"/>
                <a:sym typeface="Wingdings" panose="05000000000000000000" pitchFamily="2" charset="2"/>
              </a:rPr>
              <a:t>(es. festività cristiane o pellegrinaggi degli islamici alla Mecca)</a:t>
            </a:r>
          </a:p>
        </p:txBody>
      </p:sp>
      <p:pic>
        <p:nvPicPr>
          <p:cNvPr id="4" name="Immagine 3">
            <a:extLst>
              <a:ext uri="{FF2B5EF4-FFF2-40B4-BE49-F238E27FC236}">
                <a16:creationId xmlns:a16="http://schemas.microsoft.com/office/drawing/2014/main" id="{A1222790-3924-6D41-BF0E-17547F53FAF7}"/>
              </a:ext>
            </a:extLst>
          </p:cNvPr>
          <p:cNvPicPr>
            <a:picLocks noChangeAspect="1"/>
          </p:cNvPicPr>
          <p:nvPr/>
        </p:nvPicPr>
        <p:blipFill>
          <a:blip r:embed="rId3"/>
          <a:stretch>
            <a:fillRect/>
          </a:stretch>
        </p:blipFill>
        <p:spPr>
          <a:xfrm>
            <a:off x="8667163" y="2680296"/>
            <a:ext cx="2911220" cy="3090189"/>
          </a:xfrm>
          <a:prstGeom prst="rect">
            <a:avLst/>
          </a:prstGeom>
        </p:spPr>
      </p:pic>
      <p:cxnSp>
        <p:nvCxnSpPr>
          <p:cNvPr id="5" name="Connettore 2 4">
            <a:extLst>
              <a:ext uri="{FF2B5EF4-FFF2-40B4-BE49-F238E27FC236}">
                <a16:creationId xmlns:a16="http://schemas.microsoft.com/office/drawing/2014/main" id="{DA681C25-A5C1-59B2-1E6D-5232E04538A2}"/>
              </a:ext>
            </a:extLst>
          </p:cNvPr>
          <p:cNvCxnSpPr/>
          <p:nvPr/>
        </p:nvCxnSpPr>
        <p:spPr>
          <a:xfrm>
            <a:off x="2173031" y="3648037"/>
            <a:ext cx="0" cy="40837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075190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81B28-1B76-C8BA-A632-0041F11D6F56}"/>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831FEBF-A5B9-8E60-1A29-FFDF03961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EB68F060-05E0-09D4-6796-4D33D0B8AFC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E466939F-9D7D-4EEF-300D-E9CE584DF8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4B287A05-2565-1BE9-68AD-9EDD913235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42105B44-977D-4793-82E1-9A186FC976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FC825329-81F5-5CC8-793C-B4F8CDB612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CD1BCAE3-6EDC-80E3-5849-75A0FEECB3A0}"/>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CBDC7D2F-ACB9-53F4-0A0A-0560C716308F}"/>
              </a:ext>
            </a:extLst>
          </p:cNvPr>
          <p:cNvSpPr txBox="1"/>
          <p:nvPr/>
        </p:nvSpPr>
        <p:spPr>
          <a:xfrm>
            <a:off x="4771639" y="814012"/>
            <a:ext cx="6806744"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religione come ricerca di un sistema culturale coerente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B276885F-92E2-BA89-6FCE-5178C45599B8}"/>
              </a:ext>
            </a:extLst>
          </p:cNvPr>
          <p:cNvSpPr txBox="1"/>
          <p:nvPr/>
        </p:nvSpPr>
        <p:spPr>
          <a:xfrm>
            <a:off x="8513185" y="594720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23CB70FF-50B5-D08D-E118-8E0FDE02800B}"/>
              </a:ext>
            </a:extLst>
          </p:cNvPr>
          <p:cNvSpPr txBox="1"/>
          <p:nvPr/>
        </p:nvSpPr>
        <p:spPr>
          <a:xfrm>
            <a:off x="1672741" y="2451088"/>
            <a:ext cx="9905642" cy="3400931"/>
          </a:xfrm>
          <a:prstGeom prst="rect">
            <a:avLst/>
          </a:prstGeom>
          <a:noFill/>
        </p:spPr>
        <p:txBody>
          <a:bodyPr wrap="square" rtlCol="0">
            <a:spAutoFit/>
          </a:bodyPr>
          <a:lstStyle/>
          <a:p>
            <a:pPr algn="just"/>
            <a:r>
              <a:rPr lang="it-IT" dirty="0">
                <a:latin typeface="Palatino Linotype" panose="02040502050505030304" pitchFamily="18" charset="0"/>
                <a:sym typeface="Wingdings" panose="05000000000000000000" pitchFamily="2" charset="2"/>
              </a:rPr>
              <a:t>Molte religioni sono scomparse nel corso del tempo (es. quella degli antichi Egizi o degli antichi Romani)</a:t>
            </a:r>
          </a:p>
          <a:p>
            <a:pPr algn="just"/>
            <a:r>
              <a:rPr lang="it-IT" dirty="0">
                <a:latin typeface="Palatino Linotype" panose="02040502050505030304" pitchFamily="18" charset="0"/>
                <a:sym typeface="Wingdings" panose="05000000000000000000" pitchFamily="2" charset="2"/>
              </a:rPr>
              <a:t> </a:t>
            </a:r>
          </a:p>
          <a:p>
            <a:pPr algn="just"/>
            <a:r>
              <a:rPr lang="it-IT" dirty="0">
                <a:latin typeface="Palatino Linotype" panose="02040502050505030304" pitchFamily="18" charset="0"/>
                <a:sym typeface="Wingdings" panose="05000000000000000000" pitchFamily="2" charset="2"/>
              </a:rPr>
              <a:t>Altre si sono modificate o hanno dato origine a nuove religioni (es. dal culto monoteista degli Ebrei ha avuto origine </a:t>
            </a:r>
            <a:r>
              <a:rPr lang="it-IT" b="1" u="sng" dirty="0">
                <a:latin typeface="Palatino Linotype" panose="02040502050505030304" pitchFamily="18" charset="0"/>
                <a:sym typeface="Wingdings" panose="05000000000000000000" pitchFamily="2" charset="2"/>
              </a:rPr>
              <a:t>Cristianesimo</a:t>
            </a:r>
            <a:r>
              <a:rPr lang="it-IT" dirty="0">
                <a:latin typeface="Palatino Linotype" panose="02040502050505030304" pitchFamily="18" charset="0"/>
                <a:sym typeface="Wingdings" panose="05000000000000000000" pitchFamily="2" charset="2"/>
              </a:rPr>
              <a:t>)</a:t>
            </a:r>
          </a:p>
          <a:p>
            <a:pPr algn="just"/>
            <a:endParaRPr lang="it-IT" dirty="0">
              <a:latin typeface="Palatino Linotype" panose="02040502050505030304" pitchFamily="18" charset="0"/>
              <a:sym typeface="Wingdings" panose="05000000000000000000" pitchFamily="2" charset="2"/>
            </a:endParaRPr>
          </a:p>
          <a:p>
            <a:pPr algn="just"/>
            <a:endParaRPr lang="it-IT" dirty="0">
              <a:latin typeface="Palatino Linotype" panose="02040502050505030304" pitchFamily="18" charset="0"/>
              <a:sym typeface="Wingdings" panose="05000000000000000000" pitchFamily="2" charset="2"/>
            </a:endParaRPr>
          </a:p>
          <a:p>
            <a:pPr algn="just"/>
            <a:r>
              <a:rPr lang="it-IT" u="sng" dirty="0">
                <a:latin typeface="Palatino Linotype" panose="02040502050505030304" pitchFamily="18" charset="0"/>
                <a:sym typeface="Wingdings" panose="05000000000000000000" pitchFamily="2" charset="2"/>
              </a:rPr>
              <a:t>Cattolicesimo</a:t>
            </a:r>
            <a:r>
              <a:rPr lang="it-IT" dirty="0">
                <a:latin typeface="Palatino Linotype" panose="02040502050505030304" pitchFamily="18" charset="0"/>
                <a:sym typeface="Wingdings" panose="05000000000000000000" pitchFamily="2" charset="2"/>
              </a:rPr>
              <a:t>, </a:t>
            </a:r>
            <a:r>
              <a:rPr lang="it-IT" u="sng" dirty="0">
                <a:latin typeface="Palatino Linotype" panose="02040502050505030304" pitchFamily="18" charset="0"/>
                <a:sym typeface="Wingdings" panose="05000000000000000000" pitchFamily="2" charset="2"/>
              </a:rPr>
              <a:t>Professioni protestanti </a:t>
            </a:r>
            <a:r>
              <a:rPr lang="it-IT" dirty="0">
                <a:latin typeface="Palatino Linotype" panose="02040502050505030304" pitchFamily="18" charset="0"/>
                <a:sym typeface="Wingdings" panose="05000000000000000000" pitchFamily="2" charset="2"/>
              </a:rPr>
              <a:t>e </a:t>
            </a:r>
            <a:r>
              <a:rPr lang="it-IT" u="sng" dirty="0">
                <a:latin typeface="Palatino Linotype" panose="02040502050505030304" pitchFamily="18" charset="0"/>
                <a:sym typeface="Wingdings" panose="05000000000000000000" pitchFamily="2" charset="2"/>
              </a:rPr>
              <a:t>Chiesa ortodossa </a:t>
            </a:r>
            <a:r>
              <a:rPr lang="it-IT" dirty="0">
                <a:latin typeface="Palatino Linotype" panose="02040502050505030304" pitchFamily="18" charset="0"/>
                <a:sym typeface="Wingdings" panose="05000000000000000000" pitchFamily="2" charset="2"/>
              </a:rPr>
              <a:t>oppure </a:t>
            </a:r>
            <a:r>
              <a:rPr lang="it-IT" b="1" u="sng" dirty="0">
                <a:latin typeface="Palatino Linotype" panose="02040502050505030304" pitchFamily="18" charset="0"/>
                <a:sym typeface="Wingdings" panose="05000000000000000000" pitchFamily="2" charset="2"/>
              </a:rPr>
              <a:t>Islam</a:t>
            </a:r>
            <a:r>
              <a:rPr lang="it-IT" b="1" dirty="0">
                <a:latin typeface="Palatino Linotype" panose="02040502050505030304" pitchFamily="18" charset="0"/>
                <a:sym typeface="Wingdings" panose="05000000000000000000" pitchFamily="2" charset="2"/>
              </a:rPr>
              <a:t> </a:t>
            </a:r>
            <a:r>
              <a:rPr lang="it-IT" dirty="0">
                <a:latin typeface="Palatino Linotype" panose="02040502050505030304" pitchFamily="18" charset="0"/>
                <a:sym typeface="Wingdings" panose="05000000000000000000" pitchFamily="2" charset="2"/>
              </a:rPr>
              <a:t>suddiviso a sua volta in: </a:t>
            </a:r>
          </a:p>
          <a:p>
            <a:pPr algn="just"/>
            <a:endParaRPr lang="it-IT" u="sng" dirty="0">
              <a:latin typeface="Palatino Linotype" panose="02040502050505030304" pitchFamily="18" charset="0"/>
              <a:sym typeface="Wingdings" panose="05000000000000000000" pitchFamily="2" charset="2"/>
            </a:endParaRPr>
          </a:p>
          <a:p>
            <a:pPr algn="r"/>
            <a:endParaRPr lang="it-IT" u="sng" dirty="0">
              <a:latin typeface="Palatino Linotype" panose="02040502050505030304" pitchFamily="18" charset="0"/>
              <a:sym typeface="Wingdings" panose="05000000000000000000" pitchFamily="2" charset="2"/>
            </a:endParaRPr>
          </a:p>
          <a:p>
            <a:pPr algn="ctr"/>
            <a:r>
              <a:rPr lang="it-IT" dirty="0">
                <a:latin typeface="Palatino Linotype" panose="02040502050505030304" pitchFamily="18" charset="0"/>
                <a:sym typeface="Wingdings" panose="05000000000000000000" pitchFamily="2" charset="2"/>
              </a:rPr>
              <a:t>                                                          Culto sunnita e Culto sciita </a:t>
            </a:r>
          </a:p>
          <a:p>
            <a:pPr algn="just"/>
            <a:endParaRPr lang="it-IT" sz="1700" u="sng" dirty="0">
              <a:latin typeface="Palatino Linotype" panose="02040502050505030304" pitchFamily="18" charset="0"/>
              <a:sym typeface="Wingdings" panose="05000000000000000000" pitchFamily="2" charset="2"/>
            </a:endParaRPr>
          </a:p>
        </p:txBody>
      </p:sp>
      <p:cxnSp>
        <p:nvCxnSpPr>
          <p:cNvPr id="5" name="Connettore 2 4">
            <a:extLst>
              <a:ext uri="{FF2B5EF4-FFF2-40B4-BE49-F238E27FC236}">
                <a16:creationId xmlns:a16="http://schemas.microsoft.com/office/drawing/2014/main" id="{8420A3D6-F7D0-4DEB-9190-6023D785C545}"/>
              </a:ext>
            </a:extLst>
          </p:cNvPr>
          <p:cNvCxnSpPr>
            <a:cxnSpLocks/>
          </p:cNvCxnSpPr>
          <p:nvPr/>
        </p:nvCxnSpPr>
        <p:spPr>
          <a:xfrm>
            <a:off x="4771639" y="3958927"/>
            <a:ext cx="0" cy="47244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8" name="Connettore 2 7">
            <a:extLst>
              <a:ext uri="{FF2B5EF4-FFF2-40B4-BE49-F238E27FC236}">
                <a16:creationId xmlns:a16="http://schemas.microsoft.com/office/drawing/2014/main" id="{47E8EC3B-1133-AFD5-7EE2-8AC6E975DED1}"/>
              </a:ext>
            </a:extLst>
          </p:cNvPr>
          <p:cNvCxnSpPr/>
          <p:nvPr/>
        </p:nvCxnSpPr>
        <p:spPr>
          <a:xfrm>
            <a:off x="8654405" y="4770613"/>
            <a:ext cx="0" cy="38174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394701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72E97-A478-FB46-CAE3-CBC20D45CEF8}"/>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8353B99-0B7B-336A-8776-77DB8F4A50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CBC192DC-D0AB-1B94-7B2B-5FDD0D2EBE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2428D29E-5C31-0DBA-0143-D18EBEBBF6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0ABD47BF-C3D4-42D6-95FC-46D65E6609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6CC6A87B-5C1D-5A11-EC58-9C91738135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F40F883F-7341-99D3-675D-5627607CB1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5E8BF4F7-B03C-7634-5A5E-DF96876AC835}"/>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803080C3-2E5B-BF21-9E56-057CD48AC0C4}"/>
              </a:ext>
            </a:extLst>
          </p:cNvPr>
          <p:cNvSpPr txBox="1"/>
          <p:nvPr/>
        </p:nvSpPr>
        <p:spPr>
          <a:xfrm>
            <a:off x="4771639" y="814012"/>
            <a:ext cx="6806744"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religione come ricerca di un sistema culturale coerente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1490980A-24A1-6563-C0E3-2D59FC89B50D}"/>
              </a:ext>
            </a:extLst>
          </p:cNvPr>
          <p:cNvSpPr txBox="1"/>
          <p:nvPr/>
        </p:nvSpPr>
        <p:spPr>
          <a:xfrm>
            <a:off x="8513185" y="594720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180A0943-F70B-3FF5-8037-90F956F94371}"/>
              </a:ext>
            </a:extLst>
          </p:cNvPr>
          <p:cNvSpPr txBox="1"/>
          <p:nvPr/>
        </p:nvSpPr>
        <p:spPr>
          <a:xfrm>
            <a:off x="1672741" y="2589387"/>
            <a:ext cx="9905642" cy="3016210"/>
          </a:xfrm>
          <a:prstGeom prst="rect">
            <a:avLst/>
          </a:prstGeom>
          <a:noFill/>
        </p:spPr>
        <p:txBody>
          <a:bodyPr wrap="square" rtlCol="0">
            <a:spAutoFit/>
          </a:bodyPr>
          <a:lstStyle/>
          <a:p>
            <a:pPr algn="just"/>
            <a:endParaRPr lang="it-IT" sz="1900"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In </a:t>
            </a:r>
            <a:r>
              <a:rPr lang="it-IT" sz="1900" b="1" u="sng" dirty="0">
                <a:latin typeface="Palatino Linotype" panose="02040502050505030304" pitchFamily="18" charset="0"/>
                <a:sym typeface="Wingdings" panose="05000000000000000000" pitchFamily="2" charset="2"/>
              </a:rPr>
              <a:t>Oriente</a:t>
            </a:r>
            <a:r>
              <a:rPr lang="it-IT" sz="1900" b="1" dirty="0">
                <a:latin typeface="Palatino Linotype" panose="02040502050505030304" pitchFamily="18" charset="0"/>
                <a:sym typeface="Wingdings" panose="05000000000000000000" pitchFamily="2" charset="2"/>
              </a:rPr>
              <a:t> </a:t>
            </a:r>
            <a:r>
              <a:rPr lang="it-IT" sz="1900" dirty="0">
                <a:latin typeface="Palatino Linotype" panose="02040502050505030304" pitchFamily="18" charset="0"/>
                <a:sym typeface="Wingdings" panose="05000000000000000000" pitchFamily="2" charset="2"/>
              </a:rPr>
              <a:t> altri culti importanti (es. </a:t>
            </a:r>
            <a:r>
              <a:rPr lang="it-IT" sz="1900" u="sng" dirty="0">
                <a:latin typeface="Palatino Linotype" panose="02040502050505030304" pitchFamily="18" charset="0"/>
                <a:sym typeface="Wingdings" panose="05000000000000000000" pitchFamily="2" charset="2"/>
              </a:rPr>
              <a:t>Induismo</a:t>
            </a:r>
            <a:r>
              <a:rPr lang="it-IT" sz="1900" dirty="0">
                <a:latin typeface="Palatino Linotype" panose="02040502050505030304" pitchFamily="18" charset="0"/>
                <a:sym typeface="Wingdings" panose="05000000000000000000" pitchFamily="2" charset="2"/>
              </a:rPr>
              <a:t> e </a:t>
            </a:r>
            <a:r>
              <a:rPr lang="it-IT" sz="1900" u="sng" dirty="0">
                <a:latin typeface="Palatino Linotype" panose="02040502050505030304" pitchFamily="18" charset="0"/>
                <a:sym typeface="Wingdings" panose="05000000000000000000" pitchFamily="2" charset="2"/>
              </a:rPr>
              <a:t>Buddismo</a:t>
            </a:r>
            <a:r>
              <a:rPr lang="it-IT" sz="1900" dirty="0">
                <a:latin typeface="Palatino Linotype" panose="02040502050505030304" pitchFamily="18" charset="0"/>
                <a:sym typeface="Wingdings" panose="05000000000000000000" pitchFamily="2" charset="2"/>
              </a:rPr>
              <a:t> che al loro interno raccolgono altre correnti religiose) </a:t>
            </a:r>
          </a:p>
          <a:p>
            <a:pPr algn="just"/>
            <a:endParaRPr lang="it-IT" sz="1900"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Queste e altre fedi, sia nei secoli passati che nell’epoca presente, hanno esercitato ed esercitano un’influenza profonda nella cultura e nelle credenze di interi popoli</a:t>
            </a:r>
          </a:p>
          <a:p>
            <a:pPr algn="just"/>
            <a:endParaRPr lang="it-IT" sz="1900"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Nel corso del tempo si sono poi anche dotate di organizzazioni poderose profondamente inserite nella vita culturale, sociale, economica e politica dei popoli in cui sono praticate</a:t>
            </a:r>
          </a:p>
          <a:p>
            <a:pPr algn="just"/>
            <a:endParaRPr lang="it-IT" sz="1900" dirty="0">
              <a:latin typeface="Palatino Linotype" panose="02040502050505030304" pitchFamily="18" charset="0"/>
              <a:sym typeface="Wingdings" panose="05000000000000000000" pitchFamily="2" charset="2"/>
            </a:endParaRPr>
          </a:p>
        </p:txBody>
      </p:sp>
    </p:spTree>
    <p:extLst>
      <p:ext uri="{BB962C8B-B14F-4D97-AF65-F5344CB8AC3E}">
        <p14:creationId xmlns:p14="http://schemas.microsoft.com/office/powerpoint/2010/main" val="26158187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7145B-F875-3CA2-9EA8-2643A0549CB5}"/>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C4CD0A4-3AA8-F302-39AC-2B462E9A91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AC199A8C-0F52-E176-8FBD-D1771FEBC5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8C7CD5B8-C71D-21B0-A607-2C69FA78E0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AC04CB9D-F263-63F7-E92F-DC50138400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386EC84B-9E98-56FB-C621-5F0E1284B5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1F6D707A-28E3-E549-7289-5FADD6D0E9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E017689A-9B6F-BAD7-3324-0C2AA30B86A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A7C2C532-57C4-AB6A-58DC-3FCB6DBB97EA}"/>
              </a:ext>
            </a:extLst>
          </p:cNvPr>
          <p:cNvSpPr txBox="1"/>
          <p:nvPr/>
        </p:nvSpPr>
        <p:spPr>
          <a:xfrm>
            <a:off x="4771639" y="814012"/>
            <a:ext cx="6806744"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religione come ricerca di un sistema culturale coerente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E46427D9-BAB5-7616-C0EC-01482971111F}"/>
              </a:ext>
            </a:extLst>
          </p:cNvPr>
          <p:cNvSpPr txBox="1"/>
          <p:nvPr/>
        </p:nvSpPr>
        <p:spPr>
          <a:xfrm>
            <a:off x="8513185" y="594720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394C33DA-E6BB-1E20-14F3-F03485441312}"/>
              </a:ext>
            </a:extLst>
          </p:cNvPr>
          <p:cNvSpPr txBox="1"/>
          <p:nvPr/>
        </p:nvSpPr>
        <p:spPr>
          <a:xfrm>
            <a:off x="1908699" y="2948414"/>
            <a:ext cx="9669684" cy="2215991"/>
          </a:xfrm>
          <a:prstGeom prst="rect">
            <a:avLst/>
          </a:prstGeom>
          <a:noFill/>
        </p:spPr>
        <p:txBody>
          <a:bodyPr wrap="square" rtlCol="0">
            <a:spAutoFit/>
          </a:bodyPr>
          <a:lstStyle/>
          <a:p>
            <a:pPr algn="just"/>
            <a:endParaRPr lang="it-IT" sz="2000" b="1" dirty="0">
              <a:latin typeface="Palatino Linotype" panose="02040502050505030304" pitchFamily="18" charset="0"/>
            </a:endParaRPr>
          </a:p>
          <a:p>
            <a:pPr algn="just"/>
            <a:endParaRPr lang="it-IT" sz="2000" b="1" dirty="0">
              <a:latin typeface="Palatino Linotype" panose="02040502050505030304" pitchFamily="18" charset="0"/>
            </a:endParaRPr>
          </a:p>
          <a:p>
            <a:pPr algn="just"/>
            <a:r>
              <a:rPr lang="it-IT" sz="2000" b="1" dirty="0">
                <a:latin typeface="Palatino Linotype" panose="02040502050505030304" pitchFamily="18" charset="0"/>
              </a:rPr>
              <a:t>I valori e la concezione del mondo che le religioni esprimono hanno presa sui fedeli non solo per la loro forza simbolica e rituale, ma anche per la presenza di un sistema dottrinario coerente.</a:t>
            </a:r>
          </a:p>
          <a:p>
            <a:pPr algn="just"/>
            <a:endParaRPr lang="it-IT" sz="2000" b="1" dirty="0">
              <a:latin typeface="Palatino Linotype" panose="02040502050505030304" pitchFamily="18" charset="0"/>
            </a:endParaRPr>
          </a:p>
          <a:p>
            <a:pPr algn="just"/>
            <a:endParaRPr lang="it-IT" b="1" dirty="0">
              <a:latin typeface="Palatino Linotype" panose="02040502050505030304" pitchFamily="18" charset="0"/>
            </a:endParaRPr>
          </a:p>
        </p:txBody>
      </p:sp>
    </p:spTree>
    <p:extLst>
      <p:ext uri="{BB962C8B-B14F-4D97-AF65-F5344CB8AC3E}">
        <p14:creationId xmlns:p14="http://schemas.microsoft.com/office/powerpoint/2010/main" val="40906434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96636-4C45-C589-12F4-925501701693}"/>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5C87645-CD78-598D-13EF-5A1D80B14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857497F8-E531-D30E-256E-7623FA8F7FF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9FACABF8-9AED-D5C7-3824-538F247208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F58CE9C8-B18E-0665-CC3A-3ED75BA207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36EBE7CB-35C0-0B6D-75C3-96B2995D63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D2986A60-1890-657A-0C2E-E1A8B3C1A4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13318FB5-21B3-C545-9A2B-3442F99CC8EB}"/>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60A19EEB-3CAC-13DA-9F7F-7724FCC42D56}"/>
              </a:ext>
            </a:extLst>
          </p:cNvPr>
          <p:cNvSpPr txBox="1"/>
          <p:nvPr/>
        </p:nvSpPr>
        <p:spPr>
          <a:xfrm>
            <a:off x="4692123" y="787194"/>
            <a:ext cx="7053417" cy="892552"/>
          </a:xfrm>
          <a:prstGeom prst="rect">
            <a:avLst/>
          </a:prstGeom>
          <a:noFill/>
        </p:spPr>
        <p:txBody>
          <a:bodyPr wrap="square" rtlCol="0">
            <a:spAutoFit/>
          </a:bodyPr>
          <a:lstStyle/>
          <a:p>
            <a:pPr lvl="0" algn="ju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ricerche sulla religione </a:t>
            </a:r>
            <a:r>
              <a:rPr lang="it-IT" sz="2600" b="1" dirty="0">
                <a:solidFill>
                  <a:prstClr val="black"/>
                </a:solidFill>
                <a:latin typeface="Palatino Linotype" panose="02040502050505030304" pitchFamily="18" charset="0"/>
                <a:cs typeface="Times New Roman" panose="02020603050405020304" pitchFamily="18" charset="0"/>
              </a:rPr>
              <a:t>di </a:t>
            </a:r>
            <a:r>
              <a:rPr lang="it-IT" sz="2600" b="1" dirty="0">
                <a:latin typeface="Palatino Linotype" panose="02040502050505030304" pitchFamily="18" charset="0"/>
              </a:rPr>
              <a:t>Émile Durkheim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cs typeface="Times New Roman" panose="02020603050405020304" pitchFamily="18" charset="0"/>
            </a:endParaRPr>
          </a:p>
        </p:txBody>
      </p:sp>
      <p:sp>
        <p:nvSpPr>
          <p:cNvPr id="23" name="CasellaDiTesto 22">
            <a:extLst>
              <a:ext uri="{FF2B5EF4-FFF2-40B4-BE49-F238E27FC236}">
                <a16:creationId xmlns:a16="http://schemas.microsoft.com/office/drawing/2014/main" id="{9B31D938-F7B9-F469-3D3F-0D67AD5FD4B4}"/>
              </a:ext>
            </a:extLst>
          </p:cNvPr>
          <p:cNvSpPr txBox="1"/>
          <p:nvPr/>
        </p:nvSpPr>
        <p:spPr>
          <a:xfrm>
            <a:off x="8513185" y="594720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E27ADF81-68DB-3707-F26A-02F6D8ED47B5}"/>
              </a:ext>
            </a:extLst>
          </p:cNvPr>
          <p:cNvSpPr txBox="1"/>
          <p:nvPr/>
        </p:nvSpPr>
        <p:spPr>
          <a:xfrm>
            <a:off x="1748901" y="2466940"/>
            <a:ext cx="6338656" cy="3139321"/>
          </a:xfrm>
          <a:prstGeom prst="rect">
            <a:avLst/>
          </a:prstGeom>
          <a:noFill/>
        </p:spPr>
        <p:txBody>
          <a:bodyPr wrap="square" rtlCol="0">
            <a:spAutoFit/>
          </a:bodyPr>
          <a:lstStyle/>
          <a:p>
            <a:pPr algn="just"/>
            <a:r>
              <a:rPr lang="it-IT" b="1" dirty="0">
                <a:latin typeface="Palatino Linotype" panose="02040502050505030304" pitchFamily="18" charset="0"/>
              </a:rPr>
              <a:t>Durkheim</a:t>
            </a:r>
            <a:r>
              <a:rPr lang="it-IT" dirty="0">
                <a:latin typeface="Palatino Linotype" panose="02040502050505030304" pitchFamily="18" charset="0"/>
              </a:rPr>
              <a:t>,</a:t>
            </a:r>
            <a:r>
              <a:rPr lang="it-IT" b="1" dirty="0">
                <a:latin typeface="Palatino Linotype" panose="02040502050505030304" pitchFamily="18" charset="0"/>
              </a:rPr>
              <a:t> </a:t>
            </a:r>
            <a:r>
              <a:rPr lang="it-IT" dirty="0">
                <a:latin typeface="Palatino Linotype" panose="02040502050505030304" pitchFamily="18" charset="0"/>
              </a:rPr>
              <a:t>sociologo ed etnologo francese </a:t>
            </a:r>
            <a:r>
              <a:rPr lang="it-IT" b="1" dirty="0">
                <a:latin typeface="Palatino Linotype" panose="02040502050505030304" pitchFamily="18" charset="0"/>
              </a:rPr>
              <a:t>(1858-1917)</a:t>
            </a:r>
          </a:p>
          <a:p>
            <a:pPr algn="just"/>
            <a:endParaRPr lang="it-IT" b="1" dirty="0">
              <a:latin typeface="Palatino Linotype" panose="02040502050505030304" pitchFamily="18" charset="0"/>
            </a:endParaRPr>
          </a:p>
          <a:p>
            <a:pPr algn="just"/>
            <a:endParaRPr lang="it-IT" b="1" dirty="0">
              <a:latin typeface="Palatino Linotype" panose="02040502050505030304" pitchFamily="18" charset="0"/>
            </a:endParaRPr>
          </a:p>
          <a:p>
            <a:pPr algn="just"/>
            <a:r>
              <a:rPr lang="it-IT" b="1" dirty="0">
                <a:latin typeface="Palatino Linotype" panose="02040502050505030304" pitchFamily="18" charset="0"/>
              </a:rPr>
              <a:t>convinto che in una società la coesione è l’elemento che riveste la maggiore importanza  </a:t>
            </a:r>
          </a:p>
          <a:p>
            <a:pPr algn="just"/>
            <a:endParaRPr lang="it-IT" b="1" dirty="0">
              <a:latin typeface="Palatino Linotype" panose="02040502050505030304" pitchFamily="18" charset="0"/>
            </a:endParaRPr>
          </a:p>
          <a:p>
            <a:pPr algn="just"/>
            <a:r>
              <a:rPr lang="it-IT" dirty="0">
                <a:latin typeface="Palatino Linotype" panose="02040502050505030304" pitchFamily="18" charset="0"/>
              </a:rPr>
              <a:t>ciò che rende una società coesa è la presenza di una </a:t>
            </a:r>
            <a:r>
              <a:rPr lang="it-IT" b="1" dirty="0">
                <a:latin typeface="Palatino Linotype" panose="02040502050505030304" pitchFamily="18" charset="0"/>
              </a:rPr>
              <a:t>morale condivisa </a:t>
            </a:r>
          </a:p>
          <a:p>
            <a:pPr algn="just"/>
            <a:endParaRPr lang="it-IT" b="1" dirty="0">
              <a:latin typeface="Palatino Linotype" panose="02040502050505030304" pitchFamily="18" charset="0"/>
            </a:endParaRPr>
          </a:p>
          <a:p>
            <a:pPr algn="just"/>
            <a:r>
              <a:rPr lang="it-IT" b="1" dirty="0">
                <a:latin typeface="Palatino Linotype" panose="02040502050505030304" pitchFamily="18" charset="0"/>
              </a:rPr>
              <a:t>La morale si esprime attraverso norme di comportamento la cui infrazione viene punita con delle sanzioni</a:t>
            </a:r>
          </a:p>
        </p:txBody>
      </p:sp>
      <p:pic>
        <p:nvPicPr>
          <p:cNvPr id="4" name="Immagine 3">
            <a:extLst>
              <a:ext uri="{FF2B5EF4-FFF2-40B4-BE49-F238E27FC236}">
                <a16:creationId xmlns:a16="http://schemas.microsoft.com/office/drawing/2014/main" id="{B1694245-00D2-185A-D2DA-CFC8C230238B}"/>
              </a:ext>
            </a:extLst>
          </p:cNvPr>
          <p:cNvPicPr>
            <a:picLocks noChangeAspect="1"/>
          </p:cNvPicPr>
          <p:nvPr/>
        </p:nvPicPr>
        <p:blipFill>
          <a:blip r:embed="rId3"/>
          <a:stretch>
            <a:fillRect/>
          </a:stretch>
        </p:blipFill>
        <p:spPr>
          <a:xfrm>
            <a:off x="8218831" y="2466940"/>
            <a:ext cx="3460774" cy="3140614"/>
          </a:xfrm>
          <a:prstGeom prst="rect">
            <a:avLst/>
          </a:prstGeom>
        </p:spPr>
      </p:pic>
      <p:cxnSp>
        <p:nvCxnSpPr>
          <p:cNvPr id="6" name="Connettore 2 5">
            <a:extLst>
              <a:ext uri="{FF2B5EF4-FFF2-40B4-BE49-F238E27FC236}">
                <a16:creationId xmlns:a16="http://schemas.microsoft.com/office/drawing/2014/main" id="{66E0D0E5-9872-ED9B-7526-EE0E8C2FE24C}"/>
              </a:ext>
            </a:extLst>
          </p:cNvPr>
          <p:cNvCxnSpPr>
            <a:cxnSpLocks/>
          </p:cNvCxnSpPr>
          <p:nvPr/>
        </p:nvCxnSpPr>
        <p:spPr>
          <a:xfrm>
            <a:off x="2459115" y="2869707"/>
            <a:ext cx="0" cy="42286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99631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AC908-08B1-4DAC-3197-B7B7DDAA6ADE}"/>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DBE459D-05ED-3F9E-2A26-0FDCC49780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87DAB4CA-396B-5430-3DA5-A2BF3DD201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4CEC8C07-9457-2A06-4044-6F6E76C521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CB975E6A-90B1-210E-980C-0FB5EA0477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2A1D460E-7343-F94F-6AEC-6A6CCB677D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9864DC3F-69BC-2B17-1C5E-3EC3732FA8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B3616D3E-48EB-3E6B-09D0-B5BD543C58B9}"/>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38A9053-B9A2-18FC-26BE-0B9C6BC57741}"/>
              </a:ext>
            </a:extLst>
          </p:cNvPr>
          <p:cNvSpPr txBox="1"/>
          <p:nvPr/>
        </p:nvSpPr>
        <p:spPr>
          <a:xfrm>
            <a:off x="4692123" y="787194"/>
            <a:ext cx="7053417" cy="892552"/>
          </a:xfrm>
          <a:prstGeom prst="rect">
            <a:avLst/>
          </a:prstGeom>
          <a:noFill/>
        </p:spPr>
        <p:txBody>
          <a:bodyPr wrap="square" rtlCol="0">
            <a:spAutoFit/>
          </a:bodyPr>
          <a:lstStyle/>
          <a:p>
            <a:pPr lvl="0" algn="ju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ricerche sulla religione </a:t>
            </a:r>
            <a:r>
              <a:rPr lang="it-IT" sz="2600" b="1" dirty="0">
                <a:solidFill>
                  <a:prstClr val="black"/>
                </a:solidFill>
                <a:latin typeface="Palatino Linotype" panose="02040502050505030304" pitchFamily="18" charset="0"/>
                <a:cs typeface="Times New Roman" panose="02020603050405020304" pitchFamily="18" charset="0"/>
              </a:rPr>
              <a:t>di </a:t>
            </a:r>
            <a:r>
              <a:rPr lang="it-IT" sz="2600" b="1" dirty="0">
                <a:latin typeface="Palatino Linotype" panose="02040502050505030304" pitchFamily="18" charset="0"/>
              </a:rPr>
              <a:t>Émile Durkheim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cs typeface="Times New Roman" panose="02020603050405020304" pitchFamily="18" charset="0"/>
            </a:endParaRPr>
          </a:p>
        </p:txBody>
      </p:sp>
      <p:sp>
        <p:nvSpPr>
          <p:cNvPr id="23" name="CasellaDiTesto 22">
            <a:extLst>
              <a:ext uri="{FF2B5EF4-FFF2-40B4-BE49-F238E27FC236}">
                <a16:creationId xmlns:a16="http://schemas.microsoft.com/office/drawing/2014/main" id="{3BFA5ABB-A9BC-7A79-0A43-53F93B2A84DB}"/>
              </a:ext>
            </a:extLst>
          </p:cNvPr>
          <p:cNvSpPr txBox="1"/>
          <p:nvPr/>
        </p:nvSpPr>
        <p:spPr>
          <a:xfrm>
            <a:off x="8513185" y="594720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8EA52B11-87A4-D747-967D-F159DCD5A790}"/>
              </a:ext>
            </a:extLst>
          </p:cNvPr>
          <p:cNvSpPr txBox="1"/>
          <p:nvPr/>
        </p:nvSpPr>
        <p:spPr>
          <a:xfrm>
            <a:off x="1775534" y="2785454"/>
            <a:ext cx="6338656" cy="3693319"/>
          </a:xfrm>
          <a:prstGeom prst="rect">
            <a:avLst/>
          </a:prstGeom>
          <a:noFill/>
        </p:spPr>
        <p:txBody>
          <a:bodyPr wrap="square" rtlCol="0">
            <a:spAutoFit/>
          </a:bodyPr>
          <a:lstStyle/>
          <a:p>
            <a:pPr algn="just"/>
            <a:endParaRPr lang="it-IT" b="1" dirty="0">
              <a:latin typeface="Palatino Linotype" panose="02040502050505030304" pitchFamily="18" charset="0"/>
            </a:endParaRPr>
          </a:p>
          <a:p>
            <a:pPr algn="just"/>
            <a:r>
              <a:rPr lang="it-IT" b="1" dirty="0">
                <a:latin typeface="Palatino Linotype" panose="02040502050505030304" pitchFamily="18" charset="0"/>
              </a:rPr>
              <a:t>Le persone sono vincolate a queste norme sia per la pressione esterna messa in atto dalle autorità, sia perché le hanno interiorizzate come giuste</a:t>
            </a:r>
          </a:p>
          <a:p>
            <a:pPr algn="just"/>
            <a:endParaRPr lang="it-IT" b="1" dirty="0">
              <a:latin typeface="Palatino Linotype" panose="02040502050505030304" pitchFamily="18" charset="0"/>
            </a:endParaRPr>
          </a:p>
          <a:p>
            <a:pPr algn="just"/>
            <a:endParaRPr lang="it-IT" dirty="0">
              <a:latin typeface="Palatino Linotype" panose="02040502050505030304" pitchFamily="18" charset="0"/>
            </a:endParaRPr>
          </a:p>
          <a:p>
            <a:pPr algn="just"/>
            <a:endParaRPr lang="it-IT" dirty="0">
              <a:latin typeface="Palatino Linotype" panose="02040502050505030304" pitchFamily="18" charset="0"/>
            </a:endParaRPr>
          </a:p>
          <a:p>
            <a:pPr algn="just"/>
            <a:r>
              <a:rPr lang="it-IT" dirty="0">
                <a:latin typeface="Palatino Linotype" panose="02040502050505030304" pitchFamily="18" charset="0"/>
              </a:rPr>
              <a:t>Inoltre, la solidarietà tra i membri di una società si esprime proprio attraverso l’appartenenza a una morale comune</a:t>
            </a:r>
          </a:p>
          <a:p>
            <a:pPr algn="just"/>
            <a:endParaRPr lang="it-IT" b="1" dirty="0">
              <a:latin typeface="Palatino Linotype" panose="02040502050505030304" pitchFamily="18" charset="0"/>
            </a:endParaRPr>
          </a:p>
          <a:p>
            <a:pPr algn="just"/>
            <a:endParaRPr lang="it-IT" b="1" dirty="0">
              <a:latin typeface="Palatino Linotype" panose="02040502050505030304" pitchFamily="18" charset="0"/>
            </a:endParaRPr>
          </a:p>
          <a:p>
            <a:pPr algn="just"/>
            <a:endParaRPr lang="it-IT" b="1" dirty="0">
              <a:latin typeface="Palatino Linotype" panose="02040502050505030304" pitchFamily="18" charset="0"/>
            </a:endParaRPr>
          </a:p>
          <a:p>
            <a:pPr algn="just"/>
            <a:r>
              <a:rPr lang="it-IT" b="1" dirty="0">
                <a:latin typeface="Palatino Linotype" panose="02040502050505030304" pitchFamily="18" charset="0"/>
              </a:rPr>
              <a:t> </a:t>
            </a:r>
          </a:p>
        </p:txBody>
      </p:sp>
      <p:pic>
        <p:nvPicPr>
          <p:cNvPr id="4" name="Immagine 3">
            <a:extLst>
              <a:ext uri="{FF2B5EF4-FFF2-40B4-BE49-F238E27FC236}">
                <a16:creationId xmlns:a16="http://schemas.microsoft.com/office/drawing/2014/main" id="{A6BD7973-8349-D10B-C962-13A9CE93BEFF}"/>
              </a:ext>
            </a:extLst>
          </p:cNvPr>
          <p:cNvPicPr>
            <a:picLocks noChangeAspect="1"/>
          </p:cNvPicPr>
          <p:nvPr/>
        </p:nvPicPr>
        <p:blipFill>
          <a:blip r:embed="rId3"/>
          <a:stretch>
            <a:fillRect/>
          </a:stretch>
        </p:blipFill>
        <p:spPr>
          <a:xfrm>
            <a:off x="8218831" y="2466940"/>
            <a:ext cx="3460774" cy="3140614"/>
          </a:xfrm>
          <a:prstGeom prst="rect">
            <a:avLst/>
          </a:prstGeom>
        </p:spPr>
      </p:pic>
    </p:spTree>
    <p:extLst>
      <p:ext uri="{BB962C8B-B14F-4D97-AF65-F5344CB8AC3E}">
        <p14:creationId xmlns:p14="http://schemas.microsoft.com/office/powerpoint/2010/main" val="38757491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F4440-E69F-7EB8-201C-A4D214E36EB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9D909F6-810D-2662-1498-660884B4BB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E1B149CC-97FC-95CF-2183-BE695C319FE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98D6E8F4-AE41-460C-2EB7-E4E8D944C0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E86E3931-6F7C-AD55-670A-A9AED5EEB6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92FE2AF0-D66F-CEB9-5697-BCA9FF9BCC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E6C87B6E-9451-9E2F-50C3-378F4E97E6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273DD58-4391-40EC-7951-182AF1516A20}"/>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608519DF-9E05-3488-EC6E-36212453D1A0}"/>
              </a:ext>
            </a:extLst>
          </p:cNvPr>
          <p:cNvSpPr txBox="1"/>
          <p:nvPr/>
        </p:nvSpPr>
        <p:spPr>
          <a:xfrm>
            <a:off x="4692123" y="787194"/>
            <a:ext cx="7053417" cy="892552"/>
          </a:xfrm>
          <a:prstGeom prst="rect">
            <a:avLst/>
          </a:prstGeom>
          <a:noFill/>
        </p:spPr>
        <p:txBody>
          <a:bodyPr wrap="square" rtlCol="0">
            <a:spAutoFit/>
          </a:bodyPr>
          <a:lstStyle/>
          <a:p>
            <a:pPr lvl="0" algn="ju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ricerche sulla religione </a:t>
            </a:r>
            <a:r>
              <a:rPr lang="it-IT" sz="2600" b="1" dirty="0">
                <a:solidFill>
                  <a:prstClr val="black"/>
                </a:solidFill>
                <a:latin typeface="Palatino Linotype" panose="02040502050505030304" pitchFamily="18" charset="0"/>
                <a:cs typeface="Times New Roman" panose="02020603050405020304" pitchFamily="18" charset="0"/>
              </a:rPr>
              <a:t>di </a:t>
            </a:r>
            <a:r>
              <a:rPr lang="it-IT" sz="2600" b="1" dirty="0">
                <a:latin typeface="Palatino Linotype" panose="02040502050505030304" pitchFamily="18" charset="0"/>
              </a:rPr>
              <a:t>Émile Durkheim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cs typeface="Times New Roman" panose="02020603050405020304" pitchFamily="18" charset="0"/>
            </a:endParaRPr>
          </a:p>
        </p:txBody>
      </p:sp>
      <p:sp>
        <p:nvSpPr>
          <p:cNvPr id="23" name="CasellaDiTesto 22">
            <a:extLst>
              <a:ext uri="{FF2B5EF4-FFF2-40B4-BE49-F238E27FC236}">
                <a16:creationId xmlns:a16="http://schemas.microsoft.com/office/drawing/2014/main" id="{097CEB77-A9FD-D2FE-ADC5-BFFA7E417333}"/>
              </a:ext>
            </a:extLst>
          </p:cNvPr>
          <p:cNvSpPr txBox="1"/>
          <p:nvPr/>
        </p:nvSpPr>
        <p:spPr>
          <a:xfrm>
            <a:off x="8513185" y="594720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7B88E95F-5BB5-B365-6BC5-1F6FE18D7EB4}"/>
              </a:ext>
            </a:extLst>
          </p:cNvPr>
          <p:cNvSpPr txBox="1"/>
          <p:nvPr/>
        </p:nvSpPr>
        <p:spPr>
          <a:xfrm>
            <a:off x="1784412" y="2600188"/>
            <a:ext cx="6338656" cy="2862322"/>
          </a:xfrm>
          <a:prstGeom prst="rect">
            <a:avLst/>
          </a:prstGeom>
          <a:noFill/>
        </p:spPr>
        <p:txBody>
          <a:bodyPr wrap="square" rtlCol="0">
            <a:spAutoFit/>
          </a:bodyPr>
          <a:lstStyle/>
          <a:p>
            <a:pPr algn="just"/>
            <a:endParaRPr lang="it-IT" b="1" dirty="0">
              <a:latin typeface="Palatino Linotype" panose="02040502050505030304" pitchFamily="18" charset="0"/>
            </a:endParaRPr>
          </a:p>
          <a:p>
            <a:pPr algn="just"/>
            <a:r>
              <a:rPr lang="it-IT" b="1" dirty="0">
                <a:latin typeface="Palatino Linotype" panose="02040502050505030304" pitchFamily="18" charset="0"/>
              </a:rPr>
              <a:t>Durkheim </a:t>
            </a:r>
            <a:r>
              <a:rPr lang="it-IT" b="1" dirty="0">
                <a:latin typeface="Palatino Linotype" panose="02040502050505030304" pitchFamily="18" charset="0"/>
                <a:sym typeface="Wingdings" panose="05000000000000000000" pitchFamily="2" charset="2"/>
              </a:rPr>
              <a:t> </a:t>
            </a:r>
            <a:r>
              <a:rPr lang="it-IT" dirty="0">
                <a:latin typeface="Palatino Linotype" panose="02040502050505030304" pitchFamily="18" charset="0"/>
                <a:sym typeface="Wingdings" panose="05000000000000000000" pitchFamily="2" charset="2"/>
              </a:rPr>
              <a:t>modo originario attraverso cui le norme morali trovano una forma istituzionale sono le credenze religiose </a:t>
            </a:r>
          </a:p>
          <a:p>
            <a:pPr algn="just"/>
            <a:endParaRPr lang="it-IT" dirty="0">
              <a:latin typeface="Palatino Linotype" panose="02040502050505030304" pitchFamily="18" charset="0"/>
              <a:sym typeface="Wingdings" panose="05000000000000000000" pitchFamily="2" charset="2"/>
            </a:endParaRPr>
          </a:p>
          <a:p>
            <a:pPr algn="just"/>
            <a:endParaRPr lang="it-IT" dirty="0">
              <a:latin typeface="Palatino Linotype" panose="02040502050505030304" pitchFamily="18" charset="0"/>
              <a:sym typeface="Wingdings" panose="05000000000000000000" pitchFamily="2" charset="2"/>
            </a:endParaRPr>
          </a:p>
          <a:p>
            <a:pPr algn="just"/>
            <a:endParaRPr lang="it-IT" dirty="0">
              <a:latin typeface="Palatino Linotype" panose="02040502050505030304" pitchFamily="18" charset="0"/>
              <a:sym typeface="Wingdings" panose="05000000000000000000" pitchFamily="2" charset="2"/>
            </a:endParaRPr>
          </a:p>
          <a:p>
            <a:pPr algn="just"/>
            <a:r>
              <a:rPr lang="it-IT" dirty="0">
                <a:latin typeface="Palatino Linotype" panose="02040502050505030304" pitchFamily="18" charset="0"/>
                <a:sym typeface="Wingdings" panose="05000000000000000000" pitchFamily="2" charset="2"/>
              </a:rPr>
              <a:t>Queste </a:t>
            </a:r>
            <a:r>
              <a:rPr lang="it-IT" b="1" dirty="0">
                <a:latin typeface="Palatino Linotype" panose="02040502050505030304" pitchFamily="18" charset="0"/>
                <a:sym typeface="Wingdings" panose="05000000000000000000" pitchFamily="2" charset="2"/>
              </a:rPr>
              <a:t>credenze </a:t>
            </a:r>
            <a:r>
              <a:rPr lang="it-IT" dirty="0">
                <a:latin typeface="Palatino Linotype" panose="02040502050505030304" pitchFamily="18" charset="0"/>
                <a:sym typeface="Wingdings" panose="05000000000000000000" pitchFamily="2" charset="2"/>
              </a:rPr>
              <a:t>sono rese </a:t>
            </a:r>
            <a:r>
              <a:rPr lang="it-IT" b="1" dirty="0">
                <a:latin typeface="Palatino Linotype" panose="02040502050505030304" pitchFamily="18" charset="0"/>
                <a:sym typeface="Wingdings" panose="05000000000000000000" pitchFamily="2" charset="2"/>
              </a:rPr>
              <a:t>sacre </a:t>
            </a:r>
            <a:r>
              <a:rPr lang="it-IT" dirty="0">
                <a:latin typeface="Palatino Linotype" panose="02040502050505030304" pitchFamily="18" charset="0"/>
                <a:sym typeface="Wingdings" panose="05000000000000000000" pitchFamily="2" charset="2"/>
              </a:rPr>
              <a:t>dalla religione, che le iscrive in una serie di riti attraverso cui il fedele comunica con la divinità</a:t>
            </a:r>
            <a:endParaRPr lang="it-IT" dirty="0">
              <a:latin typeface="Palatino Linotype" panose="02040502050505030304" pitchFamily="18" charset="0"/>
            </a:endParaRPr>
          </a:p>
        </p:txBody>
      </p:sp>
      <p:pic>
        <p:nvPicPr>
          <p:cNvPr id="4" name="Immagine 3">
            <a:extLst>
              <a:ext uri="{FF2B5EF4-FFF2-40B4-BE49-F238E27FC236}">
                <a16:creationId xmlns:a16="http://schemas.microsoft.com/office/drawing/2014/main" id="{59B09DD3-AC9E-8B8F-D95E-6A5CFB6C2779}"/>
              </a:ext>
            </a:extLst>
          </p:cNvPr>
          <p:cNvPicPr>
            <a:picLocks noChangeAspect="1"/>
          </p:cNvPicPr>
          <p:nvPr/>
        </p:nvPicPr>
        <p:blipFill>
          <a:blip r:embed="rId3"/>
          <a:stretch>
            <a:fillRect/>
          </a:stretch>
        </p:blipFill>
        <p:spPr>
          <a:xfrm>
            <a:off x="8218831" y="2466940"/>
            <a:ext cx="3460774" cy="3140614"/>
          </a:xfrm>
          <a:prstGeom prst="rect">
            <a:avLst/>
          </a:prstGeom>
        </p:spPr>
      </p:pic>
    </p:spTree>
    <p:extLst>
      <p:ext uri="{BB962C8B-B14F-4D97-AF65-F5344CB8AC3E}">
        <p14:creationId xmlns:p14="http://schemas.microsoft.com/office/powerpoint/2010/main" val="32277313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E3F13-FED2-BBD5-9D26-1367E76D8F36}"/>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0519BBC-8662-2276-9062-2180EF1795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1CF5833C-FBF7-241D-FAA4-02A760F325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9EC87BA1-4263-A740-503D-15A40F5DE9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64A635E2-301D-B794-8139-FA4AC7F9E0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CD04924F-CA9B-3B44-6DC3-DB553505F3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820F83EE-95E1-4E23-5B1C-D68D2D9109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BBE38B8B-8152-AF38-370C-9EBF62687E6B}"/>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52F33413-435E-390E-B9FB-6ED45A7058ED}"/>
              </a:ext>
            </a:extLst>
          </p:cNvPr>
          <p:cNvSpPr txBox="1"/>
          <p:nvPr/>
        </p:nvSpPr>
        <p:spPr>
          <a:xfrm>
            <a:off x="4692123" y="787194"/>
            <a:ext cx="7053417" cy="892552"/>
          </a:xfrm>
          <a:prstGeom prst="rect">
            <a:avLst/>
          </a:prstGeom>
          <a:noFill/>
        </p:spPr>
        <p:txBody>
          <a:bodyPr wrap="square" rtlCol="0">
            <a:spAutoFit/>
          </a:bodyPr>
          <a:lstStyle/>
          <a:p>
            <a:pPr lvl="0" algn="ju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ricerche sulla religione </a:t>
            </a:r>
            <a:r>
              <a:rPr lang="it-IT" sz="2600" b="1" dirty="0">
                <a:solidFill>
                  <a:prstClr val="black"/>
                </a:solidFill>
                <a:latin typeface="Palatino Linotype" panose="02040502050505030304" pitchFamily="18" charset="0"/>
                <a:cs typeface="Times New Roman" panose="02020603050405020304" pitchFamily="18" charset="0"/>
              </a:rPr>
              <a:t>di </a:t>
            </a:r>
            <a:r>
              <a:rPr lang="it-IT" sz="2600" b="1" dirty="0">
                <a:latin typeface="Palatino Linotype" panose="02040502050505030304" pitchFamily="18" charset="0"/>
              </a:rPr>
              <a:t>Émile Durkheim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cs typeface="Times New Roman" panose="02020603050405020304" pitchFamily="18" charset="0"/>
            </a:endParaRPr>
          </a:p>
        </p:txBody>
      </p:sp>
      <p:sp>
        <p:nvSpPr>
          <p:cNvPr id="23" name="CasellaDiTesto 22">
            <a:extLst>
              <a:ext uri="{FF2B5EF4-FFF2-40B4-BE49-F238E27FC236}">
                <a16:creationId xmlns:a16="http://schemas.microsoft.com/office/drawing/2014/main" id="{D8CDC7E3-0224-BA8A-0164-62288C3948BE}"/>
              </a:ext>
            </a:extLst>
          </p:cNvPr>
          <p:cNvSpPr txBox="1"/>
          <p:nvPr/>
        </p:nvSpPr>
        <p:spPr>
          <a:xfrm>
            <a:off x="8513185" y="594720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1F8E0119-597D-B5E4-2FC4-887CBB52BD32}"/>
              </a:ext>
            </a:extLst>
          </p:cNvPr>
          <p:cNvSpPr txBox="1"/>
          <p:nvPr/>
        </p:nvSpPr>
        <p:spPr>
          <a:xfrm>
            <a:off x="1574800" y="2666331"/>
            <a:ext cx="6441440" cy="3139321"/>
          </a:xfrm>
          <a:prstGeom prst="rect">
            <a:avLst/>
          </a:prstGeom>
          <a:noFill/>
        </p:spPr>
        <p:txBody>
          <a:bodyPr wrap="square" rtlCol="0">
            <a:spAutoFit/>
          </a:bodyPr>
          <a:lstStyle/>
          <a:p>
            <a:pPr algn="just"/>
            <a:r>
              <a:rPr lang="it-IT" b="1" dirty="0">
                <a:latin typeface="Palatino Linotype" panose="02040502050505030304" pitchFamily="18" charset="0"/>
              </a:rPr>
              <a:t>culti delle tribù illetterate dell’Australia e del Nord America</a:t>
            </a:r>
          </a:p>
          <a:p>
            <a:pPr algn="just"/>
            <a:endParaRPr lang="it-IT" dirty="0">
              <a:latin typeface="Palatino Linotype" panose="02040502050505030304" pitchFamily="18" charset="0"/>
            </a:endParaRPr>
          </a:p>
          <a:p>
            <a:pPr algn="just"/>
            <a:endParaRPr lang="it-IT" dirty="0">
              <a:latin typeface="Palatino Linotype" panose="02040502050505030304" pitchFamily="18" charset="0"/>
            </a:endParaRPr>
          </a:p>
          <a:p>
            <a:pPr algn="just"/>
            <a:r>
              <a:rPr lang="it-IT" dirty="0">
                <a:latin typeface="Palatino Linotype" panose="02040502050505030304" pitchFamily="18" charset="0"/>
              </a:rPr>
              <a:t>che potevano far cogliere importanti aspetti della religione intesa come fenomeno universale</a:t>
            </a:r>
          </a:p>
          <a:p>
            <a:pPr algn="just"/>
            <a:endParaRPr lang="it-IT" dirty="0">
              <a:latin typeface="Palatino Linotype" panose="02040502050505030304" pitchFamily="18" charset="0"/>
            </a:endParaRPr>
          </a:p>
          <a:p>
            <a:pPr algn="just"/>
            <a:endParaRPr lang="it-IT" dirty="0">
              <a:latin typeface="Palatino Linotype" panose="02040502050505030304" pitchFamily="18" charset="0"/>
            </a:endParaRPr>
          </a:p>
          <a:p>
            <a:pPr algn="just"/>
            <a:r>
              <a:rPr lang="it-IT" dirty="0">
                <a:latin typeface="Palatino Linotype" panose="02040502050505030304" pitchFamily="18" charset="0"/>
              </a:rPr>
              <a:t>Nelle religioni più complesse delle società letterate, il rito si associa a una serie di vicende in cui la divinità si è manifestata</a:t>
            </a:r>
          </a:p>
        </p:txBody>
      </p:sp>
      <p:pic>
        <p:nvPicPr>
          <p:cNvPr id="4" name="Immagine 3">
            <a:extLst>
              <a:ext uri="{FF2B5EF4-FFF2-40B4-BE49-F238E27FC236}">
                <a16:creationId xmlns:a16="http://schemas.microsoft.com/office/drawing/2014/main" id="{EA4F85C9-7100-BD5D-0A37-9F69320B6E9D}"/>
              </a:ext>
            </a:extLst>
          </p:cNvPr>
          <p:cNvPicPr>
            <a:picLocks noChangeAspect="1"/>
          </p:cNvPicPr>
          <p:nvPr/>
        </p:nvPicPr>
        <p:blipFill>
          <a:blip r:embed="rId3"/>
          <a:stretch>
            <a:fillRect/>
          </a:stretch>
        </p:blipFill>
        <p:spPr>
          <a:xfrm>
            <a:off x="8218831" y="2466940"/>
            <a:ext cx="3460774" cy="3140614"/>
          </a:xfrm>
          <a:prstGeom prst="rect">
            <a:avLst/>
          </a:prstGeom>
        </p:spPr>
      </p:pic>
      <p:cxnSp>
        <p:nvCxnSpPr>
          <p:cNvPr id="5" name="Connettore 2 4">
            <a:extLst>
              <a:ext uri="{FF2B5EF4-FFF2-40B4-BE49-F238E27FC236}">
                <a16:creationId xmlns:a16="http://schemas.microsoft.com/office/drawing/2014/main" id="{76FE7B32-4FA9-50A1-DC92-265209E3A6CE}"/>
              </a:ext>
            </a:extLst>
          </p:cNvPr>
          <p:cNvCxnSpPr/>
          <p:nvPr/>
        </p:nvCxnSpPr>
        <p:spPr>
          <a:xfrm>
            <a:off x="2726530" y="3212229"/>
            <a:ext cx="0" cy="48718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79872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7B4C0-F861-670A-A768-93B5D23C672E}"/>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04CF279-1241-06BC-1B34-C5F31D2602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4550F244-AE28-A62F-9F61-D519533819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DD86864A-87BD-7653-3C58-4538D1E1A2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71097452-122E-8F9B-09F5-E591E2F306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AE8611A6-85AB-FECD-00D4-DB57552C49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678A8ECA-C714-6572-0731-E7F0EC40A1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CF2F3D0B-14FC-0AEA-D634-69762702B107}"/>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6652B02B-1889-D41A-1087-3F2EDC84D37C}"/>
              </a:ext>
            </a:extLst>
          </p:cNvPr>
          <p:cNvSpPr txBox="1"/>
          <p:nvPr/>
        </p:nvSpPr>
        <p:spPr>
          <a:xfrm>
            <a:off x="4692123" y="787194"/>
            <a:ext cx="7053417" cy="892552"/>
          </a:xfrm>
          <a:prstGeom prst="rect">
            <a:avLst/>
          </a:prstGeom>
          <a:noFill/>
        </p:spPr>
        <p:txBody>
          <a:bodyPr wrap="square" rtlCol="0">
            <a:spAutoFit/>
          </a:bodyPr>
          <a:lstStyle/>
          <a:p>
            <a:pPr lvl="0" algn="ju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ricerche sulla religione </a:t>
            </a:r>
            <a:r>
              <a:rPr lang="it-IT" sz="2600" b="1" dirty="0">
                <a:solidFill>
                  <a:prstClr val="black"/>
                </a:solidFill>
                <a:latin typeface="Palatino Linotype" panose="02040502050505030304" pitchFamily="18" charset="0"/>
                <a:cs typeface="Times New Roman" panose="02020603050405020304" pitchFamily="18" charset="0"/>
              </a:rPr>
              <a:t>di </a:t>
            </a:r>
            <a:r>
              <a:rPr lang="it-IT" sz="2600" b="1" dirty="0">
                <a:latin typeface="Palatino Linotype" panose="02040502050505030304" pitchFamily="18" charset="0"/>
              </a:rPr>
              <a:t>Émile Durkheim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cs typeface="Times New Roman" panose="02020603050405020304" pitchFamily="18" charset="0"/>
            </a:endParaRPr>
          </a:p>
        </p:txBody>
      </p:sp>
      <p:sp>
        <p:nvSpPr>
          <p:cNvPr id="23" name="CasellaDiTesto 22">
            <a:extLst>
              <a:ext uri="{FF2B5EF4-FFF2-40B4-BE49-F238E27FC236}">
                <a16:creationId xmlns:a16="http://schemas.microsoft.com/office/drawing/2014/main" id="{8E7FAFA0-0CDE-F2B8-C855-B3063B17F268}"/>
              </a:ext>
            </a:extLst>
          </p:cNvPr>
          <p:cNvSpPr txBox="1"/>
          <p:nvPr/>
        </p:nvSpPr>
        <p:spPr>
          <a:xfrm>
            <a:off x="8513185" y="594720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813A84A2-0425-5F2A-D6BC-9CCBFB62A551}"/>
              </a:ext>
            </a:extLst>
          </p:cNvPr>
          <p:cNvSpPr txBox="1"/>
          <p:nvPr/>
        </p:nvSpPr>
        <p:spPr>
          <a:xfrm>
            <a:off x="1784412" y="3015687"/>
            <a:ext cx="6338656" cy="2585323"/>
          </a:xfrm>
          <a:prstGeom prst="rect">
            <a:avLst/>
          </a:prstGeom>
          <a:noFill/>
        </p:spPr>
        <p:txBody>
          <a:bodyPr wrap="square" rtlCol="0">
            <a:spAutoFit/>
          </a:bodyPr>
          <a:lstStyle/>
          <a:p>
            <a:pPr algn="just"/>
            <a:r>
              <a:rPr lang="it-IT" dirty="0">
                <a:latin typeface="Palatino Linotype" panose="02040502050505030304" pitchFamily="18" charset="0"/>
              </a:rPr>
              <a:t>es. le religioni monoteiste nate in area mediterranea sono dette per esempio </a:t>
            </a:r>
            <a:r>
              <a:rPr lang="it-IT" b="1" dirty="0">
                <a:latin typeface="Palatino Linotype" panose="02040502050505030304" pitchFamily="18" charset="0"/>
              </a:rPr>
              <a:t>religioni del Libro:</a:t>
            </a:r>
          </a:p>
          <a:p>
            <a:pPr algn="just"/>
            <a:endParaRPr lang="it-IT" b="1" dirty="0">
              <a:latin typeface="Palatino Linotype" panose="02040502050505030304" pitchFamily="18" charset="0"/>
            </a:endParaRPr>
          </a:p>
          <a:p>
            <a:pPr algn="just"/>
            <a:endParaRPr lang="it-IT" b="1" dirty="0">
              <a:latin typeface="Palatino Linotype" panose="02040502050505030304" pitchFamily="18" charset="0"/>
            </a:endParaRPr>
          </a:p>
          <a:p>
            <a:pPr algn="just"/>
            <a:r>
              <a:rPr lang="it-IT" b="1" dirty="0">
                <a:latin typeface="Palatino Linotype" panose="02040502050505030304" pitchFamily="18" charset="0"/>
              </a:rPr>
              <a:t>cioè si riconoscono tutte nell’</a:t>
            </a:r>
            <a:r>
              <a:rPr lang="it-IT" b="1" i="1" dirty="0">
                <a:latin typeface="Palatino Linotype" panose="02040502050505030304" pitchFamily="18" charset="0"/>
              </a:rPr>
              <a:t>Antico Testamento </a:t>
            </a:r>
            <a:r>
              <a:rPr lang="it-IT" b="1" dirty="0">
                <a:latin typeface="Palatino Linotype" panose="02040502050505030304" pitchFamily="18" charset="0"/>
              </a:rPr>
              <a:t>che ne costituisce l’origine comune</a:t>
            </a:r>
          </a:p>
          <a:p>
            <a:pPr algn="just"/>
            <a:endParaRPr lang="it-IT" dirty="0">
              <a:latin typeface="Palatino Linotype" panose="02040502050505030304" pitchFamily="18" charset="0"/>
            </a:endParaRPr>
          </a:p>
          <a:p>
            <a:pPr algn="just"/>
            <a:r>
              <a:rPr lang="it-IT" dirty="0">
                <a:latin typeface="Palatino Linotype" panose="02040502050505030304" pitchFamily="18" charset="0"/>
              </a:rPr>
              <a:t>i</a:t>
            </a:r>
            <a:r>
              <a:rPr lang="it-IT" b="1" dirty="0">
                <a:latin typeface="Palatino Linotype" panose="02040502050505030304" pitchFamily="18" charset="0"/>
              </a:rPr>
              <a:t> Cristiani </a:t>
            </a:r>
            <a:r>
              <a:rPr lang="it-IT" dirty="0">
                <a:latin typeface="Palatino Linotype" panose="02040502050505030304" pitchFamily="18" charset="0"/>
              </a:rPr>
              <a:t>poi seguono, oltre</a:t>
            </a:r>
            <a:r>
              <a:rPr lang="it-IT" b="1" dirty="0">
                <a:latin typeface="Palatino Linotype" panose="02040502050505030304" pitchFamily="18" charset="0"/>
              </a:rPr>
              <a:t> </a:t>
            </a:r>
            <a:r>
              <a:rPr lang="it-IT" dirty="0">
                <a:latin typeface="Palatino Linotype" panose="02040502050505030304" pitchFamily="18" charset="0"/>
              </a:rPr>
              <a:t>all’</a:t>
            </a:r>
            <a:r>
              <a:rPr lang="it-IT" b="1" i="1" dirty="0">
                <a:latin typeface="Palatino Linotype" panose="02040502050505030304" pitchFamily="18" charset="0"/>
              </a:rPr>
              <a:t>Antico Testamento</a:t>
            </a:r>
            <a:r>
              <a:rPr lang="it-IT" i="1" dirty="0">
                <a:latin typeface="Palatino Linotype" panose="02040502050505030304" pitchFamily="18" charset="0"/>
              </a:rPr>
              <a:t>, </a:t>
            </a:r>
            <a:r>
              <a:rPr lang="it-IT" dirty="0">
                <a:latin typeface="Palatino Linotype" panose="02040502050505030304" pitchFamily="18" charset="0"/>
              </a:rPr>
              <a:t>il</a:t>
            </a:r>
            <a:r>
              <a:rPr lang="it-IT" b="1" dirty="0">
                <a:latin typeface="Palatino Linotype" panose="02040502050505030304" pitchFamily="18" charset="0"/>
              </a:rPr>
              <a:t> </a:t>
            </a:r>
            <a:r>
              <a:rPr lang="it-IT" b="1" i="1" dirty="0">
                <a:latin typeface="Palatino Linotype" panose="02040502050505030304" pitchFamily="18" charset="0"/>
              </a:rPr>
              <a:t>Nuovo Testamento</a:t>
            </a:r>
            <a:r>
              <a:rPr lang="it-IT" i="1" dirty="0">
                <a:latin typeface="Palatino Linotype" panose="02040502050505030304" pitchFamily="18" charset="0"/>
              </a:rPr>
              <a:t>,</a:t>
            </a:r>
            <a:r>
              <a:rPr lang="it-IT" b="1" i="1" dirty="0">
                <a:latin typeface="Palatino Linotype" panose="02040502050505030304" pitchFamily="18" charset="0"/>
              </a:rPr>
              <a:t> </a:t>
            </a:r>
            <a:r>
              <a:rPr lang="it-IT" dirty="0">
                <a:latin typeface="Palatino Linotype" panose="02040502050505030304" pitchFamily="18" charset="0"/>
              </a:rPr>
              <a:t>mentre gli</a:t>
            </a:r>
            <a:r>
              <a:rPr lang="it-IT" b="1" dirty="0">
                <a:latin typeface="Palatino Linotype" panose="02040502050505030304" pitchFamily="18" charset="0"/>
              </a:rPr>
              <a:t> Islamici </a:t>
            </a:r>
            <a:r>
              <a:rPr lang="it-IT" dirty="0">
                <a:latin typeface="Palatino Linotype" panose="02040502050505030304" pitchFamily="18" charset="0"/>
              </a:rPr>
              <a:t>il</a:t>
            </a:r>
            <a:r>
              <a:rPr lang="it-IT" b="1" dirty="0">
                <a:latin typeface="Palatino Linotype" panose="02040502050505030304" pitchFamily="18" charset="0"/>
              </a:rPr>
              <a:t> </a:t>
            </a:r>
            <a:r>
              <a:rPr lang="it-IT" b="1" i="1" dirty="0">
                <a:latin typeface="Palatino Linotype" panose="02040502050505030304" pitchFamily="18" charset="0"/>
              </a:rPr>
              <a:t>Corano</a:t>
            </a:r>
          </a:p>
        </p:txBody>
      </p:sp>
      <p:pic>
        <p:nvPicPr>
          <p:cNvPr id="4" name="Immagine 3">
            <a:extLst>
              <a:ext uri="{FF2B5EF4-FFF2-40B4-BE49-F238E27FC236}">
                <a16:creationId xmlns:a16="http://schemas.microsoft.com/office/drawing/2014/main" id="{EC6512FA-CD69-26A9-8954-4E82EBB2FCE0}"/>
              </a:ext>
            </a:extLst>
          </p:cNvPr>
          <p:cNvPicPr>
            <a:picLocks noChangeAspect="1"/>
          </p:cNvPicPr>
          <p:nvPr/>
        </p:nvPicPr>
        <p:blipFill>
          <a:blip r:embed="rId3"/>
          <a:stretch>
            <a:fillRect/>
          </a:stretch>
        </p:blipFill>
        <p:spPr>
          <a:xfrm>
            <a:off x="8218831" y="2466940"/>
            <a:ext cx="3460774" cy="3140614"/>
          </a:xfrm>
          <a:prstGeom prst="rect">
            <a:avLst/>
          </a:prstGeom>
        </p:spPr>
      </p:pic>
      <p:cxnSp>
        <p:nvCxnSpPr>
          <p:cNvPr id="5" name="Connettore 2 4">
            <a:extLst>
              <a:ext uri="{FF2B5EF4-FFF2-40B4-BE49-F238E27FC236}">
                <a16:creationId xmlns:a16="http://schemas.microsoft.com/office/drawing/2014/main" id="{7A6DD12B-3735-58DC-2792-2F0DCEEF9BB8}"/>
              </a:ext>
            </a:extLst>
          </p:cNvPr>
          <p:cNvCxnSpPr/>
          <p:nvPr/>
        </p:nvCxnSpPr>
        <p:spPr>
          <a:xfrm>
            <a:off x="4701001" y="3610305"/>
            <a:ext cx="0" cy="48718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48577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AFD00-6853-A580-2ED2-D176842B4774}"/>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242A46F-51EC-5811-E8BF-4D13E68FE2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80ADA177-F3DA-BDDA-718B-BB9C2F214F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484572A9-3A5A-239C-6A33-7FCEED8384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178A6876-3F95-4F4B-0996-EF5B7D0D8C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CF31F49C-F776-2848-891C-F556284CA1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01DD5B9C-A5A0-ACB9-5E74-F894E6C740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FA1EC72F-55C7-62EC-0DBE-F21F95D5E15C}"/>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8A010E0C-2A07-1D46-4C72-38CE3010552D}"/>
              </a:ext>
            </a:extLst>
          </p:cNvPr>
          <p:cNvSpPr txBox="1"/>
          <p:nvPr/>
        </p:nvSpPr>
        <p:spPr>
          <a:xfrm>
            <a:off x="4692123" y="787194"/>
            <a:ext cx="7053417" cy="892552"/>
          </a:xfrm>
          <a:prstGeom prst="rect">
            <a:avLst/>
          </a:prstGeom>
          <a:noFill/>
        </p:spPr>
        <p:txBody>
          <a:bodyPr wrap="square" rtlCol="0">
            <a:spAutoFit/>
          </a:bodyPr>
          <a:lstStyle/>
          <a:p>
            <a:pPr lvl="0" algn="ju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ricerche sulla religione </a:t>
            </a:r>
            <a:r>
              <a:rPr lang="it-IT" sz="2600" b="1" dirty="0">
                <a:solidFill>
                  <a:prstClr val="black"/>
                </a:solidFill>
                <a:latin typeface="Palatino Linotype" panose="02040502050505030304" pitchFamily="18" charset="0"/>
                <a:cs typeface="Times New Roman" panose="02020603050405020304" pitchFamily="18" charset="0"/>
              </a:rPr>
              <a:t>di </a:t>
            </a:r>
            <a:r>
              <a:rPr lang="it-IT" sz="2600" b="1" dirty="0">
                <a:latin typeface="Palatino Linotype" panose="02040502050505030304" pitchFamily="18" charset="0"/>
              </a:rPr>
              <a:t>Émile Durkheim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cs typeface="Times New Roman" panose="02020603050405020304" pitchFamily="18" charset="0"/>
            </a:endParaRPr>
          </a:p>
        </p:txBody>
      </p:sp>
      <p:sp>
        <p:nvSpPr>
          <p:cNvPr id="23" name="CasellaDiTesto 22">
            <a:extLst>
              <a:ext uri="{FF2B5EF4-FFF2-40B4-BE49-F238E27FC236}">
                <a16:creationId xmlns:a16="http://schemas.microsoft.com/office/drawing/2014/main" id="{C197F310-364B-BF93-3955-9DA3F6C0835D}"/>
              </a:ext>
            </a:extLst>
          </p:cNvPr>
          <p:cNvSpPr txBox="1"/>
          <p:nvPr/>
        </p:nvSpPr>
        <p:spPr>
          <a:xfrm>
            <a:off x="8513185" y="594720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0842C2A6-7F8D-91AB-91E1-D423D1CD8C63}"/>
              </a:ext>
            </a:extLst>
          </p:cNvPr>
          <p:cNvSpPr txBox="1"/>
          <p:nvPr/>
        </p:nvSpPr>
        <p:spPr>
          <a:xfrm>
            <a:off x="1784412" y="2600188"/>
            <a:ext cx="5922329" cy="3093154"/>
          </a:xfrm>
          <a:prstGeom prst="rect">
            <a:avLst/>
          </a:prstGeom>
          <a:noFill/>
        </p:spPr>
        <p:txBody>
          <a:bodyPr wrap="square" rtlCol="0">
            <a:spAutoFit/>
          </a:bodyPr>
          <a:lstStyle/>
          <a:p>
            <a:pPr algn="just"/>
            <a:r>
              <a:rPr lang="it-IT" b="1" dirty="0">
                <a:latin typeface="Palatino Linotype" panose="02040502050505030304" pitchFamily="18" charset="0"/>
              </a:rPr>
              <a:t>Durkheim</a:t>
            </a:r>
            <a:r>
              <a:rPr lang="it-IT" dirty="0">
                <a:latin typeface="Palatino Linotype" panose="02040502050505030304" pitchFamily="18" charset="0"/>
              </a:rPr>
              <a:t>,</a:t>
            </a:r>
            <a:r>
              <a:rPr lang="it-IT" dirty="0">
                <a:latin typeface="Palatino Linotype" panose="02040502050505030304" pitchFamily="18" charset="0"/>
                <a:sym typeface="Wingdings" panose="05000000000000000000" pitchFamily="2" charset="2"/>
              </a:rPr>
              <a:t> «</a:t>
            </a:r>
            <a:r>
              <a:rPr lang="it-IT" i="1" dirty="0">
                <a:latin typeface="Palatino Linotype" panose="02040502050505030304" pitchFamily="18" charset="0"/>
                <a:sym typeface="Wingdings" panose="05000000000000000000" pitchFamily="2" charset="2"/>
              </a:rPr>
              <a:t>Le forme elementari della vita religiosa</a:t>
            </a:r>
            <a:r>
              <a:rPr lang="it-IT" dirty="0">
                <a:latin typeface="Palatino Linotype" panose="02040502050505030304" pitchFamily="18" charset="0"/>
                <a:sym typeface="Wingdings" panose="05000000000000000000" pitchFamily="2" charset="2"/>
              </a:rPr>
              <a:t>» (1912)</a:t>
            </a:r>
          </a:p>
          <a:p>
            <a:pPr algn="just"/>
            <a:endParaRPr lang="it-IT" b="1" dirty="0">
              <a:latin typeface="Palatino Linotype" panose="02040502050505030304" pitchFamily="18" charset="0"/>
            </a:endParaRPr>
          </a:p>
          <a:p>
            <a:pPr algn="just"/>
            <a:endParaRPr lang="it-IT" b="1" dirty="0">
              <a:latin typeface="Palatino Linotype" panose="02040502050505030304" pitchFamily="18" charset="0"/>
            </a:endParaRPr>
          </a:p>
          <a:p>
            <a:pPr algn="just"/>
            <a:r>
              <a:rPr lang="it-IT" dirty="0">
                <a:latin typeface="Palatino Linotype" panose="02040502050505030304" pitchFamily="18" charset="0"/>
              </a:rPr>
              <a:t>le società hanno bisogno della religione perché necessitano di un potere spirituale, che avendo carattere sacro, dà maggior forza ai valori umani e favorisce la coesione sociale</a:t>
            </a:r>
          </a:p>
          <a:p>
            <a:pPr algn="just"/>
            <a:endParaRPr lang="it-IT" dirty="0">
              <a:latin typeface="Palatino Linotype" panose="02040502050505030304" pitchFamily="18" charset="0"/>
            </a:endParaRPr>
          </a:p>
          <a:p>
            <a:pPr algn="just"/>
            <a:r>
              <a:rPr lang="it-IT" sz="1700" b="1" dirty="0">
                <a:latin typeface="Palatino Linotype" panose="02040502050505030304" pitchFamily="18" charset="0"/>
              </a:rPr>
              <a:t>La religione ha una funzione essenzialmente sociale, in quanto essa traduce, nel linguaggio simbolico dei riti e delle credenze, gli interessi sociali e morali dei popoli</a:t>
            </a:r>
          </a:p>
        </p:txBody>
      </p:sp>
      <p:pic>
        <p:nvPicPr>
          <p:cNvPr id="4" name="Immagine 3">
            <a:extLst>
              <a:ext uri="{FF2B5EF4-FFF2-40B4-BE49-F238E27FC236}">
                <a16:creationId xmlns:a16="http://schemas.microsoft.com/office/drawing/2014/main" id="{F8F5947A-E525-E5C7-C42F-2685C37910BE}"/>
              </a:ext>
            </a:extLst>
          </p:cNvPr>
          <p:cNvPicPr>
            <a:picLocks noChangeAspect="1"/>
          </p:cNvPicPr>
          <p:nvPr/>
        </p:nvPicPr>
        <p:blipFill>
          <a:blip r:embed="rId3"/>
          <a:stretch>
            <a:fillRect/>
          </a:stretch>
        </p:blipFill>
        <p:spPr>
          <a:xfrm>
            <a:off x="8218831" y="2466940"/>
            <a:ext cx="3460774" cy="3140614"/>
          </a:xfrm>
          <a:prstGeom prst="rect">
            <a:avLst/>
          </a:prstGeom>
        </p:spPr>
      </p:pic>
      <p:cxnSp>
        <p:nvCxnSpPr>
          <p:cNvPr id="5" name="Connettore 2 4">
            <a:extLst>
              <a:ext uri="{FF2B5EF4-FFF2-40B4-BE49-F238E27FC236}">
                <a16:creationId xmlns:a16="http://schemas.microsoft.com/office/drawing/2014/main" id="{96EB02F6-C938-D1EF-5E82-2690FA320FDE}"/>
              </a:ext>
            </a:extLst>
          </p:cNvPr>
          <p:cNvCxnSpPr>
            <a:cxnSpLocks/>
          </p:cNvCxnSpPr>
          <p:nvPr/>
        </p:nvCxnSpPr>
        <p:spPr>
          <a:xfrm>
            <a:off x="4550079" y="2996855"/>
            <a:ext cx="0" cy="45896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943054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5CF52-BA61-A804-0CA0-D8AC1C879F9B}"/>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12B6F1D-8A69-B597-2243-370BEA171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DE873ADD-BD6D-334D-0E3E-24393C6BC5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711ED430-CFCA-E53C-2AD4-C6AB61EE3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8D41D121-2A36-CEA0-B4EC-25B3207FBE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F50D9A22-049F-4824-20A2-404860D592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B43203CC-AD86-B7BB-943E-0E175A72D6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EBBC9A0B-C666-630D-BA85-E987B4A917D3}"/>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F06F7C0A-3338-302E-E87B-E000B7BD9F14}"/>
              </a:ext>
            </a:extLst>
          </p:cNvPr>
          <p:cNvSpPr txBox="1"/>
          <p:nvPr/>
        </p:nvSpPr>
        <p:spPr>
          <a:xfrm>
            <a:off x="4692123" y="787194"/>
            <a:ext cx="7053417" cy="892552"/>
          </a:xfrm>
          <a:prstGeom prst="rect">
            <a:avLst/>
          </a:prstGeom>
          <a:noFill/>
        </p:spPr>
        <p:txBody>
          <a:bodyPr wrap="square" rtlCol="0">
            <a:spAutoFit/>
          </a:bodyPr>
          <a:lstStyle/>
          <a:p>
            <a:pPr lvl="0" algn="ju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ricerche sulla religione </a:t>
            </a:r>
            <a:r>
              <a:rPr lang="it-IT" sz="2600" b="1" dirty="0">
                <a:solidFill>
                  <a:prstClr val="black"/>
                </a:solidFill>
                <a:latin typeface="Palatino Linotype" panose="02040502050505030304" pitchFamily="18" charset="0"/>
                <a:cs typeface="Times New Roman" panose="02020603050405020304" pitchFamily="18" charset="0"/>
              </a:rPr>
              <a:t>di </a:t>
            </a:r>
            <a:r>
              <a:rPr lang="it-IT" sz="2600" b="1" dirty="0">
                <a:latin typeface="Palatino Linotype" panose="02040502050505030304" pitchFamily="18" charset="0"/>
              </a:rPr>
              <a:t>Émile Durkheim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cs typeface="Times New Roman" panose="02020603050405020304" pitchFamily="18" charset="0"/>
            </a:endParaRPr>
          </a:p>
        </p:txBody>
      </p:sp>
      <p:sp>
        <p:nvSpPr>
          <p:cNvPr id="23" name="CasellaDiTesto 22">
            <a:extLst>
              <a:ext uri="{FF2B5EF4-FFF2-40B4-BE49-F238E27FC236}">
                <a16:creationId xmlns:a16="http://schemas.microsoft.com/office/drawing/2014/main" id="{730A541A-A099-7148-8C89-DF8F53F28ADC}"/>
              </a:ext>
            </a:extLst>
          </p:cNvPr>
          <p:cNvSpPr txBox="1"/>
          <p:nvPr/>
        </p:nvSpPr>
        <p:spPr>
          <a:xfrm>
            <a:off x="8513185" y="594720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AD1F4349-1FFB-5424-A45F-CCF301C0763C}"/>
              </a:ext>
            </a:extLst>
          </p:cNvPr>
          <p:cNvSpPr txBox="1"/>
          <p:nvPr/>
        </p:nvSpPr>
        <p:spPr>
          <a:xfrm>
            <a:off x="1784412" y="2674025"/>
            <a:ext cx="6027938" cy="2846933"/>
          </a:xfrm>
          <a:prstGeom prst="rect">
            <a:avLst/>
          </a:prstGeom>
          <a:noFill/>
        </p:spPr>
        <p:txBody>
          <a:bodyPr wrap="square" rtlCol="0">
            <a:spAutoFit/>
          </a:bodyPr>
          <a:lstStyle/>
          <a:p>
            <a:pPr algn="just"/>
            <a:endParaRPr lang="it-IT" sz="1700" b="1" dirty="0">
              <a:latin typeface="Palatino Linotype" panose="02040502050505030304" pitchFamily="18" charset="0"/>
            </a:endParaRPr>
          </a:p>
          <a:p>
            <a:pPr algn="just"/>
            <a:r>
              <a:rPr lang="it-IT" b="1" dirty="0">
                <a:latin typeface="Palatino Linotype" panose="02040502050505030304" pitchFamily="18" charset="0"/>
              </a:rPr>
              <a:t>Il concetto di soprannaturale però, nei </a:t>
            </a:r>
            <a:r>
              <a:rPr lang="it-IT" b="1" u="sng" dirty="0">
                <a:latin typeface="Palatino Linotype" panose="02040502050505030304" pitchFamily="18" charset="0"/>
              </a:rPr>
              <a:t>popoli primitivi</a:t>
            </a:r>
            <a:r>
              <a:rPr lang="it-IT" b="1" dirty="0">
                <a:latin typeface="Palatino Linotype" panose="02040502050505030304" pitchFamily="18" charset="0"/>
              </a:rPr>
              <a:t>, non ha la stessa accezione che poi le è stata attribuita in seguito</a:t>
            </a:r>
          </a:p>
          <a:p>
            <a:pPr algn="just"/>
            <a:endParaRPr lang="it-IT" b="1" dirty="0">
              <a:latin typeface="Palatino Linotype" panose="02040502050505030304" pitchFamily="18" charset="0"/>
            </a:endParaRPr>
          </a:p>
          <a:p>
            <a:pPr algn="just"/>
            <a:endParaRPr lang="it-IT" b="1" dirty="0">
              <a:latin typeface="Palatino Linotype" panose="02040502050505030304" pitchFamily="18" charset="0"/>
            </a:endParaRPr>
          </a:p>
          <a:p>
            <a:pPr algn="just"/>
            <a:endParaRPr lang="it-IT" dirty="0">
              <a:latin typeface="Palatino Linotype" panose="02040502050505030304" pitchFamily="18" charset="0"/>
            </a:endParaRPr>
          </a:p>
          <a:p>
            <a:pPr algn="just"/>
            <a:r>
              <a:rPr lang="it-IT" dirty="0">
                <a:latin typeface="Palatino Linotype" panose="02040502050505030304" pitchFamily="18" charset="0"/>
              </a:rPr>
              <a:t>Infatti, essi ritengono che gli interventi divini siano qualcosa di naturale e l’idea di «miracolo», così come è intesa in Occidente, è a loro estranea</a:t>
            </a:r>
          </a:p>
        </p:txBody>
      </p:sp>
      <p:pic>
        <p:nvPicPr>
          <p:cNvPr id="4" name="Immagine 3">
            <a:extLst>
              <a:ext uri="{FF2B5EF4-FFF2-40B4-BE49-F238E27FC236}">
                <a16:creationId xmlns:a16="http://schemas.microsoft.com/office/drawing/2014/main" id="{16821A29-4E8E-D674-8F1A-015AD4EDE99F}"/>
              </a:ext>
            </a:extLst>
          </p:cNvPr>
          <p:cNvPicPr>
            <a:picLocks noChangeAspect="1"/>
          </p:cNvPicPr>
          <p:nvPr/>
        </p:nvPicPr>
        <p:blipFill>
          <a:blip r:embed="rId3"/>
          <a:stretch>
            <a:fillRect/>
          </a:stretch>
        </p:blipFill>
        <p:spPr>
          <a:xfrm>
            <a:off x="8218831" y="2466940"/>
            <a:ext cx="3460774" cy="3140614"/>
          </a:xfrm>
          <a:prstGeom prst="rect">
            <a:avLst/>
          </a:prstGeom>
        </p:spPr>
      </p:pic>
      <p:cxnSp>
        <p:nvCxnSpPr>
          <p:cNvPr id="5" name="Connettore 2 4">
            <a:extLst>
              <a:ext uri="{FF2B5EF4-FFF2-40B4-BE49-F238E27FC236}">
                <a16:creationId xmlns:a16="http://schemas.microsoft.com/office/drawing/2014/main" id="{2E25A779-1F50-43BF-9BDD-32BD896487B4}"/>
              </a:ext>
            </a:extLst>
          </p:cNvPr>
          <p:cNvCxnSpPr>
            <a:cxnSpLocks/>
          </p:cNvCxnSpPr>
          <p:nvPr/>
        </p:nvCxnSpPr>
        <p:spPr>
          <a:xfrm>
            <a:off x="4532494" y="3678784"/>
            <a:ext cx="0" cy="78676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424479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3B668-A9B4-BB27-BC5D-D924C24F207C}"/>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F8AFE4C-D3C6-311C-E11F-5D31C2F0E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3A2551AA-F54A-536E-8C9F-B854E9FD58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5D99BEB3-35DD-B617-2D5E-383F2330B3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F207268F-63AC-92C7-14BB-8E0A036C40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96FDF742-3B6B-28EA-3F15-7D1374EC3C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2C402A53-63C8-A1ED-01E0-D5E8C12C9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43EF0C2A-1D3A-DE9D-6387-D47C4F88FACE}"/>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E364300C-84A9-F962-B264-74980B971930}"/>
              </a:ext>
            </a:extLst>
          </p:cNvPr>
          <p:cNvSpPr txBox="1"/>
          <p:nvPr/>
        </p:nvSpPr>
        <p:spPr>
          <a:xfrm>
            <a:off x="4692123" y="787194"/>
            <a:ext cx="7053417" cy="892552"/>
          </a:xfrm>
          <a:prstGeom prst="rect">
            <a:avLst/>
          </a:prstGeom>
          <a:noFill/>
        </p:spPr>
        <p:txBody>
          <a:bodyPr wrap="square" rtlCol="0">
            <a:spAutoFit/>
          </a:bodyPr>
          <a:lstStyle/>
          <a:p>
            <a:pPr lvl="0" algn="ju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ricerche sulla religione </a:t>
            </a:r>
            <a:r>
              <a:rPr lang="it-IT" sz="2600" b="1" dirty="0">
                <a:solidFill>
                  <a:prstClr val="black"/>
                </a:solidFill>
                <a:latin typeface="Palatino Linotype" panose="02040502050505030304" pitchFamily="18" charset="0"/>
                <a:cs typeface="Times New Roman" panose="02020603050405020304" pitchFamily="18" charset="0"/>
              </a:rPr>
              <a:t>di </a:t>
            </a:r>
            <a:r>
              <a:rPr lang="it-IT" sz="2600" b="1" dirty="0">
                <a:latin typeface="Palatino Linotype" panose="02040502050505030304" pitchFamily="18" charset="0"/>
              </a:rPr>
              <a:t>Émile Durkheim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cs typeface="Times New Roman" panose="02020603050405020304" pitchFamily="18" charset="0"/>
            </a:endParaRPr>
          </a:p>
        </p:txBody>
      </p:sp>
      <p:sp>
        <p:nvSpPr>
          <p:cNvPr id="23" name="CasellaDiTesto 22">
            <a:extLst>
              <a:ext uri="{FF2B5EF4-FFF2-40B4-BE49-F238E27FC236}">
                <a16:creationId xmlns:a16="http://schemas.microsoft.com/office/drawing/2014/main" id="{1A966164-1336-F388-927F-2E4D7E09677C}"/>
              </a:ext>
            </a:extLst>
          </p:cNvPr>
          <p:cNvSpPr txBox="1"/>
          <p:nvPr/>
        </p:nvSpPr>
        <p:spPr>
          <a:xfrm>
            <a:off x="8513185" y="594720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4EEC8785-1AC9-A176-D737-66BFE6127834}"/>
              </a:ext>
            </a:extLst>
          </p:cNvPr>
          <p:cNvSpPr txBox="1"/>
          <p:nvPr/>
        </p:nvSpPr>
        <p:spPr>
          <a:xfrm>
            <a:off x="1784412" y="2481665"/>
            <a:ext cx="6027938" cy="3231654"/>
          </a:xfrm>
          <a:prstGeom prst="rect">
            <a:avLst/>
          </a:prstGeom>
          <a:noFill/>
        </p:spPr>
        <p:txBody>
          <a:bodyPr wrap="square" rtlCol="0">
            <a:spAutoFit/>
          </a:bodyPr>
          <a:lstStyle/>
          <a:p>
            <a:pPr algn="just"/>
            <a:endParaRPr lang="it-IT" sz="1700" b="1" dirty="0">
              <a:latin typeface="Palatino Linotype" panose="02040502050505030304" pitchFamily="18" charset="0"/>
            </a:endParaRPr>
          </a:p>
          <a:p>
            <a:pPr algn="just"/>
            <a:r>
              <a:rPr lang="it-IT" sz="1700" b="1" dirty="0">
                <a:latin typeface="Palatino Linotype" panose="02040502050505030304" pitchFamily="18" charset="0"/>
              </a:rPr>
              <a:t>In più, l’idea di divinità non è presente in tutte le religioni</a:t>
            </a:r>
          </a:p>
          <a:p>
            <a:pPr algn="just"/>
            <a:endParaRPr lang="it-IT" sz="1700" b="1" dirty="0">
              <a:latin typeface="Palatino Linotype" panose="02040502050505030304" pitchFamily="18" charset="0"/>
            </a:endParaRPr>
          </a:p>
          <a:p>
            <a:pPr algn="just"/>
            <a:r>
              <a:rPr lang="it-IT" sz="1700" dirty="0">
                <a:latin typeface="Palatino Linotype" panose="02040502050505030304" pitchFamily="18" charset="0"/>
              </a:rPr>
              <a:t>Esistono religioni senza dei e senza entità spirituali e, d’altra parte, vi sono religioni che, pur con la presenza delle divinità, prevedono riti indipendenti dall’esistenza di dei o entità spirituali</a:t>
            </a:r>
          </a:p>
          <a:p>
            <a:pPr algn="just"/>
            <a:endParaRPr lang="it-IT" sz="1700" dirty="0">
              <a:latin typeface="Palatino Linotype" panose="02040502050505030304" pitchFamily="18" charset="0"/>
            </a:endParaRPr>
          </a:p>
          <a:p>
            <a:pPr algn="just"/>
            <a:r>
              <a:rPr lang="it-IT" sz="1700" dirty="0">
                <a:latin typeface="Palatino Linotype" panose="02040502050505030304" pitchFamily="18" charset="0"/>
              </a:rPr>
              <a:t>es. </a:t>
            </a:r>
            <a:r>
              <a:rPr lang="it-IT" sz="1700" b="1" dirty="0">
                <a:latin typeface="Palatino Linotype" panose="02040502050505030304" pitchFamily="18" charset="0"/>
              </a:rPr>
              <a:t>Buddismo</a:t>
            </a:r>
            <a:r>
              <a:rPr lang="it-IT" sz="1700" dirty="0">
                <a:latin typeface="Palatino Linotype" panose="02040502050505030304" pitchFamily="18" charset="0"/>
              </a:rPr>
              <a:t> </a:t>
            </a:r>
            <a:r>
              <a:rPr lang="it-IT" sz="1700" dirty="0">
                <a:latin typeface="Palatino Linotype" panose="02040502050505030304" pitchFamily="18" charset="0"/>
                <a:sym typeface="Wingdings" panose="05000000000000000000" pitchFamily="2" charset="2"/>
              </a:rPr>
              <a:t> non nega l’esistenza di esseri divini, ma si disinteressa del problema ed esorta l’uomo a trovare in sé stesso e con la meditazione, senza l’aiuto di divinità, una salvezza che consiste nella soppressione del desiderio</a:t>
            </a:r>
            <a:endParaRPr lang="it-IT" sz="1700" dirty="0">
              <a:latin typeface="Palatino Linotype" panose="02040502050505030304" pitchFamily="18" charset="0"/>
            </a:endParaRPr>
          </a:p>
        </p:txBody>
      </p:sp>
      <p:pic>
        <p:nvPicPr>
          <p:cNvPr id="4" name="Immagine 3">
            <a:extLst>
              <a:ext uri="{FF2B5EF4-FFF2-40B4-BE49-F238E27FC236}">
                <a16:creationId xmlns:a16="http://schemas.microsoft.com/office/drawing/2014/main" id="{D0BE197A-837E-1070-EB76-989DF82998A7}"/>
              </a:ext>
            </a:extLst>
          </p:cNvPr>
          <p:cNvPicPr>
            <a:picLocks noChangeAspect="1"/>
          </p:cNvPicPr>
          <p:nvPr/>
        </p:nvPicPr>
        <p:blipFill>
          <a:blip r:embed="rId3"/>
          <a:stretch>
            <a:fillRect/>
          </a:stretch>
        </p:blipFill>
        <p:spPr>
          <a:xfrm>
            <a:off x="8218831" y="2466940"/>
            <a:ext cx="3460774" cy="3140614"/>
          </a:xfrm>
          <a:prstGeom prst="rect">
            <a:avLst/>
          </a:prstGeom>
        </p:spPr>
      </p:pic>
      <p:cxnSp>
        <p:nvCxnSpPr>
          <p:cNvPr id="5" name="Connettore 2 4">
            <a:extLst>
              <a:ext uri="{FF2B5EF4-FFF2-40B4-BE49-F238E27FC236}">
                <a16:creationId xmlns:a16="http://schemas.microsoft.com/office/drawing/2014/main" id="{3B5237B0-280B-D785-9067-CA76C3494522}"/>
              </a:ext>
            </a:extLst>
          </p:cNvPr>
          <p:cNvCxnSpPr>
            <a:cxnSpLocks/>
          </p:cNvCxnSpPr>
          <p:nvPr/>
        </p:nvCxnSpPr>
        <p:spPr>
          <a:xfrm>
            <a:off x="4425961" y="4125461"/>
            <a:ext cx="0" cy="44653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466766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2C947-49F7-A29B-ED3B-6E13890D4545}"/>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82A7DEF-DC00-4C88-49D3-F07057A30E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DBD9C4F8-BD7B-9C45-FCB6-82B1066B3A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22AD4984-7CBB-5E91-BB63-E1DDF5FB3D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027CC50D-5EFA-F6FE-1001-93ABE86914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DC01C39B-295D-64BF-9B2A-10BB9093CB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F0CDB33E-15A5-F7DB-395B-38DC0584E1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DD2475CD-FF31-6D3A-AFD4-8D4ED6C5F9C1}"/>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680CF1AF-69B0-B8A0-3AD9-DF66034B46E4}"/>
              </a:ext>
            </a:extLst>
          </p:cNvPr>
          <p:cNvSpPr txBox="1"/>
          <p:nvPr/>
        </p:nvSpPr>
        <p:spPr>
          <a:xfrm>
            <a:off x="4692123" y="787194"/>
            <a:ext cx="7053417" cy="892552"/>
          </a:xfrm>
          <a:prstGeom prst="rect">
            <a:avLst/>
          </a:prstGeom>
          <a:noFill/>
        </p:spPr>
        <p:txBody>
          <a:bodyPr wrap="square" rtlCol="0">
            <a:spAutoFit/>
          </a:bodyPr>
          <a:lstStyle/>
          <a:p>
            <a:pPr lvl="0" algn="ju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ricerche sulla religione </a:t>
            </a:r>
            <a:r>
              <a:rPr lang="it-IT" sz="2600" b="1" dirty="0">
                <a:solidFill>
                  <a:prstClr val="black"/>
                </a:solidFill>
                <a:latin typeface="Palatino Linotype" panose="02040502050505030304" pitchFamily="18" charset="0"/>
                <a:cs typeface="Times New Roman" panose="02020603050405020304" pitchFamily="18" charset="0"/>
              </a:rPr>
              <a:t>di </a:t>
            </a:r>
            <a:r>
              <a:rPr lang="it-IT" sz="2600" b="1" dirty="0">
                <a:latin typeface="Palatino Linotype" panose="02040502050505030304" pitchFamily="18" charset="0"/>
              </a:rPr>
              <a:t>Émile Durkheim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cs typeface="Times New Roman" panose="02020603050405020304" pitchFamily="18" charset="0"/>
            </a:endParaRPr>
          </a:p>
        </p:txBody>
      </p:sp>
      <p:sp>
        <p:nvSpPr>
          <p:cNvPr id="23" name="CasellaDiTesto 22">
            <a:extLst>
              <a:ext uri="{FF2B5EF4-FFF2-40B4-BE49-F238E27FC236}">
                <a16:creationId xmlns:a16="http://schemas.microsoft.com/office/drawing/2014/main" id="{7765A4A0-9BD7-E236-FE29-5C1FBFB330A9}"/>
              </a:ext>
            </a:extLst>
          </p:cNvPr>
          <p:cNvSpPr txBox="1"/>
          <p:nvPr/>
        </p:nvSpPr>
        <p:spPr>
          <a:xfrm>
            <a:off x="8513185" y="594720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pic>
        <p:nvPicPr>
          <p:cNvPr id="4" name="Immagine 3">
            <a:extLst>
              <a:ext uri="{FF2B5EF4-FFF2-40B4-BE49-F238E27FC236}">
                <a16:creationId xmlns:a16="http://schemas.microsoft.com/office/drawing/2014/main" id="{237A013D-4501-8C7E-5ECE-4D37BC4985DF}"/>
              </a:ext>
            </a:extLst>
          </p:cNvPr>
          <p:cNvPicPr>
            <a:picLocks noChangeAspect="1"/>
          </p:cNvPicPr>
          <p:nvPr/>
        </p:nvPicPr>
        <p:blipFill>
          <a:blip r:embed="rId3"/>
          <a:stretch>
            <a:fillRect/>
          </a:stretch>
        </p:blipFill>
        <p:spPr>
          <a:xfrm>
            <a:off x="8218831" y="2466940"/>
            <a:ext cx="3460774" cy="3140614"/>
          </a:xfrm>
          <a:prstGeom prst="rect">
            <a:avLst/>
          </a:prstGeom>
        </p:spPr>
      </p:pic>
      <p:sp>
        <p:nvSpPr>
          <p:cNvPr id="3" name="CasellaDiTesto 2">
            <a:extLst>
              <a:ext uri="{FF2B5EF4-FFF2-40B4-BE49-F238E27FC236}">
                <a16:creationId xmlns:a16="http://schemas.microsoft.com/office/drawing/2014/main" id="{3B6966BA-B863-ACE9-713D-857412ADB93B}"/>
              </a:ext>
            </a:extLst>
          </p:cNvPr>
          <p:cNvSpPr txBox="1"/>
          <p:nvPr/>
        </p:nvSpPr>
        <p:spPr>
          <a:xfrm>
            <a:off x="1775976" y="2493758"/>
            <a:ext cx="6010183" cy="3031599"/>
          </a:xfrm>
          <a:prstGeom prst="rect">
            <a:avLst/>
          </a:prstGeom>
          <a:noFill/>
        </p:spPr>
        <p:txBody>
          <a:bodyPr wrap="square" rtlCol="0">
            <a:spAutoFit/>
          </a:bodyPr>
          <a:lstStyle/>
          <a:p>
            <a:r>
              <a:rPr lang="it-IT" dirty="0">
                <a:latin typeface="Palatino Linotype" panose="02040502050505030304" pitchFamily="18" charset="0"/>
              </a:rPr>
              <a:t>Rispetto al secondo aspetto:</a:t>
            </a:r>
          </a:p>
          <a:p>
            <a:r>
              <a:rPr lang="it-IT" sz="1700" dirty="0">
                <a:latin typeface="Palatino Linotype" panose="02040502050505030304" pitchFamily="18" charset="0"/>
              </a:rPr>
              <a:t>nell’</a:t>
            </a:r>
            <a:r>
              <a:rPr lang="it-IT" sz="1700" i="1" dirty="0">
                <a:latin typeface="Palatino Linotype" panose="02040502050505030304" pitchFamily="18" charset="0"/>
              </a:rPr>
              <a:t>Antico Testamento</a:t>
            </a:r>
            <a:r>
              <a:rPr lang="it-IT" sz="1700" dirty="0">
                <a:latin typeface="Palatino Linotype" panose="02040502050505030304" pitchFamily="18" charset="0"/>
              </a:rPr>
              <a:t> ci sono dei divieti (per esempio, l’impossibilità di attaccare insieme un asino o un cavallo oppure l’isolamento della donna nel periodo del parto), ma non hanno un rapporto con la credenza in Dio</a:t>
            </a:r>
          </a:p>
          <a:p>
            <a:endParaRPr lang="it-IT" dirty="0">
              <a:latin typeface="Palatino Linotype" panose="02040502050505030304" pitchFamily="18" charset="0"/>
            </a:endParaRPr>
          </a:p>
          <a:p>
            <a:r>
              <a:rPr lang="it-IT" dirty="0">
                <a:latin typeface="Palatino Linotype" panose="02040502050505030304" pitchFamily="18" charset="0"/>
              </a:rPr>
              <a:t>oppure</a:t>
            </a:r>
          </a:p>
          <a:p>
            <a:endParaRPr lang="it-IT" dirty="0">
              <a:latin typeface="Palatino Linotype" panose="02040502050505030304" pitchFamily="18" charset="0"/>
            </a:endParaRPr>
          </a:p>
          <a:p>
            <a:r>
              <a:rPr lang="it-IT" sz="1700" dirty="0">
                <a:latin typeface="Palatino Linotype" panose="02040502050505030304" pitchFamily="18" charset="0"/>
              </a:rPr>
              <a:t>numerosi tabù alimentari che riscontriamo in diverse religioni che riguardano la credenza in un’unica o in più divinità</a:t>
            </a:r>
          </a:p>
        </p:txBody>
      </p:sp>
    </p:spTree>
    <p:extLst>
      <p:ext uri="{BB962C8B-B14F-4D97-AF65-F5344CB8AC3E}">
        <p14:creationId xmlns:p14="http://schemas.microsoft.com/office/powerpoint/2010/main" val="21229817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A40D7-D919-03E3-92C2-915CE49FEEBE}"/>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047D2A0-BBA9-DDE4-BEE6-7590828EE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C705A2CB-9476-EE11-796C-27CC4FE551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CCFA7178-8138-4849-D218-663A307A50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3B94F709-E920-D877-66F0-97B2A2C1B3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099E29E1-E9AD-1C2C-3028-A644031DEA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3E74713E-AA86-E5AF-95FB-FAA6287B04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9DCDE253-C631-9368-BCD9-C3AFEC60B604}"/>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1CCECC67-7CD2-8C7C-7902-DBA19262F643}"/>
              </a:ext>
            </a:extLst>
          </p:cNvPr>
          <p:cNvSpPr txBox="1"/>
          <p:nvPr/>
        </p:nvSpPr>
        <p:spPr>
          <a:xfrm>
            <a:off x="4692123" y="787194"/>
            <a:ext cx="7053417" cy="892552"/>
          </a:xfrm>
          <a:prstGeom prst="rect">
            <a:avLst/>
          </a:prstGeom>
          <a:noFill/>
        </p:spPr>
        <p:txBody>
          <a:bodyPr wrap="square" rtlCol="0">
            <a:spAutoFit/>
          </a:bodyPr>
          <a:lstStyle/>
          <a:p>
            <a:pPr lvl="0" algn="ju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ricerche sulla religione </a:t>
            </a:r>
            <a:r>
              <a:rPr lang="it-IT" sz="2600" b="1" dirty="0">
                <a:solidFill>
                  <a:prstClr val="black"/>
                </a:solidFill>
                <a:latin typeface="Palatino Linotype" panose="02040502050505030304" pitchFamily="18" charset="0"/>
                <a:cs typeface="Times New Roman" panose="02020603050405020304" pitchFamily="18" charset="0"/>
              </a:rPr>
              <a:t>di </a:t>
            </a:r>
            <a:r>
              <a:rPr lang="it-IT" sz="2600" b="1" dirty="0">
                <a:latin typeface="Palatino Linotype" panose="02040502050505030304" pitchFamily="18" charset="0"/>
              </a:rPr>
              <a:t>Émile Durkheim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cs typeface="Times New Roman" panose="02020603050405020304" pitchFamily="18" charset="0"/>
            </a:endParaRPr>
          </a:p>
        </p:txBody>
      </p:sp>
      <p:sp>
        <p:nvSpPr>
          <p:cNvPr id="23" name="CasellaDiTesto 22">
            <a:extLst>
              <a:ext uri="{FF2B5EF4-FFF2-40B4-BE49-F238E27FC236}">
                <a16:creationId xmlns:a16="http://schemas.microsoft.com/office/drawing/2014/main" id="{10F13E11-4665-E653-7978-BD6D5BE00EB1}"/>
              </a:ext>
            </a:extLst>
          </p:cNvPr>
          <p:cNvSpPr txBox="1"/>
          <p:nvPr/>
        </p:nvSpPr>
        <p:spPr>
          <a:xfrm>
            <a:off x="8513185" y="594720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pic>
        <p:nvPicPr>
          <p:cNvPr id="4" name="Immagine 3">
            <a:extLst>
              <a:ext uri="{FF2B5EF4-FFF2-40B4-BE49-F238E27FC236}">
                <a16:creationId xmlns:a16="http://schemas.microsoft.com/office/drawing/2014/main" id="{FC9F0929-C967-ADBB-0193-DD4FADCAB6D8}"/>
              </a:ext>
            </a:extLst>
          </p:cNvPr>
          <p:cNvPicPr>
            <a:picLocks noChangeAspect="1"/>
          </p:cNvPicPr>
          <p:nvPr/>
        </p:nvPicPr>
        <p:blipFill>
          <a:blip r:embed="rId3"/>
          <a:stretch>
            <a:fillRect/>
          </a:stretch>
        </p:blipFill>
        <p:spPr>
          <a:xfrm>
            <a:off x="8218831" y="2466940"/>
            <a:ext cx="3460774" cy="3140614"/>
          </a:xfrm>
          <a:prstGeom prst="rect">
            <a:avLst/>
          </a:prstGeom>
        </p:spPr>
      </p:pic>
      <p:sp>
        <p:nvSpPr>
          <p:cNvPr id="3" name="CasellaDiTesto 2">
            <a:extLst>
              <a:ext uri="{FF2B5EF4-FFF2-40B4-BE49-F238E27FC236}">
                <a16:creationId xmlns:a16="http://schemas.microsoft.com/office/drawing/2014/main" id="{B67B7921-3B11-BFF1-FC5A-9EC4F1DC58FB}"/>
              </a:ext>
            </a:extLst>
          </p:cNvPr>
          <p:cNvSpPr txBox="1"/>
          <p:nvPr/>
        </p:nvSpPr>
        <p:spPr>
          <a:xfrm>
            <a:off x="1775976" y="2493758"/>
            <a:ext cx="6123897" cy="3647152"/>
          </a:xfrm>
          <a:prstGeom prst="rect">
            <a:avLst/>
          </a:prstGeom>
          <a:noFill/>
        </p:spPr>
        <p:txBody>
          <a:bodyPr wrap="square" rtlCol="0">
            <a:spAutoFit/>
          </a:bodyPr>
          <a:lstStyle/>
          <a:p>
            <a:pPr algn="just"/>
            <a:r>
              <a:rPr lang="it-IT" sz="1600" dirty="0">
                <a:latin typeface="Palatino Linotype" panose="02040502050505030304" pitchFamily="18" charset="0"/>
              </a:rPr>
              <a:t>Altro es. </a:t>
            </a:r>
            <a:r>
              <a:rPr lang="it-IT" sz="1600" b="1" dirty="0">
                <a:latin typeface="Palatino Linotype" panose="02040502050505030304" pitchFamily="18" charset="0"/>
              </a:rPr>
              <a:t>sacrifici vedici nella religione degli Indù</a:t>
            </a:r>
            <a:r>
              <a:rPr lang="it-IT" sz="1700" b="1" dirty="0">
                <a:latin typeface="Palatino Linotype" panose="02040502050505030304" pitchFamily="18" charset="0"/>
              </a:rPr>
              <a:t>:</a:t>
            </a:r>
          </a:p>
          <a:p>
            <a:pPr algn="just"/>
            <a:r>
              <a:rPr lang="it-IT" sz="1600" dirty="0">
                <a:latin typeface="Palatino Linotype" panose="02040502050505030304" pitchFamily="18" charset="0"/>
              </a:rPr>
              <a:t>i quali esercitano un’influenza diretta (senza la mediazione divina) sui fenomeni celesti e attraverso appositi inni, anche senza intervento divino, sono in grado di far piovere al momento opportuno</a:t>
            </a:r>
          </a:p>
          <a:p>
            <a:endParaRPr lang="it-IT" sz="1700" dirty="0">
              <a:latin typeface="Palatino Linotype" panose="02040502050505030304" pitchFamily="18" charset="0"/>
            </a:endParaRPr>
          </a:p>
          <a:p>
            <a:pPr algn="just"/>
            <a:r>
              <a:rPr lang="it-IT" sz="1600" dirty="0">
                <a:latin typeface="Palatino Linotype" panose="02040502050505030304" pitchFamily="18" charset="0"/>
              </a:rPr>
              <a:t>Da questa analisi generale, dunque, il sociologo arriva a una propria </a:t>
            </a:r>
            <a:r>
              <a:rPr lang="it-IT" sz="1600" b="1" dirty="0">
                <a:latin typeface="Palatino Linotype" panose="02040502050505030304" pitchFamily="18" charset="0"/>
              </a:rPr>
              <a:t>definizione</a:t>
            </a:r>
            <a:r>
              <a:rPr lang="it-IT" sz="1600" dirty="0">
                <a:latin typeface="Palatino Linotype" panose="02040502050505030304" pitchFamily="18" charset="0"/>
              </a:rPr>
              <a:t> di </a:t>
            </a:r>
            <a:r>
              <a:rPr lang="it-IT" sz="1600" b="1" dirty="0">
                <a:latin typeface="Palatino Linotype" panose="02040502050505030304" pitchFamily="18" charset="0"/>
              </a:rPr>
              <a:t>religione</a:t>
            </a:r>
            <a:r>
              <a:rPr lang="it-IT" sz="1600" dirty="0">
                <a:latin typeface="Palatino Linotype" panose="02040502050505030304" pitchFamily="18" charset="0"/>
              </a:rPr>
              <a:t> nel testo precedentemente nominato:</a:t>
            </a:r>
          </a:p>
          <a:p>
            <a:pPr algn="just"/>
            <a:r>
              <a:rPr lang="it-IT" sz="1600" b="1" dirty="0">
                <a:latin typeface="Palatino Linotype" panose="02040502050505030304" pitchFamily="18" charset="0"/>
              </a:rPr>
              <a:t>«È un sistema solidale di credenze e pratiche relative a cose sacre, cioè separate e interdette, le quali uniscono in un’unica comunità morale, chiamata Chiesa, tutti quelli che vi aderiscono».</a:t>
            </a:r>
          </a:p>
          <a:p>
            <a:endParaRPr lang="it-IT" sz="1700" dirty="0">
              <a:latin typeface="Palatino Linotype" panose="02040502050505030304" pitchFamily="18" charset="0"/>
            </a:endParaRPr>
          </a:p>
        </p:txBody>
      </p:sp>
    </p:spTree>
    <p:extLst>
      <p:ext uri="{BB962C8B-B14F-4D97-AF65-F5344CB8AC3E}">
        <p14:creationId xmlns:p14="http://schemas.microsoft.com/office/powerpoint/2010/main" val="2155338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8102D-0137-A597-3C51-5C75F218FEED}"/>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B85D9A2-1759-0FBD-B5FB-9560E904D6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E099A992-DD4D-6730-B7D2-B0FBB89B892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5C04CE79-5556-EADC-8FFA-1283FCFB40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D8FC692F-8FF6-2195-B7FA-73EB13F50F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97D502F0-DCAE-0579-BF80-E97A535210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1151A383-42FD-78AF-B833-684110F219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CDC61FD5-80DD-45C4-1BF6-BFF9DD4DD28C}"/>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7B12C917-3AA4-531A-C0C0-839E853819B9}"/>
              </a:ext>
            </a:extLst>
          </p:cNvPr>
          <p:cNvSpPr txBox="1"/>
          <p:nvPr/>
        </p:nvSpPr>
        <p:spPr>
          <a:xfrm>
            <a:off x="4692122" y="814012"/>
            <a:ext cx="6987483" cy="892552"/>
          </a:xfrm>
          <a:prstGeom prst="rect">
            <a:avLst/>
          </a:prstGeom>
          <a:noFill/>
        </p:spPr>
        <p:txBody>
          <a:bodyPr wrap="square" rtlCol="0">
            <a:spAutoFit/>
          </a:bodyPr>
          <a:lstStyle/>
          <a:p>
            <a:pPr lvl="0" algn="ju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ricerche sulla religione di Clifford James </a:t>
            </a:r>
            <a:r>
              <a:rPr kumimoji="0" lang="it-IT" sz="2600" b="1"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rPr>
              <a:t>Geertz</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cs typeface="Times New Roman" panose="02020603050405020304" pitchFamily="18" charset="0"/>
            </a:endParaRPr>
          </a:p>
        </p:txBody>
      </p:sp>
      <p:sp>
        <p:nvSpPr>
          <p:cNvPr id="23" name="CasellaDiTesto 22">
            <a:extLst>
              <a:ext uri="{FF2B5EF4-FFF2-40B4-BE49-F238E27FC236}">
                <a16:creationId xmlns:a16="http://schemas.microsoft.com/office/drawing/2014/main" id="{AA5BAA38-8EE7-C0DC-9EE8-79D60087DDFF}"/>
              </a:ext>
            </a:extLst>
          </p:cNvPr>
          <p:cNvSpPr txBox="1"/>
          <p:nvPr/>
        </p:nvSpPr>
        <p:spPr>
          <a:xfrm>
            <a:off x="8513185" y="594720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128648AD-44AF-0631-1536-20A469F0CD0F}"/>
              </a:ext>
            </a:extLst>
          </p:cNvPr>
          <p:cNvSpPr txBox="1"/>
          <p:nvPr/>
        </p:nvSpPr>
        <p:spPr>
          <a:xfrm>
            <a:off x="1775976" y="1979059"/>
            <a:ext cx="6737209" cy="3693319"/>
          </a:xfrm>
          <a:prstGeom prst="rect">
            <a:avLst/>
          </a:prstGeom>
          <a:noFill/>
        </p:spPr>
        <p:txBody>
          <a:bodyPr wrap="square" rtlCol="0">
            <a:spAutoFit/>
          </a:bodyPr>
          <a:lstStyle/>
          <a:p>
            <a:pPr algn="just"/>
            <a:endParaRPr lang="it-IT" b="1" dirty="0">
              <a:latin typeface="Palatino Linotype" panose="02040502050505030304" pitchFamily="18" charset="0"/>
            </a:endParaRPr>
          </a:p>
          <a:p>
            <a:pPr algn="just"/>
            <a:r>
              <a:rPr lang="it-IT" b="1" dirty="0">
                <a:latin typeface="Palatino Linotype" panose="02040502050505030304" pitchFamily="18" charset="0"/>
              </a:rPr>
              <a:t>Clifford James </a:t>
            </a:r>
            <a:r>
              <a:rPr lang="it-IT" b="1" dirty="0" err="1">
                <a:latin typeface="Palatino Linotype" panose="02040502050505030304" pitchFamily="18" charset="0"/>
              </a:rPr>
              <a:t>Geertz</a:t>
            </a:r>
            <a:r>
              <a:rPr lang="it-IT" dirty="0">
                <a:latin typeface="Palatino Linotype" panose="02040502050505030304" pitchFamily="18" charset="0"/>
              </a:rPr>
              <a:t>, antropologo americano</a:t>
            </a:r>
            <a:r>
              <a:rPr lang="it-IT" b="1" dirty="0">
                <a:latin typeface="Palatino Linotype" panose="02040502050505030304" pitchFamily="18" charset="0"/>
              </a:rPr>
              <a:t> (1926-2006)</a:t>
            </a:r>
          </a:p>
          <a:p>
            <a:pPr algn="just"/>
            <a:r>
              <a:rPr lang="it-IT" dirty="0">
                <a:latin typeface="Palatino Linotype" panose="02040502050505030304" pitchFamily="18" charset="0"/>
              </a:rPr>
              <a:t>importante per sue </a:t>
            </a:r>
            <a:r>
              <a:rPr lang="it-IT" b="1" dirty="0">
                <a:latin typeface="Palatino Linotype" panose="02040502050505030304" pitchFamily="18" charset="0"/>
              </a:rPr>
              <a:t>ricerche e osservazioni metodologiche:</a:t>
            </a:r>
          </a:p>
          <a:p>
            <a:pPr algn="just"/>
            <a:endParaRPr lang="it-IT" b="1" dirty="0">
              <a:latin typeface="Palatino Linotype" panose="02040502050505030304" pitchFamily="18" charset="0"/>
            </a:endParaRPr>
          </a:p>
          <a:p>
            <a:pPr algn="just"/>
            <a:r>
              <a:rPr lang="it-IT" b="1" dirty="0">
                <a:latin typeface="Palatino Linotype" panose="02040502050505030304" pitchFamily="18" charset="0"/>
              </a:rPr>
              <a:t>la ricerca sul campo e il conseguente metodo dell’osservazione partecipante non sono sufficienti dal punto di vista scientifico</a:t>
            </a:r>
          </a:p>
          <a:p>
            <a:pPr algn="just"/>
            <a:endParaRPr lang="it-IT" b="1" dirty="0">
              <a:latin typeface="Palatino Linotype" panose="02040502050505030304" pitchFamily="18" charset="0"/>
            </a:endParaRPr>
          </a:p>
          <a:p>
            <a:pPr algn="just"/>
            <a:endParaRPr lang="it-IT" b="1" dirty="0">
              <a:latin typeface="Palatino Linotype" panose="02040502050505030304" pitchFamily="18" charset="0"/>
            </a:endParaRPr>
          </a:p>
          <a:p>
            <a:pPr algn="just"/>
            <a:r>
              <a:rPr lang="it-IT" b="1" dirty="0">
                <a:latin typeface="Palatino Linotype" panose="02040502050505030304" pitchFamily="18" charset="0"/>
              </a:rPr>
              <a:t>Invece, è fondamentale comprendere profondamente il significato che i nativi danno alla propria esperienza sociale, e </a:t>
            </a:r>
            <a:r>
              <a:rPr lang="it-IT" dirty="0">
                <a:latin typeface="Palatino Linotype" panose="02040502050505030304" pitchFamily="18" charset="0"/>
              </a:rPr>
              <a:t>per poter acquisire questo atteggiamento, secondo l’antropologo, sarà importante </a:t>
            </a:r>
            <a:r>
              <a:rPr lang="it-IT" b="1" dirty="0">
                <a:latin typeface="Palatino Linotype" panose="02040502050505030304" pitchFamily="18" charset="0"/>
              </a:rPr>
              <a:t>essere accettati dalla popolazione presso cui sceglie di vivere per qualche tempo</a:t>
            </a:r>
          </a:p>
        </p:txBody>
      </p:sp>
      <p:pic>
        <p:nvPicPr>
          <p:cNvPr id="5" name="Immagine 4">
            <a:extLst>
              <a:ext uri="{FF2B5EF4-FFF2-40B4-BE49-F238E27FC236}">
                <a16:creationId xmlns:a16="http://schemas.microsoft.com/office/drawing/2014/main" id="{65C52503-6265-A12E-D5DD-74315A9AB4FC}"/>
              </a:ext>
            </a:extLst>
          </p:cNvPr>
          <p:cNvPicPr>
            <a:picLocks noChangeAspect="1"/>
          </p:cNvPicPr>
          <p:nvPr/>
        </p:nvPicPr>
        <p:blipFill>
          <a:blip r:embed="rId3"/>
          <a:stretch>
            <a:fillRect/>
          </a:stretch>
        </p:blipFill>
        <p:spPr>
          <a:xfrm>
            <a:off x="8744505" y="1979059"/>
            <a:ext cx="2833878" cy="3703682"/>
          </a:xfrm>
          <a:prstGeom prst="rect">
            <a:avLst/>
          </a:prstGeom>
        </p:spPr>
      </p:pic>
    </p:spTree>
    <p:extLst>
      <p:ext uri="{BB962C8B-B14F-4D97-AF65-F5344CB8AC3E}">
        <p14:creationId xmlns:p14="http://schemas.microsoft.com/office/powerpoint/2010/main" val="21750083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F0BEA-0A33-D980-4D4B-0FC9FE1447DE}"/>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F05BDF-B2C4-72E0-8C80-AD41C36120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613D4C75-9D52-02A0-B312-7EEA9C91CC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57CE3973-DF9C-1054-D3B9-1685CA8947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C07668BF-9104-3918-0A3A-EB95B5D028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C4BC3116-8252-E5A8-0C8B-A01830F6DC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E4482D5A-670A-5AFF-A25C-DE60A6C497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75D82D29-A5FF-26F6-C485-0375FE45873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03D70CF0-BB96-DEBD-71CD-D10BCE407671}"/>
              </a:ext>
            </a:extLst>
          </p:cNvPr>
          <p:cNvSpPr txBox="1"/>
          <p:nvPr/>
        </p:nvSpPr>
        <p:spPr>
          <a:xfrm>
            <a:off x="4692122" y="814012"/>
            <a:ext cx="6987483" cy="892552"/>
          </a:xfrm>
          <a:prstGeom prst="rect">
            <a:avLst/>
          </a:prstGeom>
          <a:noFill/>
        </p:spPr>
        <p:txBody>
          <a:bodyPr wrap="square" rtlCol="0">
            <a:spAutoFit/>
          </a:bodyPr>
          <a:lstStyle/>
          <a:p>
            <a:pPr lvl="0" algn="ju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ricerche sulla religione di Clifford James </a:t>
            </a:r>
            <a:r>
              <a:rPr kumimoji="0" lang="it-IT" sz="2600" b="1"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rPr>
              <a:t>Geertz</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cs typeface="Times New Roman" panose="02020603050405020304" pitchFamily="18" charset="0"/>
            </a:endParaRPr>
          </a:p>
        </p:txBody>
      </p:sp>
      <p:sp>
        <p:nvSpPr>
          <p:cNvPr id="23" name="CasellaDiTesto 22">
            <a:extLst>
              <a:ext uri="{FF2B5EF4-FFF2-40B4-BE49-F238E27FC236}">
                <a16:creationId xmlns:a16="http://schemas.microsoft.com/office/drawing/2014/main" id="{A5D1DAA4-7E54-1D17-CB08-28CEE21A1467}"/>
              </a:ext>
            </a:extLst>
          </p:cNvPr>
          <p:cNvSpPr txBox="1"/>
          <p:nvPr/>
        </p:nvSpPr>
        <p:spPr>
          <a:xfrm>
            <a:off x="8513185" y="595523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14F2611C-481E-6F8B-C83B-9D73F2124576}"/>
              </a:ext>
            </a:extLst>
          </p:cNvPr>
          <p:cNvSpPr txBox="1"/>
          <p:nvPr/>
        </p:nvSpPr>
        <p:spPr>
          <a:xfrm>
            <a:off x="1775976" y="2051392"/>
            <a:ext cx="6737209" cy="3693319"/>
          </a:xfrm>
          <a:prstGeom prst="rect">
            <a:avLst/>
          </a:prstGeom>
          <a:noFill/>
        </p:spPr>
        <p:txBody>
          <a:bodyPr wrap="square" rtlCol="0">
            <a:spAutoFit/>
          </a:bodyPr>
          <a:lstStyle/>
          <a:p>
            <a:pPr algn="just"/>
            <a:endParaRPr lang="it-IT" b="1" dirty="0">
              <a:latin typeface="Palatino Linotype" panose="02040502050505030304" pitchFamily="18" charset="0"/>
            </a:endParaRPr>
          </a:p>
          <a:p>
            <a:pPr algn="just"/>
            <a:r>
              <a:rPr lang="it-IT" b="1" i="1" dirty="0">
                <a:latin typeface="Palatino Linotype" panose="02040502050505030304" pitchFamily="18" charset="0"/>
              </a:rPr>
              <a:t>Interpretazione di culture (1973)</a:t>
            </a:r>
            <a:r>
              <a:rPr lang="it-IT" i="1" dirty="0">
                <a:latin typeface="Palatino Linotype" panose="02040502050505030304" pitchFamily="18" charset="0"/>
              </a:rPr>
              <a:t>,</a:t>
            </a:r>
            <a:r>
              <a:rPr lang="it-IT" b="1" dirty="0">
                <a:latin typeface="Palatino Linotype" panose="02040502050505030304" pitchFamily="18" charset="0"/>
              </a:rPr>
              <a:t> </a:t>
            </a:r>
            <a:r>
              <a:rPr lang="it-IT" dirty="0">
                <a:latin typeface="Palatino Linotype" panose="02040502050505030304" pitchFamily="18" charset="0"/>
              </a:rPr>
              <a:t>opera fondamentale di </a:t>
            </a:r>
            <a:r>
              <a:rPr lang="it-IT" dirty="0" err="1">
                <a:latin typeface="Palatino Linotype" panose="02040502050505030304" pitchFamily="18" charset="0"/>
              </a:rPr>
              <a:t>Geertz</a:t>
            </a:r>
            <a:r>
              <a:rPr lang="it-IT" dirty="0">
                <a:latin typeface="Palatino Linotype" panose="02040502050505030304" pitchFamily="18" charset="0"/>
              </a:rPr>
              <a:t> sulla vita religiosa in cui </a:t>
            </a:r>
            <a:r>
              <a:rPr lang="it-IT" b="1" dirty="0">
                <a:latin typeface="Palatino Linotype" panose="02040502050505030304" pitchFamily="18" charset="0"/>
              </a:rPr>
              <a:t>definisce religione </a:t>
            </a:r>
            <a:r>
              <a:rPr lang="it-IT" dirty="0">
                <a:latin typeface="Palatino Linotype" panose="02040502050505030304" pitchFamily="18" charset="0"/>
              </a:rPr>
              <a:t>come:</a:t>
            </a:r>
          </a:p>
          <a:p>
            <a:pPr algn="just"/>
            <a:endParaRPr lang="it-IT" b="1" dirty="0">
              <a:latin typeface="Palatino Linotype" panose="02040502050505030304" pitchFamily="18" charset="0"/>
            </a:endParaRPr>
          </a:p>
          <a:p>
            <a:pPr algn="just"/>
            <a:r>
              <a:rPr lang="it-IT" b="1" dirty="0">
                <a:latin typeface="Palatino Linotype" panose="02040502050505030304" pitchFamily="18" charset="0"/>
              </a:rPr>
              <a:t>«un sistema di simboli che opera (o funziona) stabilendo profondi, durevoli e diffusi stati d’animo e motivazioni negli uomini per mezzo della formulazione di concetti di un ordine generale dell’esistenza e del rivestimento di questi concetti con un’aura di concretezza tale che gli stati d’animo e le motivazioni sembrano assolutamente realistici».</a:t>
            </a:r>
          </a:p>
          <a:p>
            <a:pPr algn="just"/>
            <a:endParaRPr lang="it-IT" b="1" dirty="0">
              <a:latin typeface="Palatino Linotype" panose="02040502050505030304" pitchFamily="18" charset="0"/>
            </a:endParaRPr>
          </a:p>
          <a:p>
            <a:pPr algn="just"/>
            <a:r>
              <a:rPr lang="it-IT" dirty="0">
                <a:latin typeface="Palatino Linotype" panose="02040502050505030304" pitchFamily="18" charset="0"/>
              </a:rPr>
              <a:t>Le religioni, quindi, forniscono una spiegazione dei paradossi dell’esistenza </a:t>
            </a:r>
          </a:p>
        </p:txBody>
      </p:sp>
      <p:pic>
        <p:nvPicPr>
          <p:cNvPr id="5" name="Immagine 4">
            <a:extLst>
              <a:ext uri="{FF2B5EF4-FFF2-40B4-BE49-F238E27FC236}">
                <a16:creationId xmlns:a16="http://schemas.microsoft.com/office/drawing/2014/main" id="{A2FC0010-445E-3500-AB89-4A5174EBF788}"/>
              </a:ext>
            </a:extLst>
          </p:cNvPr>
          <p:cNvPicPr>
            <a:picLocks noChangeAspect="1"/>
          </p:cNvPicPr>
          <p:nvPr/>
        </p:nvPicPr>
        <p:blipFill>
          <a:blip r:embed="rId3"/>
          <a:stretch>
            <a:fillRect/>
          </a:stretch>
        </p:blipFill>
        <p:spPr>
          <a:xfrm>
            <a:off x="8744505" y="1979059"/>
            <a:ext cx="2833878" cy="3703682"/>
          </a:xfrm>
          <a:prstGeom prst="rect">
            <a:avLst/>
          </a:prstGeom>
        </p:spPr>
      </p:pic>
    </p:spTree>
    <p:extLst>
      <p:ext uri="{BB962C8B-B14F-4D97-AF65-F5344CB8AC3E}">
        <p14:creationId xmlns:p14="http://schemas.microsoft.com/office/powerpoint/2010/main" val="16311364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E04C7-D4D9-D52B-7D77-66E8205FB10A}"/>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60E3934-722C-F3F2-8C38-FF38C3A653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AC4EE14E-33AF-857B-CBC9-F48732CD39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763D7BAF-6EA5-EA98-08D5-205A5878DA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55AB1514-B66B-F50F-39A2-2AC014BA47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4024A481-3D94-ED90-B87E-178FB2669F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391FE43D-8057-060D-9111-37A2DFC3A3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4175FBA9-DA99-9E2D-0B1C-EB2B3702BB8E}"/>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532CDDAC-4DD6-2AE2-383A-1AF182F8EA9B}"/>
              </a:ext>
            </a:extLst>
          </p:cNvPr>
          <p:cNvSpPr txBox="1"/>
          <p:nvPr/>
        </p:nvSpPr>
        <p:spPr>
          <a:xfrm>
            <a:off x="4692122" y="814012"/>
            <a:ext cx="6987483" cy="892552"/>
          </a:xfrm>
          <a:prstGeom prst="rect">
            <a:avLst/>
          </a:prstGeom>
          <a:noFill/>
        </p:spPr>
        <p:txBody>
          <a:bodyPr wrap="square" rtlCol="0">
            <a:spAutoFit/>
          </a:bodyPr>
          <a:lstStyle/>
          <a:p>
            <a:pPr lvl="0" algn="ju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ricerche sulla religione di Clifford James </a:t>
            </a:r>
            <a:r>
              <a:rPr kumimoji="0" lang="it-IT" sz="2600" b="1"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rPr>
              <a:t>Geertz</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cs typeface="Times New Roman" panose="02020603050405020304" pitchFamily="18" charset="0"/>
            </a:endParaRPr>
          </a:p>
        </p:txBody>
      </p:sp>
      <p:sp>
        <p:nvSpPr>
          <p:cNvPr id="23" name="CasellaDiTesto 22">
            <a:extLst>
              <a:ext uri="{FF2B5EF4-FFF2-40B4-BE49-F238E27FC236}">
                <a16:creationId xmlns:a16="http://schemas.microsoft.com/office/drawing/2014/main" id="{236B5031-9FF1-AD2E-EB1D-AE02177747B2}"/>
              </a:ext>
            </a:extLst>
          </p:cNvPr>
          <p:cNvSpPr txBox="1"/>
          <p:nvPr/>
        </p:nvSpPr>
        <p:spPr>
          <a:xfrm>
            <a:off x="8513185" y="595523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D513D92E-6D82-153E-8A10-2D3D3D953598}"/>
              </a:ext>
            </a:extLst>
          </p:cNvPr>
          <p:cNvSpPr txBox="1"/>
          <p:nvPr/>
        </p:nvSpPr>
        <p:spPr>
          <a:xfrm>
            <a:off x="1775976" y="2261239"/>
            <a:ext cx="6737209" cy="3139321"/>
          </a:xfrm>
          <a:prstGeom prst="rect">
            <a:avLst/>
          </a:prstGeom>
          <a:noFill/>
        </p:spPr>
        <p:txBody>
          <a:bodyPr wrap="square" rtlCol="0">
            <a:spAutoFit/>
          </a:bodyPr>
          <a:lstStyle/>
          <a:p>
            <a:pPr algn="just"/>
            <a:endParaRPr lang="it-IT" b="1" dirty="0">
              <a:latin typeface="Palatino Linotype" panose="02040502050505030304" pitchFamily="18" charset="0"/>
            </a:endParaRPr>
          </a:p>
          <a:p>
            <a:pPr algn="just"/>
            <a:r>
              <a:rPr lang="it-IT" dirty="0">
                <a:latin typeface="Palatino Linotype" panose="02040502050505030304" pitchFamily="18" charset="0"/>
              </a:rPr>
              <a:t>es. concetto che </a:t>
            </a:r>
            <a:r>
              <a:rPr lang="it-IT" b="1" dirty="0">
                <a:latin typeface="Palatino Linotype" panose="02040502050505030304" pitchFamily="18" charset="0"/>
              </a:rPr>
              <a:t>male, dolore e morte </a:t>
            </a:r>
            <a:r>
              <a:rPr lang="it-IT" dirty="0">
                <a:latin typeface="Palatino Linotype" panose="02040502050505030304" pitchFamily="18" charset="0"/>
              </a:rPr>
              <a:t>colpiscono tutti indiscriminatamente, anche in assenza di colpe e peccati</a:t>
            </a:r>
            <a:r>
              <a:rPr lang="it-IT" b="1" i="1" dirty="0">
                <a:latin typeface="Palatino Linotype" panose="02040502050505030304" pitchFamily="18" charset="0"/>
              </a:rPr>
              <a:t> </a:t>
            </a:r>
          </a:p>
          <a:p>
            <a:pPr algn="just"/>
            <a:endParaRPr lang="it-IT" b="1" i="1" dirty="0">
              <a:latin typeface="Palatino Linotype" panose="02040502050505030304" pitchFamily="18" charset="0"/>
            </a:endParaRPr>
          </a:p>
          <a:p>
            <a:pPr algn="just"/>
            <a:endParaRPr lang="it-IT" dirty="0">
              <a:latin typeface="Palatino Linotype" panose="02040502050505030304" pitchFamily="18" charset="0"/>
            </a:endParaRPr>
          </a:p>
          <a:p>
            <a:pPr algn="just"/>
            <a:endParaRPr lang="it-IT" dirty="0">
              <a:latin typeface="Palatino Linotype" panose="02040502050505030304" pitchFamily="18" charset="0"/>
            </a:endParaRPr>
          </a:p>
          <a:p>
            <a:pPr algn="just"/>
            <a:r>
              <a:rPr lang="it-IT" dirty="0">
                <a:latin typeface="Palatino Linotype" panose="02040502050505030304" pitchFamily="18" charset="0"/>
              </a:rPr>
              <a:t>cristiani, e come loro anche i seguaci di altre fedi religiose, ritengono questa incoerenza solo apparente, perché sperano in una vita futura, dove il giusto avrà il suo premio e ciò è per loro una certezza concreta, resa tale dai testi sacri e dalla forza simbolica dei riti</a:t>
            </a:r>
          </a:p>
        </p:txBody>
      </p:sp>
      <p:pic>
        <p:nvPicPr>
          <p:cNvPr id="5" name="Immagine 4">
            <a:extLst>
              <a:ext uri="{FF2B5EF4-FFF2-40B4-BE49-F238E27FC236}">
                <a16:creationId xmlns:a16="http://schemas.microsoft.com/office/drawing/2014/main" id="{2C5283D6-4E59-FF34-8D58-21723AAEBAD9}"/>
              </a:ext>
            </a:extLst>
          </p:cNvPr>
          <p:cNvPicPr>
            <a:picLocks noChangeAspect="1"/>
          </p:cNvPicPr>
          <p:nvPr/>
        </p:nvPicPr>
        <p:blipFill>
          <a:blip r:embed="rId3"/>
          <a:stretch>
            <a:fillRect/>
          </a:stretch>
        </p:blipFill>
        <p:spPr>
          <a:xfrm>
            <a:off x="8744505" y="1979059"/>
            <a:ext cx="2833878" cy="3703682"/>
          </a:xfrm>
          <a:prstGeom prst="rect">
            <a:avLst/>
          </a:prstGeom>
        </p:spPr>
      </p:pic>
      <p:cxnSp>
        <p:nvCxnSpPr>
          <p:cNvPr id="4" name="Connettore 2 3">
            <a:extLst>
              <a:ext uri="{FF2B5EF4-FFF2-40B4-BE49-F238E27FC236}">
                <a16:creationId xmlns:a16="http://schemas.microsoft.com/office/drawing/2014/main" id="{7D6D809F-D831-41E0-D392-A76838784E13}"/>
              </a:ext>
            </a:extLst>
          </p:cNvPr>
          <p:cNvCxnSpPr>
            <a:cxnSpLocks/>
          </p:cNvCxnSpPr>
          <p:nvPr/>
        </p:nvCxnSpPr>
        <p:spPr>
          <a:xfrm>
            <a:off x="3180080" y="3247502"/>
            <a:ext cx="0" cy="64316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354753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AD91E-C72C-2FC1-0A1E-9CDADEEB5883}"/>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2000614-345A-2124-9DBA-104FEDFC78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01783C70-A683-0B78-8BD8-4938811BAD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2BE5CF65-028B-CF35-DDFF-DE8B0F35E8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4B49FCCF-C4C4-7DD4-9B1F-A74B442CC9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C4DAE3E9-6D68-BD60-B41A-ABA6154758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573B4AF-6FF2-C5EF-963B-850D91F956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40C860F9-F0EF-1BBF-73A6-6C312B47AF38}"/>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758F1FD1-6429-412C-5565-244CF21F89AA}"/>
              </a:ext>
            </a:extLst>
          </p:cNvPr>
          <p:cNvSpPr txBox="1"/>
          <p:nvPr/>
        </p:nvSpPr>
        <p:spPr>
          <a:xfrm>
            <a:off x="4692122" y="814012"/>
            <a:ext cx="6987483" cy="892552"/>
          </a:xfrm>
          <a:prstGeom prst="rect">
            <a:avLst/>
          </a:prstGeom>
          <a:noFill/>
        </p:spPr>
        <p:txBody>
          <a:bodyPr wrap="square" rtlCol="0">
            <a:spAutoFit/>
          </a:bodyPr>
          <a:lstStyle/>
          <a:p>
            <a:pPr lvl="0" algn="ju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ricerche sulla religione di Clifford James </a:t>
            </a:r>
            <a:r>
              <a:rPr kumimoji="0" lang="it-IT" sz="2600" b="1"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rPr>
              <a:t>Geertz</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cs typeface="Times New Roman" panose="02020603050405020304" pitchFamily="18" charset="0"/>
            </a:endParaRPr>
          </a:p>
        </p:txBody>
      </p:sp>
      <p:sp>
        <p:nvSpPr>
          <p:cNvPr id="23" name="CasellaDiTesto 22">
            <a:extLst>
              <a:ext uri="{FF2B5EF4-FFF2-40B4-BE49-F238E27FC236}">
                <a16:creationId xmlns:a16="http://schemas.microsoft.com/office/drawing/2014/main" id="{E7D8446C-9339-EA82-F4D2-856C022CB15E}"/>
              </a:ext>
            </a:extLst>
          </p:cNvPr>
          <p:cNvSpPr txBox="1"/>
          <p:nvPr/>
        </p:nvSpPr>
        <p:spPr>
          <a:xfrm>
            <a:off x="8513185" y="595523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353F63E6-D502-D987-AC89-356819B62B9E}"/>
              </a:ext>
            </a:extLst>
          </p:cNvPr>
          <p:cNvSpPr txBox="1"/>
          <p:nvPr/>
        </p:nvSpPr>
        <p:spPr>
          <a:xfrm>
            <a:off x="1775976" y="2097817"/>
            <a:ext cx="6737209" cy="3600986"/>
          </a:xfrm>
          <a:prstGeom prst="rect">
            <a:avLst/>
          </a:prstGeom>
          <a:noFill/>
        </p:spPr>
        <p:txBody>
          <a:bodyPr wrap="square" rtlCol="0">
            <a:spAutoFit/>
          </a:bodyPr>
          <a:lstStyle/>
          <a:p>
            <a:pPr algn="just"/>
            <a:r>
              <a:rPr lang="it-IT" b="1" dirty="0" err="1">
                <a:latin typeface="Palatino Linotype" panose="02040502050505030304" pitchFamily="18" charset="0"/>
              </a:rPr>
              <a:t>Geertz</a:t>
            </a:r>
            <a:r>
              <a:rPr lang="it-IT" b="1" dirty="0">
                <a:latin typeface="Palatino Linotype" panose="02040502050505030304" pitchFamily="18" charset="0"/>
              </a:rPr>
              <a:t> </a:t>
            </a:r>
            <a:r>
              <a:rPr lang="it-IT" b="1" dirty="0">
                <a:latin typeface="Palatino Linotype" panose="02040502050505030304" pitchFamily="18" charset="0"/>
                <a:sym typeface="Wingdings" panose="05000000000000000000" pitchFamily="2" charset="2"/>
              </a:rPr>
              <a:t></a:t>
            </a:r>
            <a:r>
              <a:rPr lang="it-IT" b="1" dirty="0">
                <a:latin typeface="Palatino Linotype" panose="02040502050505030304" pitchFamily="18" charset="0"/>
              </a:rPr>
              <a:t> </a:t>
            </a:r>
            <a:r>
              <a:rPr lang="it-IT" dirty="0">
                <a:latin typeface="Palatino Linotype" panose="02040502050505030304" pitchFamily="18" charset="0"/>
              </a:rPr>
              <a:t>prende maggiormente in considerazione il significato che i fedeli attribuiscono alla loro religione e il modo con cui la vivono, anziché prestare attenzione alle funzioni sociali che essa adempie</a:t>
            </a:r>
          </a:p>
          <a:p>
            <a:pPr algn="just"/>
            <a:endParaRPr lang="it-IT" dirty="0">
              <a:latin typeface="Palatino Linotype" panose="02040502050505030304" pitchFamily="18" charset="0"/>
            </a:endParaRPr>
          </a:p>
          <a:p>
            <a:pPr algn="just"/>
            <a:r>
              <a:rPr lang="it-IT" b="1" dirty="0">
                <a:latin typeface="Palatino Linotype" panose="02040502050505030304" pitchFamily="18" charset="0"/>
              </a:rPr>
              <a:t>I simboli religiosi sono espressione di una determinata visione del mondo che viene espressa con la potenza della sintesi</a:t>
            </a:r>
          </a:p>
          <a:p>
            <a:pPr algn="just"/>
            <a:r>
              <a:rPr lang="it-IT" sz="1700" dirty="0">
                <a:latin typeface="Palatino Linotype" panose="02040502050505030304" pitchFamily="18" charset="0"/>
              </a:rPr>
              <a:t>(es. l’indiano delle praterie che partecipa alla cerimonia della «Danza del sole», tramite il potere simbolico delle cerimonie a cui partecipa, individua </a:t>
            </a:r>
            <a:r>
              <a:rPr lang="it-IT" sz="1700" b="1" dirty="0">
                <a:latin typeface="Palatino Linotype" panose="02040502050505030304" pitchFamily="18" charset="0"/>
              </a:rPr>
              <a:t>resistenza, coraggio, indipendenza, perseveranza e ostinazione </a:t>
            </a:r>
            <a:r>
              <a:rPr lang="it-IT" sz="1700" dirty="0">
                <a:latin typeface="Palatino Linotype" panose="02040502050505030304" pitchFamily="18" charset="0"/>
              </a:rPr>
              <a:t>che caratterizzeranno la ricerca del suo spirito guida e saranno le stesse </a:t>
            </a:r>
            <a:r>
              <a:rPr lang="it-IT" sz="1700" b="1" dirty="0">
                <a:latin typeface="Palatino Linotype" panose="02040502050505030304" pitchFamily="18" charset="0"/>
              </a:rPr>
              <a:t>virtù </a:t>
            </a:r>
            <a:r>
              <a:rPr lang="it-IT" sz="1700" dirty="0">
                <a:latin typeface="Palatino Linotype" panose="02040502050505030304" pitchFamily="18" charset="0"/>
              </a:rPr>
              <a:t>che poi manifesterà sempre nella sua condotta generale di vita).</a:t>
            </a:r>
          </a:p>
        </p:txBody>
      </p:sp>
      <p:pic>
        <p:nvPicPr>
          <p:cNvPr id="5" name="Immagine 4">
            <a:extLst>
              <a:ext uri="{FF2B5EF4-FFF2-40B4-BE49-F238E27FC236}">
                <a16:creationId xmlns:a16="http://schemas.microsoft.com/office/drawing/2014/main" id="{33BBEB7A-21DA-A981-AA1E-9A6EA713AC7A}"/>
              </a:ext>
            </a:extLst>
          </p:cNvPr>
          <p:cNvPicPr>
            <a:picLocks noChangeAspect="1"/>
          </p:cNvPicPr>
          <p:nvPr/>
        </p:nvPicPr>
        <p:blipFill>
          <a:blip r:embed="rId3"/>
          <a:stretch>
            <a:fillRect/>
          </a:stretch>
        </p:blipFill>
        <p:spPr>
          <a:xfrm>
            <a:off x="8744505" y="1979059"/>
            <a:ext cx="2833878" cy="3703682"/>
          </a:xfrm>
          <a:prstGeom prst="rect">
            <a:avLst/>
          </a:prstGeom>
        </p:spPr>
      </p:pic>
    </p:spTree>
    <p:extLst>
      <p:ext uri="{BB962C8B-B14F-4D97-AF65-F5344CB8AC3E}">
        <p14:creationId xmlns:p14="http://schemas.microsoft.com/office/powerpoint/2010/main" val="4350760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F4EE4-5999-7C67-FB13-8F2DA1BD8A09}"/>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1F4A268-D0E7-163E-97AD-4BB01EE9D7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2D330587-257D-EF66-7716-3BFC0D0A79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152971D6-A461-C3C2-6A40-BF5B3ED367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093E3568-FF53-C3BB-69A0-DB00CE56C8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3345A400-8765-D444-52F5-DF76215BE0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C5D76CAB-5B5D-E7A2-5FDB-A82E683915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B504ECDE-84F5-06CA-DB0B-7215C4661F9F}"/>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38BD13E8-7081-AA52-E97F-854562C718C9}"/>
              </a:ext>
            </a:extLst>
          </p:cNvPr>
          <p:cNvSpPr txBox="1"/>
          <p:nvPr/>
        </p:nvSpPr>
        <p:spPr>
          <a:xfrm>
            <a:off x="4692122" y="814012"/>
            <a:ext cx="6987483" cy="892552"/>
          </a:xfrm>
          <a:prstGeom prst="rect">
            <a:avLst/>
          </a:prstGeom>
          <a:noFill/>
        </p:spPr>
        <p:txBody>
          <a:bodyPr wrap="square" rtlCol="0">
            <a:spAutoFit/>
          </a:bodyPr>
          <a:lstStyle/>
          <a:p>
            <a:pPr lvl="0" algn="ju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ricerche sulla religione di Clifford James </a:t>
            </a:r>
            <a:r>
              <a:rPr kumimoji="0" lang="it-IT" sz="2600" b="1"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rPr>
              <a:t>Geertz</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cs typeface="Times New Roman" panose="02020603050405020304" pitchFamily="18" charset="0"/>
            </a:endParaRPr>
          </a:p>
        </p:txBody>
      </p:sp>
      <p:sp>
        <p:nvSpPr>
          <p:cNvPr id="23" name="CasellaDiTesto 22">
            <a:extLst>
              <a:ext uri="{FF2B5EF4-FFF2-40B4-BE49-F238E27FC236}">
                <a16:creationId xmlns:a16="http://schemas.microsoft.com/office/drawing/2014/main" id="{E3F0DE28-AAB4-686C-7C79-9E97698D1223}"/>
              </a:ext>
            </a:extLst>
          </p:cNvPr>
          <p:cNvSpPr txBox="1"/>
          <p:nvPr/>
        </p:nvSpPr>
        <p:spPr>
          <a:xfrm>
            <a:off x="8513185" y="595523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9CAD37FB-DCC6-266A-9884-5211EDFB84BE}"/>
              </a:ext>
            </a:extLst>
          </p:cNvPr>
          <p:cNvSpPr txBox="1"/>
          <p:nvPr/>
        </p:nvSpPr>
        <p:spPr>
          <a:xfrm>
            <a:off x="1775976" y="2280697"/>
            <a:ext cx="6737209" cy="3400931"/>
          </a:xfrm>
          <a:prstGeom prst="rect">
            <a:avLst/>
          </a:prstGeom>
          <a:noFill/>
        </p:spPr>
        <p:txBody>
          <a:bodyPr wrap="square" rtlCol="0">
            <a:spAutoFit/>
          </a:bodyPr>
          <a:lstStyle/>
          <a:p>
            <a:pPr algn="just"/>
            <a:r>
              <a:rPr lang="it-IT" dirty="0">
                <a:latin typeface="Palatino Linotype" panose="02040502050505030304" pitchFamily="18" charset="0"/>
              </a:rPr>
              <a:t>Allo stesso modo, a proposito del </a:t>
            </a:r>
            <a:r>
              <a:rPr lang="it-IT" b="1" dirty="0">
                <a:latin typeface="Palatino Linotype" panose="02040502050505030304" pitchFamily="18" charset="0"/>
              </a:rPr>
              <a:t>popolo Manus (nord della Papua Nuova Guinea), </a:t>
            </a:r>
            <a:r>
              <a:rPr lang="it-IT" b="1" dirty="0" err="1">
                <a:latin typeface="Palatino Linotype" panose="02040502050505030304" pitchFamily="18" charset="0"/>
              </a:rPr>
              <a:t>Geertz</a:t>
            </a:r>
            <a:r>
              <a:rPr lang="it-IT" b="1" dirty="0">
                <a:latin typeface="Palatino Linotype" panose="02040502050505030304" pitchFamily="18" charset="0"/>
              </a:rPr>
              <a:t> afferma:</a:t>
            </a:r>
          </a:p>
          <a:p>
            <a:pPr algn="just"/>
            <a:endParaRPr lang="it-IT" b="1" dirty="0">
              <a:latin typeface="Palatino Linotype" panose="02040502050505030304" pitchFamily="18" charset="0"/>
            </a:endParaRPr>
          </a:p>
          <a:p>
            <a:pPr algn="just"/>
            <a:endParaRPr lang="it-IT" b="1" dirty="0">
              <a:latin typeface="Palatino Linotype" panose="02040502050505030304" pitchFamily="18" charset="0"/>
            </a:endParaRPr>
          </a:p>
          <a:p>
            <a:pPr algn="just"/>
            <a:r>
              <a:rPr lang="it-IT" b="1" dirty="0">
                <a:latin typeface="Palatino Linotype" panose="02040502050505030304" pitchFamily="18" charset="0"/>
              </a:rPr>
              <a:t>«La consapevolezza dell’obbligo inadempiuto, la colpa celata e, ottenuta la confessione, la pubblica vergogna sono momenti di una messinscena in cui si articola la seduta spiritica del Manus, ma sono anche sentimenti che stanno alla base dell’etica del dovere attraverso cui si mantiene la sua società pervasa dal senso della proprietà: l’ottenimento di un’assoluzione comporta la forgiatura di una coscienza»</a:t>
            </a:r>
          </a:p>
          <a:p>
            <a:pPr algn="just"/>
            <a:endParaRPr lang="it-IT" sz="1700" b="1" dirty="0">
              <a:latin typeface="Palatino Linotype" panose="02040502050505030304" pitchFamily="18" charset="0"/>
            </a:endParaRPr>
          </a:p>
        </p:txBody>
      </p:sp>
      <p:pic>
        <p:nvPicPr>
          <p:cNvPr id="5" name="Immagine 4">
            <a:extLst>
              <a:ext uri="{FF2B5EF4-FFF2-40B4-BE49-F238E27FC236}">
                <a16:creationId xmlns:a16="http://schemas.microsoft.com/office/drawing/2014/main" id="{5A4D1DA2-C6E9-CFAA-04FC-705CF9980020}"/>
              </a:ext>
            </a:extLst>
          </p:cNvPr>
          <p:cNvPicPr>
            <a:picLocks noChangeAspect="1"/>
          </p:cNvPicPr>
          <p:nvPr/>
        </p:nvPicPr>
        <p:blipFill>
          <a:blip r:embed="rId3"/>
          <a:stretch>
            <a:fillRect/>
          </a:stretch>
        </p:blipFill>
        <p:spPr>
          <a:xfrm>
            <a:off x="8744505" y="1979059"/>
            <a:ext cx="2833878" cy="3703682"/>
          </a:xfrm>
          <a:prstGeom prst="rect">
            <a:avLst/>
          </a:prstGeom>
        </p:spPr>
      </p:pic>
    </p:spTree>
    <p:extLst>
      <p:ext uri="{BB962C8B-B14F-4D97-AF65-F5344CB8AC3E}">
        <p14:creationId xmlns:p14="http://schemas.microsoft.com/office/powerpoint/2010/main" val="34104643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1CEAE-2516-F09F-0BCE-F2D3A23AD238}"/>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BE3D28E-B3DB-D6BA-522B-EC254F870F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4B3ECA46-6D9C-C3B6-06F9-A23C6F2BA0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D167BFA0-A909-1377-6CDE-E5B81D6F30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0F868FB1-0C90-B098-37DA-76BDAA6F59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E9BEBB0B-2291-D1F3-FD81-0EADC83F3F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F5BA12E5-ED33-D82C-6B08-1518AE1264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0D01343C-8D5B-C3A2-D151-59EFE4F44B0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473B82C5-EB97-E66F-15B2-1ECB3594AE9D}"/>
              </a:ext>
            </a:extLst>
          </p:cNvPr>
          <p:cNvSpPr txBox="1"/>
          <p:nvPr/>
        </p:nvSpPr>
        <p:spPr>
          <a:xfrm>
            <a:off x="4692122" y="814012"/>
            <a:ext cx="6987483" cy="892552"/>
          </a:xfrm>
          <a:prstGeom prst="rect">
            <a:avLst/>
          </a:prstGeom>
          <a:noFill/>
        </p:spPr>
        <p:txBody>
          <a:bodyPr wrap="square" rtlCol="0">
            <a:spAutoFit/>
          </a:bodyPr>
          <a:lstStyle/>
          <a:p>
            <a:pPr lvl="0" algn="ju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ricerche sulla religione di Clifford James </a:t>
            </a:r>
            <a:r>
              <a:rPr kumimoji="0" lang="it-IT" sz="2600" b="1"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rPr>
              <a:t>Geertz</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cs typeface="Times New Roman" panose="02020603050405020304" pitchFamily="18" charset="0"/>
            </a:endParaRPr>
          </a:p>
        </p:txBody>
      </p:sp>
      <p:sp>
        <p:nvSpPr>
          <p:cNvPr id="23" name="CasellaDiTesto 22">
            <a:extLst>
              <a:ext uri="{FF2B5EF4-FFF2-40B4-BE49-F238E27FC236}">
                <a16:creationId xmlns:a16="http://schemas.microsoft.com/office/drawing/2014/main" id="{1FC7261F-0023-834D-F325-5E0661918AA1}"/>
              </a:ext>
            </a:extLst>
          </p:cNvPr>
          <p:cNvSpPr txBox="1"/>
          <p:nvPr/>
        </p:nvSpPr>
        <p:spPr>
          <a:xfrm>
            <a:off x="8513185" y="595523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B7A04D26-6850-DCDE-3B73-10178842E17F}"/>
              </a:ext>
            </a:extLst>
          </p:cNvPr>
          <p:cNvSpPr txBox="1"/>
          <p:nvPr/>
        </p:nvSpPr>
        <p:spPr>
          <a:xfrm>
            <a:off x="1775976" y="2483995"/>
            <a:ext cx="6737209" cy="2893100"/>
          </a:xfrm>
          <a:prstGeom prst="rect">
            <a:avLst/>
          </a:prstGeom>
          <a:noFill/>
        </p:spPr>
        <p:txBody>
          <a:bodyPr wrap="square" rtlCol="0">
            <a:spAutoFit/>
          </a:bodyPr>
          <a:lstStyle/>
          <a:p>
            <a:pPr algn="just"/>
            <a:endParaRPr lang="it-IT" b="1" dirty="0">
              <a:latin typeface="Palatino Linotype" panose="02040502050505030304" pitchFamily="18" charset="0"/>
            </a:endParaRPr>
          </a:p>
          <a:p>
            <a:pPr algn="just"/>
            <a:r>
              <a:rPr lang="it-IT" b="1" dirty="0">
                <a:latin typeface="Palatino Linotype" panose="02040502050505030304" pitchFamily="18" charset="0"/>
              </a:rPr>
              <a:t>La realtà ha un suo ordine e la religione cerca di dare una spiegazione anche di ciò che, altrimenti apparirebbe assurdo, come la presenza del male e il suo accanirsi sia sugli uomini giusti che ingiusti</a:t>
            </a:r>
          </a:p>
          <a:p>
            <a:pPr algn="just"/>
            <a:endParaRPr lang="it-IT" b="1" dirty="0">
              <a:latin typeface="Palatino Linotype" panose="02040502050505030304" pitchFamily="18" charset="0"/>
            </a:endParaRPr>
          </a:p>
          <a:p>
            <a:pPr algn="just"/>
            <a:endParaRPr lang="it-IT" dirty="0">
              <a:latin typeface="Palatino Linotype" panose="02040502050505030304" pitchFamily="18" charset="0"/>
            </a:endParaRPr>
          </a:p>
          <a:p>
            <a:pPr algn="just"/>
            <a:r>
              <a:rPr lang="it-IT" dirty="0">
                <a:latin typeface="Palatino Linotype" panose="02040502050505030304" pitchFamily="18" charset="0"/>
              </a:rPr>
              <a:t>anzi convinzione comune è quella di ritenere che il male finisca per colpire maggiormente il giusto </a:t>
            </a:r>
            <a:r>
              <a:rPr lang="it-IT" sz="2000" dirty="0">
                <a:latin typeface="Palatino Linotype" panose="02040502050505030304" pitchFamily="18" charset="0"/>
              </a:rPr>
              <a:t>(</a:t>
            </a:r>
            <a:r>
              <a:rPr lang="it-IT" dirty="0">
                <a:latin typeface="Palatino Linotype" panose="02040502050505030304" pitchFamily="18" charset="0"/>
              </a:rPr>
              <a:t>es. </a:t>
            </a:r>
            <a:r>
              <a:rPr lang="it-IT" b="1" dirty="0">
                <a:latin typeface="Palatino Linotype" panose="02040502050505030304" pitchFamily="18" charset="0"/>
              </a:rPr>
              <a:t>mito religioso dei Dinka</a:t>
            </a:r>
            <a:r>
              <a:rPr lang="it-IT" dirty="0">
                <a:latin typeface="Palatino Linotype" panose="02040502050505030304" pitchFamily="18" charset="0"/>
              </a:rPr>
              <a:t>, tribù del Sudan meridionale)</a:t>
            </a:r>
          </a:p>
        </p:txBody>
      </p:sp>
      <p:pic>
        <p:nvPicPr>
          <p:cNvPr id="5" name="Immagine 4">
            <a:extLst>
              <a:ext uri="{FF2B5EF4-FFF2-40B4-BE49-F238E27FC236}">
                <a16:creationId xmlns:a16="http://schemas.microsoft.com/office/drawing/2014/main" id="{9D8BD0C1-4171-0C42-707F-4AB3B42F749B}"/>
              </a:ext>
            </a:extLst>
          </p:cNvPr>
          <p:cNvPicPr>
            <a:picLocks noChangeAspect="1"/>
          </p:cNvPicPr>
          <p:nvPr/>
        </p:nvPicPr>
        <p:blipFill>
          <a:blip r:embed="rId3"/>
          <a:stretch>
            <a:fillRect/>
          </a:stretch>
        </p:blipFill>
        <p:spPr>
          <a:xfrm>
            <a:off x="8744505" y="1979059"/>
            <a:ext cx="2833878" cy="3703682"/>
          </a:xfrm>
          <a:prstGeom prst="rect">
            <a:avLst/>
          </a:prstGeom>
        </p:spPr>
      </p:pic>
    </p:spTree>
    <p:extLst>
      <p:ext uri="{BB962C8B-B14F-4D97-AF65-F5344CB8AC3E}">
        <p14:creationId xmlns:p14="http://schemas.microsoft.com/office/powerpoint/2010/main" val="25101741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9FEDB-057A-DB53-4232-C44620E14847}"/>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13904DC-DD24-F22F-195C-E7B3A3B1B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356AD0F1-0978-4636-D643-B79A8799E1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141D109B-FC44-4208-D5D0-F6160F0947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11E05A72-FD49-08DC-2371-7CC3CA75CB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148641AC-21F3-B0ED-7760-586A88A331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62D5ABF7-6FB0-C4C9-27D8-CFEEEA528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7776642A-4491-1582-2B5E-ECE79A81E981}"/>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4973975B-8075-3CBE-CE2B-5C3FB7F22037}"/>
              </a:ext>
            </a:extLst>
          </p:cNvPr>
          <p:cNvSpPr txBox="1"/>
          <p:nvPr/>
        </p:nvSpPr>
        <p:spPr>
          <a:xfrm>
            <a:off x="4692122" y="814012"/>
            <a:ext cx="6987483" cy="892552"/>
          </a:xfrm>
          <a:prstGeom prst="rect">
            <a:avLst/>
          </a:prstGeom>
          <a:noFill/>
        </p:spPr>
        <p:txBody>
          <a:bodyPr wrap="square" rtlCol="0">
            <a:spAutoFit/>
          </a:bodyPr>
          <a:lstStyle/>
          <a:p>
            <a:pPr lvl="0" algn="ju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ricerche sulla religione di Clifford James </a:t>
            </a:r>
            <a:r>
              <a:rPr kumimoji="0" lang="it-IT" sz="2600" b="1"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rPr>
              <a:t>Geertz</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cs typeface="Times New Roman" panose="02020603050405020304" pitchFamily="18" charset="0"/>
            </a:endParaRPr>
          </a:p>
        </p:txBody>
      </p:sp>
      <p:sp>
        <p:nvSpPr>
          <p:cNvPr id="23" name="CasellaDiTesto 22">
            <a:extLst>
              <a:ext uri="{FF2B5EF4-FFF2-40B4-BE49-F238E27FC236}">
                <a16:creationId xmlns:a16="http://schemas.microsoft.com/office/drawing/2014/main" id="{412FAA41-1B83-A465-1C5C-96FA0EB8D462}"/>
              </a:ext>
            </a:extLst>
          </p:cNvPr>
          <p:cNvSpPr txBox="1"/>
          <p:nvPr/>
        </p:nvSpPr>
        <p:spPr>
          <a:xfrm>
            <a:off x="8513185" y="595523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E9DD9587-F167-0EFB-2277-8B977FFAA191}"/>
              </a:ext>
            </a:extLst>
          </p:cNvPr>
          <p:cNvSpPr txBox="1"/>
          <p:nvPr/>
        </p:nvSpPr>
        <p:spPr>
          <a:xfrm>
            <a:off x="1775976" y="2084268"/>
            <a:ext cx="6737209" cy="3493264"/>
          </a:xfrm>
          <a:prstGeom prst="rect">
            <a:avLst/>
          </a:prstGeom>
          <a:noFill/>
        </p:spPr>
        <p:txBody>
          <a:bodyPr wrap="square" rtlCol="0">
            <a:spAutoFit/>
          </a:bodyPr>
          <a:lstStyle/>
          <a:p>
            <a:pPr algn="just"/>
            <a:r>
              <a:rPr lang="it-IT" sz="1700" dirty="0">
                <a:latin typeface="Palatino Linotype" panose="02040502050505030304" pitchFamily="18" charset="0"/>
              </a:rPr>
              <a:t>Il cielo, luogo dove è presente la divinità e la terra, luogo dove risiedono gli uomini, un tempo erano contigui e il cielo era appoggiato sopra la terra e collegato a essa con una corda. La morte non esisteva e uomini e donne potevano muoversi liberamente. </a:t>
            </a:r>
          </a:p>
          <a:p>
            <a:pPr algn="just"/>
            <a:r>
              <a:rPr lang="it-IT" sz="1700" dirty="0">
                <a:latin typeface="Palatino Linotype" panose="02040502050505030304" pitchFamily="18" charset="0"/>
              </a:rPr>
              <a:t>Al primo uomo e alla prima donna era concesso solo un granello di miglio al giorno, La prima donna, per avidità, decise di piantare il proprio granello di miglio ma, per la fretta e il troppo zelo, colpì accidentalmente con il manico della zappa la divinità. Il Divino Creatore dell’uomo, offeso, tagliò la fune che collegava i due mondi lasciando l’uomo solo, sottoposto alla fatica per procurarsi il nutrimento ed esposto alle malattie e alla morte. Per ottenere, quindi, il favore della divinità all’uomo non rimanevano che le imprecazioni, le preghiere e le azioni simboliche e rituali.</a:t>
            </a:r>
          </a:p>
        </p:txBody>
      </p:sp>
      <p:pic>
        <p:nvPicPr>
          <p:cNvPr id="5" name="Immagine 4">
            <a:extLst>
              <a:ext uri="{FF2B5EF4-FFF2-40B4-BE49-F238E27FC236}">
                <a16:creationId xmlns:a16="http://schemas.microsoft.com/office/drawing/2014/main" id="{3D39E9BB-3C80-2FD4-5328-DE03814B53C6}"/>
              </a:ext>
            </a:extLst>
          </p:cNvPr>
          <p:cNvPicPr>
            <a:picLocks noChangeAspect="1"/>
          </p:cNvPicPr>
          <p:nvPr/>
        </p:nvPicPr>
        <p:blipFill>
          <a:blip r:embed="rId3"/>
          <a:stretch>
            <a:fillRect/>
          </a:stretch>
        </p:blipFill>
        <p:spPr>
          <a:xfrm>
            <a:off x="8744505" y="1979059"/>
            <a:ext cx="2833878" cy="3703682"/>
          </a:xfrm>
          <a:prstGeom prst="rect">
            <a:avLst/>
          </a:prstGeom>
        </p:spPr>
      </p:pic>
    </p:spTree>
    <p:extLst>
      <p:ext uri="{BB962C8B-B14F-4D97-AF65-F5344CB8AC3E}">
        <p14:creationId xmlns:p14="http://schemas.microsoft.com/office/powerpoint/2010/main" val="3072660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F4E45-5013-1AFF-E9FE-CE8BE23D6000}"/>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F1BCE06-CE75-4E9B-2C83-08630A6921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89B63CFE-EDAC-44C1-24DC-ABCFEF2813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001BA36E-5A09-F024-4F2C-744D2499A9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36EDCCA9-A71A-5C39-250E-BA9BD76CC5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EEEE11FF-A571-1CD1-BD66-5A7664E769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751D2E02-634A-57CE-3881-D327C003BC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B1A8B5B7-7476-FCCA-AB78-55579276042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ED37DFB8-C821-4D11-E700-DE2D7074EE5C}"/>
              </a:ext>
            </a:extLst>
          </p:cNvPr>
          <p:cNvSpPr txBox="1"/>
          <p:nvPr/>
        </p:nvSpPr>
        <p:spPr>
          <a:xfrm>
            <a:off x="4692122" y="814012"/>
            <a:ext cx="6987483" cy="892552"/>
          </a:xfrm>
          <a:prstGeom prst="rect">
            <a:avLst/>
          </a:prstGeom>
          <a:noFill/>
        </p:spPr>
        <p:txBody>
          <a:bodyPr wrap="square" rtlCol="0">
            <a:spAutoFit/>
          </a:bodyPr>
          <a:lstStyle/>
          <a:p>
            <a:pPr lvl="0" algn="ju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ricerche sulla religione di Clifford James </a:t>
            </a:r>
            <a:r>
              <a:rPr kumimoji="0" lang="it-IT" sz="2600" b="1"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rPr>
              <a:t>Geertz</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cs typeface="Times New Roman" panose="02020603050405020304" pitchFamily="18" charset="0"/>
            </a:endParaRPr>
          </a:p>
        </p:txBody>
      </p:sp>
      <p:sp>
        <p:nvSpPr>
          <p:cNvPr id="23" name="CasellaDiTesto 22">
            <a:extLst>
              <a:ext uri="{FF2B5EF4-FFF2-40B4-BE49-F238E27FC236}">
                <a16:creationId xmlns:a16="http://schemas.microsoft.com/office/drawing/2014/main" id="{CF2A9A39-5469-4BF0-A988-4730ABEB1E14}"/>
              </a:ext>
            </a:extLst>
          </p:cNvPr>
          <p:cNvSpPr txBox="1"/>
          <p:nvPr/>
        </p:nvSpPr>
        <p:spPr>
          <a:xfrm>
            <a:off x="8513185" y="595523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89C49AEA-0A7B-F01B-9D79-B28A9B32A28B}"/>
              </a:ext>
            </a:extLst>
          </p:cNvPr>
          <p:cNvSpPr txBox="1"/>
          <p:nvPr/>
        </p:nvSpPr>
        <p:spPr>
          <a:xfrm>
            <a:off x="1775976" y="2276628"/>
            <a:ext cx="6737209" cy="3108543"/>
          </a:xfrm>
          <a:prstGeom prst="rect">
            <a:avLst/>
          </a:prstGeom>
          <a:noFill/>
        </p:spPr>
        <p:txBody>
          <a:bodyPr wrap="square" rtlCol="0">
            <a:spAutoFit/>
          </a:bodyPr>
          <a:lstStyle/>
          <a:p>
            <a:pPr algn="just"/>
            <a:endParaRPr lang="it-IT" dirty="0">
              <a:latin typeface="Palatino Linotype" panose="02040502050505030304" pitchFamily="18" charset="0"/>
            </a:endParaRPr>
          </a:p>
          <a:p>
            <a:pPr algn="just"/>
            <a:r>
              <a:rPr lang="it-IT" dirty="0">
                <a:latin typeface="Palatino Linotype" panose="02040502050505030304" pitchFamily="18" charset="0"/>
              </a:rPr>
              <a:t>Ciò che fa la religione quindi è fornire, attraverso i suoi miti e simboli, l’immagine di un ordine che non nega la presenza del male, ma cerca di darne una spiegazione </a:t>
            </a:r>
          </a:p>
          <a:p>
            <a:pPr algn="just"/>
            <a:endParaRPr lang="it-IT" dirty="0">
              <a:latin typeface="Palatino Linotype" panose="02040502050505030304" pitchFamily="18" charset="0"/>
            </a:endParaRPr>
          </a:p>
          <a:p>
            <a:pPr algn="just"/>
            <a:r>
              <a:rPr lang="it-IT" dirty="0">
                <a:latin typeface="Palatino Linotype" panose="02040502050505030304" pitchFamily="18" charset="0"/>
              </a:rPr>
              <a:t>Per la religione, il dolore, la morte e il male in generale non possono spiegarsi unicamente con l’esperienza umana e trovano un senso soltanto in una realtà che va oltre quella umana</a:t>
            </a:r>
          </a:p>
          <a:p>
            <a:pPr algn="just"/>
            <a:endParaRPr lang="it-IT" dirty="0">
              <a:latin typeface="Palatino Linotype" panose="02040502050505030304" pitchFamily="18" charset="0"/>
            </a:endParaRPr>
          </a:p>
          <a:p>
            <a:pPr algn="just"/>
            <a:r>
              <a:rPr lang="it-IT" sz="1700" dirty="0">
                <a:latin typeface="Palatino Linotype" panose="02040502050505030304" pitchFamily="18" charset="0"/>
              </a:rPr>
              <a:t>(es. nelle </a:t>
            </a:r>
            <a:r>
              <a:rPr lang="it-IT" sz="1700" b="1" dirty="0">
                <a:latin typeface="Palatino Linotype" panose="02040502050505030304" pitchFamily="18" charset="0"/>
              </a:rPr>
              <a:t>religioni monoteiste</a:t>
            </a:r>
            <a:r>
              <a:rPr lang="it-IT" sz="1700" dirty="0">
                <a:latin typeface="Palatino Linotype" panose="02040502050505030304" pitchFamily="18" charset="0"/>
              </a:rPr>
              <a:t>, tramite la fede, gli uomini potranno riscattarsi dal mondo terreno della sofferenza).</a:t>
            </a:r>
          </a:p>
        </p:txBody>
      </p:sp>
      <p:pic>
        <p:nvPicPr>
          <p:cNvPr id="5" name="Immagine 4">
            <a:extLst>
              <a:ext uri="{FF2B5EF4-FFF2-40B4-BE49-F238E27FC236}">
                <a16:creationId xmlns:a16="http://schemas.microsoft.com/office/drawing/2014/main" id="{51F20FEB-7397-E935-0E7D-05AB608915AD}"/>
              </a:ext>
            </a:extLst>
          </p:cNvPr>
          <p:cNvPicPr>
            <a:picLocks noChangeAspect="1"/>
          </p:cNvPicPr>
          <p:nvPr/>
        </p:nvPicPr>
        <p:blipFill>
          <a:blip r:embed="rId3"/>
          <a:stretch>
            <a:fillRect/>
          </a:stretch>
        </p:blipFill>
        <p:spPr>
          <a:xfrm>
            <a:off x="8744505" y="1979059"/>
            <a:ext cx="2833878" cy="3703682"/>
          </a:xfrm>
          <a:prstGeom prst="rect">
            <a:avLst/>
          </a:prstGeom>
        </p:spPr>
      </p:pic>
    </p:spTree>
    <p:extLst>
      <p:ext uri="{BB962C8B-B14F-4D97-AF65-F5344CB8AC3E}">
        <p14:creationId xmlns:p14="http://schemas.microsoft.com/office/powerpoint/2010/main" val="25226369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52B05-59FB-E073-F97A-895CD869EAEB}"/>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4B18EDC-748F-EE98-87FA-1D0409109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CAD17551-DBEF-499E-DE41-B8C0BD2294E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ED41AD53-58EF-4577-4E0F-B02760441A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74D06869-531E-1C8E-8543-5F57761990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7CCFFD8E-B5DF-DB15-F681-F4DD96A55C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578A8013-0DCD-A69D-BBFA-E2E8287206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C7A5921D-3676-05DF-54FD-0BE866BA3729}"/>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BE69941E-DFDB-19F2-FE90-3321CD820301}"/>
              </a:ext>
            </a:extLst>
          </p:cNvPr>
          <p:cNvSpPr txBox="1"/>
          <p:nvPr/>
        </p:nvSpPr>
        <p:spPr>
          <a:xfrm>
            <a:off x="4692122" y="814012"/>
            <a:ext cx="6987483" cy="892552"/>
          </a:xfrm>
          <a:prstGeom prst="rect">
            <a:avLst/>
          </a:prstGeom>
          <a:noFill/>
        </p:spPr>
        <p:txBody>
          <a:bodyPr wrap="square" rtlCol="0">
            <a:spAutoFit/>
          </a:bodyPr>
          <a:lstStyle/>
          <a:p>
            <a:pPr lvl="0" algn="ju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ricerche sulla religione di Clifford James </a:t>
            </a:r>
            <a:r>
              <a:rPr kumimoji="0" lang="it-IT" sz="2600" b="1"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rPr>
              <a:t>Geertz</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cs typeface="Times New Roman" panose="02020603050405020304" pitchFamily="18" charset="0"/>
            </a:endParaRPr>
          </a:p>
        </p:txBody>
      </p:sp>
      <p:sp>
        <p:nvSpPr>
          <p:cNvPr id="23" name="CasellaDiTesto 22">
            <a:extLst>
              <a:ext uri="{FF2B5EF4-FFF2-40B4-BE49-F238E27FC236}">
                <a16:creationId xmlns:a16="http://schemas.microsoft.com/office/drawing/2014/main" id="{5594EC73-15AB-AB35-35F0-9BBEDCAD12F1}"/>
              </a:ext>
            </a:extLst>
          </p:cNvPr>
          <p:cNvSpPr txBox="1"/>
          <p:nvPr/>
        </p:nvSpPr>
        <p:spPr>
          <a:xfrm>
            <a:off x="8513185" y="595523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12BEEA50-6160-E335-926C-E2425A6F5C8D}"/>
              </a:ext>
            </a:extLst>
          </p:cNvPr>
          <p:cNvSpPr txBox="1"/>
          <p:nvPr/>
        </p:nvSpPr>
        <p:spPr>
          <a:xfrm>
            <a:off x="1775976" y="2773977"/>
            <a:ext cx="6737209" cy="2385268"/>
          </a:xfrm>
          <a:prstGeom prst="rect">
            <a:avLst/>
          </a:prstGeom>
          <a:noFill/>
        </p:spPr>
        <p:txBody>
          <a:bodyPr wrap="square" rtlCol="0">
            <a:spAutoFit/>
          </a:bodyPr>
          <a:lstStyle/>
          <a:p>
            <a:pPr algn="just"/>
            <a:r>
              <a:rPr lang="it-IT" sz="1900" b="1" dirty="0">
                <a:latin typeface="Palatino Linotype" panose="02040502050505030304" pitchFamily="18" charset="0"/>
              </a:rPr>
              <a:t>Aspetto importante dell’esperienza religiosa quindi è la sua concretezza. Essa è vissuta dal fedele non come una messa in scena, ma come assolutamente reale</a:t>
            </a:r>
          </a:p>
          <a:p>
            <a:pPr algn="just"/>
            <a:endParaRPr lang="it-IT" b="1" dirty="0">
              <a:latin typeface="Palatino Linotype" panose="02040502050505030304" pitchFamily="18" charset="0"/>
            </a:endParaRPr>
          </a:p>
          <a:p>
            <a:pPr algn="just"/>
            <a:endParaRPr lang="it-IT" b="1" dirty="0">
              <a:latin typeface="Palatino Linotype" panose="02040502050505030304" pitchFamily="18" charset="0"/>
            </a:endParaRPr>
          </a:p>
          <a:p>
            <a:pPr algn="just"/>
            <a:endParaRPr lang="it-IT" b="1" dirty="0">
              <a:latin typeface="Palatino Linotype" panose="02040502050505030304" pitchFamily="18" charset="0"/>
            </a:endParaRPr>
          </a:p>
          <a:p>
            <a:pPr algn="just"/>
            <a:r>
              <a:rPr lang="it-IT" sz="1900" dirty="0">
                <a:latin typeface="Palatino Linotype" panose="02040502050505030304" pitchFamily="18" charset="0"/>
              </a:rPr>
              <a:t>es. </a:t>
            </a:r>
            <a:r>
              <a:rPr lang="it-IT" sz="1900" b="1" dirty="0">
                <a:latin typeface="Palatino Linotype" panose="02040502050505030304" pitchFamily="18" charset="0"/>
              </a:rPr>
              <a:t>riti dei Pellirosse </a:t>
            </a:r>
            <a:r>
              <a:rPr lang="it-IT" sz="1900" dirty="0">
                <a:latin typeface="Palatino Linotype" panose="02040502050505030304" pitchFamily="18" charset="0"/>
              </a:rPr>
              <a:t>(pianure nordamericane) e dei </a:t>
            </a:r>
            <a:r>
              <a:rPr lang="it-IT" sz="1900" b="1" dirty="0">
                <a:latin typeface="Palatino Linotype" panose="02040502050505030304" pitchFamily="18" charset="0"/>
              </a:rPr>
              <a:t>Manus</a:t>
            </a:r>
            <a:r>
              <a:rPr lang="it-IT" sz="1900" dirty="0">
                <a:latin typeface="Palatino Linotype" panose="02040502050505030304" pitchFamily="18" charset="0"/>
              </a:rPr>
              <a:t> (Oceania) vissuti da questi popoli come se fossero eventi reali</a:t>
            </a:r>
          </a:p>
        </p:txBody>
      </p:sp>
      <p:pic>
        <p:nvPicPr>
          <p:cNvPr id="5" name="Immagine 4">
            <a:extLst>
              <a:ext uri="{FF2B5EF4-FFF2-40B4-BE49-F238E27FC236}">
                <a16:creationId xmlns:a16="http://schemas.microsoft.com/office/drawing/2014/main" id="{93D01884-10D8-7E5D-CCE4-10A7298F8949}"/>
              </a:ext>
            </a:extLst>
          </p:cNvPr>
          <p:cNvPicPr>
            <a:picLocks noChangeAspect="1"/>
          </p:cNvPicPr>
          <p:nvPr/>
        </p:nvPicPr>
        <p:blipFill>
          <a:blip r:embed="rId3"/>
          <a:stretch>
            <a:fillRect/>
          </a:stretch>
        </p:blipFill>
        <p:spPr>
          <a:xfrm>
            <a:off x="8744505" y="1979059"/>
            <a:ext cx="2833878" cy="3703682"/>
          </a:xfrm>
          <a:prstGeom prst="rect">
            <a:avLst/>
          </a:prstGeom>
        </p:spPr>
      </p:pic>
      <p:cxnSp>
        <p:nvCxnSpPr>
          <p:cNvPr id="4" name="Connettore 2 3">
            <a:extLst>
              <a:ext uri="{FF2B5EF4-FFF2-40B4-BE49-F238E27FC236}">
                <a16:creationId xmlns:a16="http://schemas.microsoft.com/office/drawing/2014/main" id="{C3688037-8CE4-A586-8090-E3A4A5D98EB9}"/>
              </a:ext>
            </a:extLst>
          </p:cNvPr>
          <p:cNvCxnSpPr>
            <a:cxnSpLocks/>
          </p:cNvCxnSpPr>
          <p:nvPr/>
        </p:nvCxnSpPr>
        <p:spPr>
          <a:xfrm>
            <a:off x="4692122" y="3731232"/>
            <a:ext cx="0" cy="72309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121046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56D74-5BE3-EEAF-11A7-6DD4CC1D464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C0C9EA7-7C61-13D3-79FD-DC5807056C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78913294-1478-C6CD-6C15-EB0372679E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F991DC62-9A65-902F-409D-9BEA96CDE0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50DF01C0-6A6C-F84F-12AB-43DA109A11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6983EEBF-5AD8-263A-A4DF-91A7160DF5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7F98B585-9A64-3DB1-D0B0-2083E5D908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EEED1EB0-9CD4-37BA-C8AA-214E4FA6D78A}"/>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742BA79A-080F-F7EB-650F-0CE3D9EA8719}"/>
              </a:ext>
            </a:extLst>
          </p:cNvPr>
          <p:cNvSpPr txBox="1"/>
          <p:nvPr/>
        </p:nvSpPr>
        <p:spPr>
          <a:xfrm>
            <a:off x="4692122" y="814012"/>
            <a:ext cx="6987483" cy="892552"/>
          </a:xfrm>
          <a:prstGeom prst="rect">
            <a:avLst/>
          </a:prstGeom>
          <a:noFill/>
        </p:spPr>
        <p:txBody>
          <a:bodyPr wrap="square" rtlCol="0">
            <a:spAutoFit/>
          </a:bodyPr>
          <a:lstStyle/>
          <a:p>
            <a:pPr lvl="0" algn="just">
              <a:defRPr/>
            </a:pPr>
            <a:r>
              <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dimensione religiosa per Durkheim e </a:t>
            </a:r>
            <a:r>
              <a:rPr lang="it-IT" sz="2600" b="1" dirty="0" err="1">
                <a:solidFill>
                  <a:prstClr val="black"/>
                </a:solidFill>
                <a:latin typeface="Palatino Linotype" panose="02040502050505030304" pitchFamily="18" charset="0"/>
                <a:cs typeface="Times New Roman" panose="02020603050405020304" pitchFamily="18" charset="0"/>
              </a:rPr>
              <a:t>Geertz</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cs typeface="Times New Roman" panose="02020603050405020304" pitchFamily="18" charset="0"/>
            </a:endParaRPr>
          </a:p>
        </p:txBody>
      </p:sp>
      <p:sp>
        <p:nvSpPr>
          <p:cNvPr id="23" name="CasellaDiTesto 22">
            <a:extLst>
              <a:ext uri="{FF2B5EF4-FFF2-40B4-BE49-F238E27FC236}">
                <a16:creationId xmlns:a16="http://schemas.microsoft.com/office/drawing/2014/main" id="{388D17ED-6FCF-561F-E0E3-0351F6EE247A}"/>
              </a:ext>
            </a:extLst>
          </p:cNvPr>
          <p:cNvSpPr txBox="1"/>
          <p:nvPr/>
        </p:nvSpPr>
        <p:spPr>
          <a:xfrm>
            <a:off x="344977" y="6144051"/>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pic>
        <p:nvPicPr>
          <p:cNvPr id="6" name="Immagine 5">
            <a:extLst>
              <a:ext uri="{FF2B5EF4-FFF2-40B4-BE49-F238E27FC236}">
                <a16:creationId xmlns:a16="http://schemas.microsoft.com/office/drawing/2014/main" id="{2D94CBA3-509F-1616-8F02-F29B4B6652A1}"/>
              </a:ext>
            </a:extLst>
          </p:cNvPr>
          <p:cNvPicPr>
            <a:picLocks noChangeAspect="1"/>
          </p:cNvPicPr>
          <p:nvPr/>
        </p:nvPicPr>
        <p:blipFill>
          <a:blip r:embed="rId3"/>
          <a:stretch>
            <a:fillRect/>
          </a:stretch>
        </p:blipFill>
        <p:spPr>
          <a:xfrm>
            <a:off x="4346061" y="1817239"/>
            <a:ext cx="7333543" cy="4958396"/>
          </a:xfrm>
          <a:prstGeom prst="rect">
            <a:avLst/>
          </a:prstGeom>
        </p:spPr>
      </p:pic>
    </p:spTree>
    <p:extLst>
      <p:ext uri="{BB962C8B-B14F-4D97-AF65-F5344CB8AC3E}">
        <p14:creationId xmlns:p14="http://schemas.microsoft.com/office/powerpoint/2010/main" val="4440274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76B08-93E4-D36C-17D8-3120A9E96807}"/>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B031920-29BB-15F5-6014-B0A9AA9DF2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6B0701A9-719E-3E6E-86DA-94232AB9379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252D9822-F62C-076D-5D01-A61DA5F685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9EBEBDDD-A6E7-8036-0417-8CFCF39FB0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01709899-A723-119E-A284-70F19B7791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0AAD0A7-50AD-8F08-DE48-9ACBD36102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74CB349B-C6A5-11CF-85FD-06ABF6F53292}"/>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8D7FEE00-D38E-3C26-0023-4C350EA0254C}"/>
              </a:ext>
            </a:extLst>
          </p:cNvPr>
          <p:cNvSpPr txBox="1"/>
          <p:nvPr/>
        </p:nvSpPr>
        <p:spPr>
          <a:xfrm>
            <a:off x="344977" y="2005332"/>
            <a:ext cx="4115263" cy="461665"/>
          </a:xfrm>
          <a:prstGeom prst="rect">
            <a:avLst/>
          </a:prstGeom>
          <a:noFill/>
        </p:spPr>
        <p:txBody>
          <a:bodyPr wrap="square" rtlCol="0">
            <a:spAutoFit/>
          </a:bodyPr>
          <a:lstStyle/>
          <a:p>
            <a:pPr lvl="0" algn="just">
              <a:defRPr/>
            </a:pPr>
            <a:r>
              <a:rPr kumimoji="0" lang="it-IT" sz="2400" b="1"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rPr>
              <a:t>Geertz</a:t>
            </a: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a:t>
            </a:r>
            <a:r>
              <a:rPr kumimoji="0" lang="it-IT" sz="2400" b="1"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Times New Roman" panose="02020603050405020304" pitchFamily="18" charset="0"/>
              </a:rPr>
              <a:t>Parrocchietti</a:t>
            </a: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 Bororo</a:t>
            </a:r>
            <a:endPar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cs typeface="Times New Roman" panose="02020603050405020304" pitchFamily="18" charset="0"/>
            </a:endParaRPr>
          </a:p>
        </p:txBody>
      </p:sp>
      <p:sp>
        <p:nvSpPr>
          <p:cNvPr id="23" name="CasellaDiTesto 22">
            <a:extLst>
              <a:ext uri="{FF2B5EF4-FFF2-40B4-BE49-F238E27FC236}">
                <a16:creationId xmlns:a16="http://schemas.microsoft.com/office/drawing/2014/main" id="{7DE4277B-A8D9-31CD-0C76-20E13697B682}"/>
              </a:ext>
            </a:extLst>
          </p:cNvPr>
          <p:cNvSpPr txBox="1"/>
          <p:nvPr/>
        </p:nvSpPr>
        <p:spPr>
          <a:xfrm>
            <a:off x="344977" y="6102157"/>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pic>
        <p:nvPicPr>
          <p:cNvPr id="3" name="Immagine 2">
            <a:extLst>
              <a:ext uri="{FF2B5EF4-FFF2-40B4-BE49-F238E27FC236}">
                <a16:creationId xmlns:a16="http://schemas.microsoft.com/office/drawing/2014/main" id="{69C1F55B-D093-2328-2059-9C6C7F6EC235}"/>
              </a:ext>
            </a:extLst>
          </p:cNvPr>
          <p:cNvPicPr>
            <a:picLocks noChangeAspect="1"/>
          </p:cNvPicPr>
          <p:nvPr/>
        </p:nvPicPr>
        <p:blipFill>
          <a:blip r:embed="rId3"/>
          <a:stretch>
            <a:fillRect/>
          </a:stretch>
        </p:blipFill>
        <p:spPr>
          <a:xfrm>
            <a:off x="5654460" y="712847"/>
            <a:ext cx="5114658" cy="5712476"/>
          </a:xfrm>
          <a:prstGeom prst="rect">
            <a:avLst/>
          </a:prstGeom>
        </p:spPr>
      </p:pic>
    </p:spTree>
    <p:extLst>
      <p:ext uri="{BB962C8B-B14F-4D97-AF65-F5344CB8AC3E}">
        <p14:creationId xmlns:p14="http://schemas.microsoft.com/office/powerpoint/2010/main" val="296188955"/>
      </p:ext>
    </p:extLst>
  </p:cSld>
  <p:clrMapOvr>
    <a:masterClrMapping/>
  </p:clrMapOvr>
</p:sld>
</file>

<file path=ppt/theme/theme1.xml><?xml version="1.0" encoding="utf-8"?>
<a:theme xmlns:a="http://schemas.openxmlformats.org/drawingml/2006/main" name="1_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3737</TotalTime>
  <Words>4435</Words>
  <Application>Microsoft Office PowerPoint</Application>
  <PresentationFormat>Widescreen</PresentationFormat>
  <Paragraphs>517</Paragraphs>
  <Slides>53</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53</vt:i4>
      </vt:variant>
    </vt:vector>
  </HeadingPairs>
  <TitlesOfParts>
    <vt:vector size="58" baseType="lpstr">
      <vt:lpstr>Aptos</vt:lpstr>
      <vt:lpstr>Aptos Display</vt:lpstr>
      <vt:lpstr>Arial</vt:lpstr>
      <vt:lpstr>Palatino Linotype</vt:lpstr>
      <vt:lpstr>1_Tema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CB</dc:creator>
  <cp:lastModifiedBy>CB</cp:lastModifiedBy>
  <cp:revision>30</cp:revision>
  <dcterms:created xsi:type="dcterms:W3CDTF">2025-10-10T09:41:15Z</dcterms:created>
  <dcterms:modified xsi:type="dcterms:W3CDTF">2025-10-15T19:09:39Z</dcterms:modified>
</cp:coreProperties>
</file>