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7" r:id="rId4"/>
    <p:sldId id="268" r:id="rId5"/>
    <p:sldId id="269" r:id="rId6"/>
    <p:sldId id="261" r:id="rId7"/>
    <p:sldId id="262" r:id="rId8"/>
    <p:sldId id="263" r:id="rId9"/>
    <p:sldId id="270" r:id="rId10"/>
    <p:sldId id="266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9" d="100"/>
          <a:sy n="129" d="100"/>
        </p:scale>
        <p:origin x="-19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25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475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898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697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20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691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779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52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097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33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222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78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6.tiff" /><Relationship Id="rId4" Type="http://schemas.openxmlformats.org/officeDocument/2006/relationships/image" Target="../media/image5.tif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 /><Relationship Id="rId2" Type="http://schemas.openxmlformats.org/officeDocument/2006/relationships/image" Target="../media/image7.tif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.tiff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 /><Relationship Id="rId2" Type="http://schemas.openxmlformats.org/officeDocument/2006/relationships/image" Target="../media/image10.tiff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3.tiff" /><Relationship Id="rId4" Type="http://schemas.openxmlformats.org/officeDocument/2006/relationships/image" Target="../media/image12.tiff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 /><Relationship Id="rId3" Type="http://schemas.openxmlformats.org/officeDocument/2006/relationships/image" Target="../media/image17.tiff" /><Relationship Id="rId7" Type="http://schemas.openxmlformats.org/officeDocument/2006/relationships/image" Target="../media/image21.tiff" /><Relationship Id="rId2" Type="http://schemas.openxmlformats.org/officeDocument/2006/relationships/image" Target="../media/image16.tiff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0.tiff" /><Relationship Id="rId5" Type="http://schemas.openxmlformats.org/officeDocument/2006/relationships/image" Target="../media/image19.tiff" /><Relationship Id="rId4" Type="http://schemas.openxmlformats.org/officeDocument/2006/relationships/image" Target="../media/image18.tiff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 /><Relationship Id="rId2" Type="http://schemas.openxmlformats.org/officeDocument/2006/relationships/image" Target="../media/image23.tif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6.tiff" /><Relationship Id="rId4" Type="http://schemas.openxmlformats.org/officeDocument/2006/relationships/image" Target="../media/image25.tiff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7415"/>
            <a:ext cx="9144000" cy="301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32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15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1. La rappresentazione degli atomi e delle molecole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56050" y="1941447"/>
            <a:ext cx="195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formula chimica</a:t>
            </a:r>
          </a:p>
        </p:txBody>
      </p:sp>
      <p:cxnSp>
        <p:nvCxnSpPr>
          <p:cNvPr id="4" name="Connettore 2 3"/>
          <p:cNvCxnSpPr/>
          <p:nvPr/>
        </p:nvCxnSpPr>
        <p:spPr>
          <a:xfrm>
            <a:off x="2620829" y="2141901"/>
            <a:ext cx="907170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3734711" y="2318126"/>
            <a:ext cx="5032771" cy="830997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Ci mostra </a:t>
            </a:r>
            <a:r>
              <a:rPr lang="it-IT" sz="1600" b="1" dirty="0">
                <a:solidFill>
                  <a:schemeClr val="accent2"/>
                </a:solidFill>
              </a:rPr>
              <a:t>quali elementi </a:t>
            </a:r>
            <a:r>
              <a:rPr lang="it-IT" sz="1600" dirty="0"/>
              <a:t>sono presenti nella sostanza e, con gli indici posti a pedice, ci specifica </a:t>
            </a:r>
            <a:r>
              <a:rPr lang="it-IT" sz="1600" b="1" dirty="0">
                <a:solidFill>
                  <a:schemeClr val="accent2"/>
                </a:solidFill>
              </a:rPr>
              <a:t>in quale rapporto </a:t>
            </a:r>
            <a:r>
              <a:rPr lang="it-IT" sz="1600" dirty="0"/>
              <a:t>sono presenti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29196" y="3646489"/>
            <a:ext cx="88148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/>
              <a:t>Si utilizzano </a:t>
            </a:r>
            <a:r>
              <a:rPr lang="it-IT" dirty="0">
                <a:solidFill>
                  <a:srgbClr val="000000"/>
                </a:solidFill>
              </a:rPr>
              <a:t>i </a:t>
            </a:r>
            <a:r>
              <a:rPr lang="it-IT" b="1" dirty="0">
                <a:solidFill>
                  <a:schemeClr val="accent2"/>
                </a:solidFill>
              </a:rPr>
              <a:t>simboli degli elementi </a:t>
            </a:r>
            <a:r>
              <a:rPr lang="it-IT" dirty="0"/>
              <a:t>scritti uno di seguito all’altro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l’</a:t>
            </a:r>
            <a:r>
              <a:rPr lang="it-IT" b="1" dirty="0">
                <a:solidFill>
                  <a:schemeClr val="accent2"/>
                </a:solidFill>
              </a:rPr>
              <a:t>indice in basso a destra </a:t>
            </a:r>
            <a:r>
              <a:rPr lang="it-IT" dirty="0"/>
              <a:t>del simbolo indica il numero degli atomi dell’elemento nella molecola (l’indice 1 viene omesso)</a:t>
            </a:r>
          </a:p>
          <a:p>
            <a:pPr marL="285750" indent="-285750">
              <a:buFont typeface="Arial"/>
              <a:buChar char="•"/>
            </a:pPr>
            <a:endParaRPr lang="it-IT" dirty="0"/>
          </a:p>
          <a:p>
            <a:pPr marL="285750" indent="-285750">
              <a:buFont typeface="Arial"/>
              <a:buChar char="•"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pPr marL="295275" indent="-285750">
              <a:buFont typeface="Arial" charset="0"/>
              <a:buChar char="•"/>
            </a:pPr>
            <a:r>
              <a:rPr lang="it-IT" dirty="0"/>
              <a:t>il </a:t>
            </a:r>
            <a:r>
              <a:rPr lang="it-IT" b="1" dirty="0">
                <a:solidFill>
                  <a:schemeClr val="accent2"/>
                </a:solidFill>
              </a:rPr>
              <a:t>numero che precede </a:t>
            </a:r>
            <a:r>
              <a:rPr lang="it-IT" dirty="0"/>
              <a:t>un simbolo o una formula è un coefficiente che indica di quanti atomi o molecole si tratta</a:t>
            </a:r>
          </a:p>
          <a:p>
            <a:pPr marL="285750" indent="-285750">
              <a:buFont typeface="Arial"/>
              <a:buChar char="•"/>
            </a:pPr>
            <a:endParaRPr lang="it-IT" dirty="0"/>
          </a:p>
          <a:p>
            <a:pPr marL="285750" indent="-285750">
              <a:buFont typeface="Arial"/>
              <a:buChar char="•"/>
            </a:pP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719" y="4524587"/>
            <a:ext cx="4464478" cy="936259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891" y="5982463"/>
            <a:ext cx="5013331" cy="59833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711" y="926438"/>
            <a:ext cx="4252484" cy="1032903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319728" y="1002135"/>
            <a:ext cx="3414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Rappresentazione delle molecole con palline di colore diverso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935085" y="1959341"/>
            <a:ext cx="84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	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455578" y="1959341"/>
            <a:ext cx="667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</a:t>
            </a:r>
            <a:r>
              <a:rPr lang="it-IT" baseline="-25000" dirty="0"/>
              <a:t>2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7021290" y="1985343"/>
            <a:ext cx="62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</a:t>
            </a:r>
            <a:r>
              <a:rPr lang="it-IT" baseline="-25000" dirty="0"/>
              <a:t>2</a:t>
            </a:r>
            <a:r>
              <a:rPr lang="it-IT" dirty="0"/>
              <a:t>O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219" y="3246602"/>
            <a:ext cx="3556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09" y="1619997"/>
            <a:ext cx="1422400" cy="13589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106842" y="989704"/>
            <a:ext cx="382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Esempi di formule di composti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410909" y="2055567"/>
            <a:ext cx="3290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Composto binario </a:t>
            </a:r>
          </a:p>
          <a:p>
            <a:r>
              <a:rPr lang="it-IT" dirty="0"/>
              <a:t>costituito da fosforo e ossigeno nel rapporto 2 : 5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601" y="3070121"/>
            <a:ext cx="1803400" cy="14605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265268" y="3338706"/>
            <a:ext cx="3449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Composto ternario</a:t>
            </a:r>
          </a:p>
          <a:p>
            <a:r>
              <a:rPr lang="it-IT" dirty="0"/>
              <a:t>costituito da idrogeno, fosforo e ossigeno nel rapporto 3 : 1 : 4 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21" y="4530621"/>
            <a:ext cx="2197100" cy="14097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408680" y="4953986"/>
            <a:ext cx="4471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Composto quaternario</a:t>
            </a:r>
          </a:p>
          <a:p>
            <a:r>
              <a:rPr lang="it-IT" dirty="0"/>
              <a:t>costituito da sodio, idrogeno, fosforo e ossigeno nel rapporto 2 : 1 : 1 : 4</a:t>
            </a:r>
          </a:p>
        </p:txBody>
      </p:sp>
    </p:spTree>
    <p:extLst>
      <p:ext uri="{BB962C8B-B14F-4D97-AF65-F5344CB8AC3E}">
        <p14:creationId xmlns:p14="http://schemas.microsoft.com/office/powerpoint/2010/main" val="132905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15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2. La massa atomica da Dalton a oggi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59397" y="3661706"/>
            <a:ext cx="730272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Poiché una molecola è un aggregato di due o più atomi, la sua massa relativa o </a:t>
            </a:r>
            <a:br>
              <a:rPr lang="it-IT" sz="1600" dirty="0"/>
            </a:br>
            <a:r>
              <a:rPr lang="it-IT" sz="1600" b="1" dirty="0">
                <a:solidFill>
                  <a:schemeClr val="accent2"/>
                </a:solidFill>
              </a:rPr>
              <a:t>massa molecolare </a:t>
            </a:r>
            <a:r>
              <a:rPr lang="it-IT" sz="1600" dirty="0">
                <a:solidFill>
                  <a:schemeClr val="accent2"/>
                </a:solidFill>
              </a:rPr>
              <a:t>(</a:t>
            </a:r>
            <a:r>
              <a:rPr lang="it-IT" sz="1600" b="1" dirty="0">
                <a:solidFill>
                  <a:schemeClr val="accent2"/>
                </a:solidFill>
              </a:rPr>
              <a:t>MM</a:t>
            </a:r>
            <a:r>
              <a:rPr lang="it-IT" sz="1600" dirty="0">
                <a:solidFill>
                  <a:schemeClr val="accent2"/>
                </a:solidFill>
              </a:rPr>
              <a:t>)</a:t>
            </a:r>
            <a:r>
              <a:rPr lang="it-IT" sz="1600" dirty="0">
                <a:solidFill>
                  <a:srgbClr val="4F81BD"/>
                </a:solidFill>
              </a:rPr>
              <a:t> </a:t>
            </a:r>
            <a:r>
              <a:rPr lang="it-IT" sz="1600" dirty="0"/>
              <a:t>può essere calcolata sommando le masse atomiche di tutti </a:t>
            </a:r>
            <a:br>
              <a:rPr lang="it-IT" sz="1600" dirty="0"/>
            </a:br>
            <a:r>
              <a:rPr lang="it-IT" sz="1600" dirty="0"/>
              <a:t>gli atomi che compaiono nella sua formula</a:t>
            </a:r>
            <a:endParaRPr lang="it-IT" dirty="0"/>
          </a:p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596966" y="4911776"/>
            <a:ext cx="1196158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H</a:t>
            </a:r>
            <a:r>
              <a:rPr lang="it-IT" baseline="-25000" dirty="0"/>
              <a:t>2</a:t>
            </a:r>
            <a:r>
              <a:rPr lang="it-IT" dirty="0"/>
              <a:t>SO</a:t>
            </a:r>
            <a:r>
              <a:rPr lang="it-IT" baseline="-25000" dirty="0"/>
              <a:t>4</a:t>
            </a:r>
          </a:p>
        </p:txBody>
      </p:sp>
      <p:cxnSp>
        <p:nvCxnSpPr>
          <p:cNvPr id="11" name="Connettore 2 10"/>
          <p:cNvCxnSpPr/>
          <p:nvPr/>
        </p:nvCxnSpPr>
        <p:spPr>
          <a:xfrm>
            <a:off x="2971398" y="5096442"/>
            <a:ext cx="801829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56216" y="1333948"/>
            <a:ext cx="4701092" cy="646331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L’</a:t>
            </a:r>
            <a:r>
              <a:rPr lang="it-IT" b="1" dirty="0">
                <a:solidFill>
                  <a:schemeClr val="accent2"/>
                </a:solidFill>
              </a:rPr>
              <a:t>unità di massa atomica u</a:t>
            </a:r>
            <a:r>
              <a:rPr lang="it-IT" dirty="0"/>
              <a:t>, chiamata anche </a:t>
            </a:r>
            <a:r>
              <a:rPr lang="it-IT" b="1" dirty="0">
                <a:solidFill>
                  <a:schemeClr val="accent2"/>
                </a:solidFill>
              </a:rPr>
              <a:t>dalton</a:t>
            </a:r>
            <a:r>
              <a:rPr lang="it-IT" dirty="0"/>
              <a:t>, è la dodicesima parte dell’atomo di </a:t>
            </a:r>
            <a:r>
              <a:rPr lang="it-IT" baseline="30000" dirty="0"/>
              <a:t>12</a:t>
            </a:r>
            <a:r>
              <a:rPr lang="it-IT" dirty="0"/>
              <a:t>C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40135" y="2419558"/>
            <a:ext cx="4830184" cy="646331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La </a:t>
            </a:r>
            <a:r>
              <a:rPr lang="it-IT" b="1" dirty="0">
                <a:solidFill>
                  <a:schemeClr val="accent2"/>
                </a:solidFill>
              </a:rPr>
              <a:t>massa atomica </a:t>
            </a:r>
            <a:r>
              <a:rPr lang="it-IT" dirty="0">
                <a:solidFill>
                  <a:schemeClr val="tx1"/>
                </a:solidFill>
              </a:rPr>
              <a:t>di un elemento, </a:t>
            </a:r>
            <a:r>
              <a:rPr lang="it-IT" b="1" dirty="0">
                <a:solidFill>
                  <a:schemeClr val="accent2"/>
                </a:solidFill>
              </a:rPr>
              <a:t>MA</a:t>
            </a:r>
            <a:r>
              <a:rPr lang="it-IT" dirty="0">
                <a:solidFill>
                  <a:schemeClr val="tx1"/>
                </a:solidFill>
              </a:rPr>
              <a:t>, è </a:t>
            </a:r>
            <a:r>
              <a:rPr lang="it-IT" dirty="0"/>
              <a:t>la massa relativa riferita all’unità di massa atomica </a:t>
            </a:r>
            <a:r>
              <a:rPr lang="it-IT" b="1" dirty="0">
                <a:solidFill>
                  <a:schemeClr val="accent2"/>
                </a:solidFill>
              </a:rPr>
              <a:t>u</a:t>
            </a:r>
            <a:r>
              <a:rPr lang="it-IT" dirty="0"/>
              <a:t> 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748" y="1508852"/>
            <a:ext cx="2896795" cy="165531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1501" y="4562381"/>
            <a:ext cx="4345118" cy="931961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150" y="5606129"/>
            <a:ext cx="4771820" cy="368351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466" y="4716686"/>
            <a:ext cx="825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18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15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3. La quantità chimica: la mole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59" y="1702720"/>
            <a:ext cx="6154942" cy="1678621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53435" y="1102332"/>
            <a:ext cx="8620009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Se mettiamo a confronto un atomo di ossigeno, O (massa atomica 16 u), e un atomo di bromo, Br (massa atomica 80 u), notiamo che l’atomo di bromo è 5 volte più pesante di un atomo di ossigeno</a:t>
            </a:r>
          </a:p>
        </p:txBody>
      </p:sp>
      <p:sp>
        <p:nvSpPr>
          <p:cNvPr id="5" name="Rettangolo 4"/>
          <p:cNvSpPr/>
          <p:nvPr/>
        </p:nvSpPr>
        <p:spPr>
          <a:xfrm>
            <a:off x="473337" y="3381341"/>
            <a:ext cx="3388274" cy="1077218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sz="1600" dirty="0"/>
              <a:t>In una bilancia virtuale, i due bracci saranno in equilibrio se il numero degli atomi di O sarà il quintuplo del numero degli atomi di Br</a:t>
            </a:r>
          </a:p>
        </p:txBody>
      </p:sp>
      <p:cxnSp>
        <p:nvCxnSpPr>
          <p:cNvPr id="6" name="Connettore 2 5"/>
          <p:cNvCxnSpPr/>
          <p:nvPr/>
        </p:nvCxnSpPr>
        <p:spPr>
          <a:xfrm>
            <a:off x="4022974" y="3827039"/>
            <a:ext cx="801829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ttangolo 6"/>
          <p:cNvSpPr/>
          <p:nvPr/>
        </p:nvSpPr>
        <p:spPr>
          <a:xfrm>
            <a:off x="4944284" y="3396954"/>
            <a:ext cx="2898040" cy="107721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dirty="0"/>
              <a:t>Considerando </a:t>
            </a:r>
            <a:r>
              <a:rPr lang="it-IT" sz="1600" i="1" dirty="0" err="1"/>
              <a:t>n</a:t>
            </a:r>
            <a:r>
              <a:rPr lang="it-IT" sz="1600" i="1" dirty="0"/>
              <a:t> </a:t>
            </a:r>
            <a:r>
              <a:rPr lang="it-IT" sz="1600" dirty="0"/>
              <a:t>particelle di bromo e </a:t>
            </a:r>
            <a:r>
              <a:rPr lang="it-IT" sz="1600" i="1" dirty="0" err="1"/>
              <a:t>n</a:t>
            </a:r>
            <a:r>
              <a:rPr lang="it-IT" sz="1600" i="1" dirty="0"/>
              <a:t> </a:t>
            </a:r>
            <a:r>
              <a:rPr lang="it-IT" sz="1600" dirty="0"/>
              <a:t>particelle di ossigeno, il rapporto tra le masse è sempre 5 : 1 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5798372" y="4505940"/>
            <a:ext cx="10757" cy="710391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4169530" y="5268486"/>
            <a:ext cx="4803914" cy="107721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dirty="0"/>
              <a:t>Le quantità di due o più elementi (espresse nella stessa unità di massa), se prese nello stesso rapporto che vi è tra le loro masse atomiche, contengono lo stesso numero </a:t>
            </a:r>
            <a:r>
              <a:rPr lang="it-IT" sz="1600" i="1" dirty="0" err="1"/>
              <a:t>n</a:t>
            </a:r>
            <a:r>
              <a:rPr lang="it-IT" sz="1600" dirty="0"/>
              <a:t> di atomi</a:t>
            </a:r>
          </a:p>
        </p:txBody>
      </p:sp>
    </p:spTree>
    <p:extLst>
      <p:ext uri="{BB962C8B-B14F-4D97-AF65-F5344CB8AC3E}">
        <p14:creationId xmlns:p14="http://schemas.microsoft.com/office/powerpoint/2010/main" val="2087313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15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3. La quantità chimica: la mole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42174" y="972547"/>
            <a:ext cx="7939875" cy="923330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mole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=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unità di misura SI della quantità di sostanza </a:t>
            </a:r>
            <a:r>
              <a:rPr lang="it-IT" dirty="0"/>
              <a:t>= quantità di sostanza che contiene un </a:t>
            </a:r>
            <a:r>
              <a:rPr lang="it-IT" b="1" dirty="0">
                <a:solidFill>
                  <a:schemeClr val="accent2"/>
                </a:solidFill>
              </a:rPr>
              <a:t>numero di Avogadro </a:t>
            </a:r>
            <a:r>
              <a:rPr lang="it-IT" dirty="0">
                <a:solidFill>
                  <a:srgbClr val="000000"/>
                </a:solidFill>
              </a:rPr>
              <a:t>(</a:t>
            </a:r>
            <a:r>
              <a:rPr lang="it-IT" dirty="0">
                <a:solidFill>
                  <a:schemeClr val="accent2"/>
                </a:solidFill>
              </a:rPr>
              <a:t>6,02 </a:t>
            </a:r>
            <a:r>
              <a:rPr lang="it-IT" sz="1200" dirty="0">
                <a:solidFill>
                  <a:schemeClr val="accent2"/>
                </a:solidFill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it-IT" dirty="0">
                <a:solidFill>
                  <a:schemeClr val="accent2"/>
                </a:solidFill>
                <a:latin typeface="Calibri"/>
                <a:ea typeface="Wingdings"/>
                <a:cs typeface="Calibri"/>
                <a:sym typeface="Wingdings"/>
              </a:rPr>
              <a:t>10</a:t>
            </a:r>
            <a:r>
              <a:rPr lang="it-IT" baseline="30000" dirty="0">
                <a:solidFill>
                  <a:schemeClr val="accent2"/>
                </a:solidFill>
                <a:latin typeface="Calibri"/>
                <a:ea typeface="Wingdings"/>
                <a:cs typeface="Calibri"/>
                <a:sym typeface="Wingdings"/>
              </a:rPr>
              <a:t>23</a:t>
            </a:r>
            <a:r>
              <a:rPr lang="it-IT" dirty="0">
                <a:solidFill>
                  <a:srgbClr val="000000"/>
                </a:solidFill>
                <a:latin typeface="Calibri"/>
                <a:ea typeface="Wingdings"/>
                <a:cs typeface="Calibri"/>
                <a:sym typeface="Wingdings"/>
              </a:rPr>
              <a:t>)</a:t>
            </a:r>
            <a:r>
              <a:rPr lang="it-IT" dirty="0">
                <a:solidFill>
                  <a:srgbClr val="4F81BD"/>
                </a:solidFill>
                <a:latin typeface="Calibri"/>
                <a:ea typeface="Wingdings"/>
                <a:cs typeface="Calibri"/>
                <a:sym typeface="Wingdings"/>
              </a:rPr>
              <a:t> </a:t>
            </a:r>
            <a:r>
              <a:rPr lang="it-IT" dirty="0"/>
              <a:t>di particelle </a:t>
            </a:r>
            <a:r>
              <a:rPr lang="it-IT" dirty="0">
                <a:latin typeface="Calibri"/>
                <a:ea typeface="Wingdings"/>
                <a:cs typeface="Calibri"/>
                <a:sym typeface="Wingdings"/>
              </a:rPr>
              <a:t>elementari</a:t>
            </a:r>
            <a:r>
              <a:rPr lang="it-IT" dirty="0">
                <a:solidFill>
                  <a:srgbClr val="000000"/>
                </a:solidFill>
                <a:latin typeface="Calibri"/>
                <a:ea typeface="Wingdings"/>
                <a:cs typeface="Calibri"/>
                <a:sym typeface="Wingdings"/>
              </a:rPr>
              <a:t>,</a:t>
            </a:r>
            <a:r>
              <a:rPr lang="it-IT" dirty="0">
                <a:solidFill>
                  <a:srgbClr val="4F81BD"/>
                </a:solidFill>
                <a:latin typeface="Calibri"/>
                <a:ea typeface="Wingdings"/>
                <a:cs typeface="Calibri"/>
                <a:sym typeface="Wingdings"/>
              </a:rPr>
              <a:t> </a:t>
            </a:r>
            <a:r>
              <a:rPr lang="it-IT" dirty="0">
                <a:latin typeface="Calibri"/>
                <a:ea typeface="Wingdings"/>
                <a:cs typeface="Calibri"/>
                <a:sym typeface="Wingdings"/>
              </a:rPr>
              <a:t>atomi o molecole</a:t>
            </a:r>
            <a:endParaRPr lang="it-IT" sz="2800" baseline="30000" dirty="0">
              <a:latin typeface="Calibri"/>
              <a:cs typeface="Calibri"/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4512111" y="1615890"/>
            <a:ext cx="0" cy="587762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3780669" y="2319895"/>
            <a:ext cx="4066679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accent2"/>
                </a:solidFill>
              </a:rPr>
              <a:t>6,02 </a:t>
            </a:r>
            <a:r>
              <a:rPr lang="it-IT" sz="1200" dirty="0">
                <a:solidFill>
                  <a:schemeClr val="accent2"/>
                </a:solidFill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it-IT" dirty="0">
                <a:solidFill>
                  <a:schemeClr val="accent2"/>
                </a:solidFill>
                <a:ea typeface="Wingdings"/>
                <a:cs typeface="Calibri"/>
                <a:sym typeface="Wingdings"/>
              </a:rPr>
              <a:t>10</a:t>
            </a:r>
            <a:r>
              <a:rPr lang="it-IT" baseline="30000" dirty="0">
                <a:solidFill>
                  <a:schemeClr val="accent2"/>
                </a:solidFill>
                <a:ea typeface="Wingdings"/>
                <a:cs typeface="Calibri"/>
                <a:sym typeface="Wingdings"/>
              </a:rPr>
              <a:t>23 </a:t>
            </a:r>
            <a:r>
              <a:rPr lang="it-IT" dirty="0">
                <a:solidFill>
                  <a:schemeClr val="accent2"/>
                </a:solidFill>
                <a:ea typeface="Wingdings"/>
                <a:cs typeface="Calibri"/>
                <a:sym typeface="Wingdings"/>
              </a:rPr>
              <a:t> = numero di Avogadro (</a:t>
            </a:r>
            <a:r>
              <a:rPr lang="it-IT" i="1" dirty="0">
                <a:solidFill>
                  <a:schemeClr val="accent2"/>
                </a:solidFill>
                <a:ea typeface="Wingdings"/>
                <a:cs typeface="Calibri"/>
                <a:sym typeface="Wingdings"/>
              </a:rPr>
              <a:t>N</a:t>
            </a:r>
            <a:r>
              <a:rPr lang="it-IT" baseline="-25000" dirty="0">
                <a:solidFill>
                  <a:schemeClr val="accent2"/>
                </a:solidFill>
                <a:ea typeface="Wingdings"/>
                <a:cs typeface="Calibri"/>
                <a:sym typeface="Wingdings"/>
              </a:rPr>
              <a:t>0</a:t>
            </a:r>
            <a:r>
              <a:rPr lang="it-IT" dirty="0">
                <a:solidFill>
                  <a:schemeClr val="accent2"/>
                </a:solidFill>
                <a:ea typeface="Wingdings"/>
                <a:cs typeface="Calibri"/>
                <a:sym typeface="Wingdings"/>
              </a:rPr>
              <a:t>)</a:t>
            </a:r>
            <a:endParaRPr lang="it-IT" dirty="0">
              <a:solidFill>
                <a:schemeClr val="accent2"/>
              </a:solidFill>
            </a:endParaRPr>
          </a:p>
        </p:txBody>
      </p:sp>
      <p:cxnSp>
        <p:nvCxnSpPr>
          <p:cNvPr id="8" name="Connettore 2 7"/>
          <p:cNvCxnSpPr/>
          <p:nvPr/>
        </p:nvCxnSpPr>
        <p:spPr>
          <a:xfrm flipH="1">
            <a:off x="1046809" y="2072010"/>
            <a:ext cx="7441" cy="84803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542174" y="3090604"/>
            <a:ext cx="8200686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mole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quantità di sostanza che contiene tante entità elementari, atomi o molecole, quanti sono gli atomi presenti in 12 g di carbonio </a:t>
            </a:r>
            <a:r>
              <a:rPr lang="it-IT" baseline="30000" dirty="0"/>
              <a:t>12</a:t>
            </a:r>
            <a:r>
              <a:rPr lang="it-IT" dirty="0"/>
              <a:t>C.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986" y="3883954"/>
            <a:ext cx="4556311" cy="29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2 9"/>
          <p:cNvCxnSpPr/>
          <p:nvPr/>
        </p:nvCxnSpPr>
        <p:spPr>
          <a:xfrm>
            <a:off x="7587278" y="3694516"/>
            <a:ext cx="0" cy="587762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6194893" y="1220893"/>
            <a:ext cx="2787103" cy="5424675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04" y="850952"/>
            <a:ext cx="2933700" cy="4191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39" y="1325013"/>
            <a:ext cx="3905027" cy="87579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27" y="2312453"/>
            <a:ext cx="5130800" cy="137160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397" y="3824873"/>
            <a:ext cx="4940300" cy="133350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397" y="5288730"/>
            <a:ext cx="4991100" cy="13843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228" y="1762912"/>
            <a:ext cx="2070100" cy="154940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6382" y="4544924"/>
            <a:ext cx="203200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15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4. L’uso della mole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44217" y="1027176"/>
            <a:ext cx="2041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gli elementi costituiti da </a:t>
            </a:r>
            <a:r>
              <a:rPr lang="it-IT" b="1" dirty="0">
                <a:solidFill>
                  <a:schemeClr val="accent2"/>
                </a:solidFill>
              </a:rPr>
              <a:t>atomi</a:t>
            </a:r>
            <a:r>
              <a:rPr lang="it-IT" dirty="0"/>
              <a:t>:  </a:t>
            </a:r>
          </a:p>
        </p:txBody>
      </p:sp>
      <p:cxnSp>
        <p:nvCxnSpPr>
          <p:cNvPr id="5" name="Connettore 2 4"/>
          <p:cNvCxnSpPr/>
          <p:nvPr/>
        </p:nvCxnSpPr>
        <p:spPr>
          <a:xfrm>
            <a:off x="2637322" y="1350341"/>
            <a:ext cx="940333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344217" y="2138615"/>
            <a:ext cx="2314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i composti e per gli elementi costituiti da </a:t>
            </a:r>
            <a:r>
              <a:rPr lang="it-IT" b="1" dirty="0">
                <a:solidFill>
                  <a:schemeClr val="accent2"/>
                </a:solidFill>
              </a:rPr>
              <a:t>molecole</a:t>
            </a:r>
            <a:r>
              <a:rPr lang="it-IT" dirty="0"/>
              <a:t>:  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2658778" y="2574032"/>
            <a:ext cx="940333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344217" y="3374774"/>
            <a:ext cx="2757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</a:t>
            </a:r>
            <a:r>
              <a:rPr lang="it-IT" b="1" dirty="0">
                <a:solidFill>
                  <a:schemeClr val="accent2"/>
                </a:solidFill>
              </a:rPr>
              <a:t>risalire alla massa </a:t>
            </a:r>
            <a:r>
              <a:rPr lang="it-IT" b="1" i="1" dirty="0">
                <a:solidFill>
                  <a:schemeClr val="accent2"/>
                </a:solidFill>
              </a:rPr>
              <a:t>m</a:t>
            </a:r>
            <a:r>
              <a:rPr lang="it-IT" b="1" dirty="0">
                <a:solidFill>
                  <a:schemeClr val="accent2"/>
                </a:solidFill>
              </a:rPr>
              <a:t> </a:t>
            </a:r>
            <a:br>
              <a:rPr lang="it-IT" dirty="0">
                <a:solidFill>
                  <a:schemeClr val="accent2"/>
                </a:solidFill>
              </a:rPr>
            </a:br>
            <a:r>
              <a:rPr lang="it-IT" dirty="0"/>
              <a:t>di un campione, noto </a:t>
            </a:r>
            <a:br>
              <a:rPr lang="it-IT" dirty="0"/>
            </a:br>
            <a:r>
              <a:rPr lang="it-IT" dirty="0"/>
              <a:t>il numero di moli </a:t>
            </a:r>
            <a:r>
              <a:rPr lang="it-IT" i="1" dirty="0" err="1"/>
              <a:t>n</a:t>
            </a:r>
            <a:r>
              <a:rPr lang="it-IT" dirty="0"/>
              <a:t>: </a:t>
            </a:r>
          </a:p>
        </p:txBody>
      </p:sp>
      <p:cxnSp>
        <p:nvCxnSpPr>
          <p:cNvPr id="12" name="Connettore 2 11"/>
          <p:cNvCxnSpPr/>
          <p:nvPr/>
        </p:nvCxnSpPr>
        <p:spPr>
          <a:xfrm>
            <a:off x="2658778" y="3890829"/>
            <a:ext cx="940333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44217" y="4984068"/>
            <a:ext cx="2611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</a:t>
            </a:r>
            <a:r>
              <a:rPr lang="it-IT" b="1" dirty="0">
                <a:solidFill>
                  <a:schemeClr val="accent2"/>
                </a:solidFill>
              </a:rPr>
              <a:t>determinare il numero di molecole </a:t>
            </a:r>
            <a:r>
              <a:rPr lang="it-IT" dirty="0"/>
              <a:t>presenti in un </a:t>
            </a:r>
          </a:p>
          <a:p>
            <a:r>
              <a:rPr lang="it-IT" dirty="0"/>
              <a:t>campione di sostanza:  </a:t>
            </a:r>
          </a:p>
        </p:txBody>
      </p:sp>
      <p:cxnSp>
        <p:nvCxnSpPr>
          <p:cNvPr id="18" name="Connettore 2 17"/>
          <p:cNvCxnSpPr/>
          <p:nvPr/>
        </p:nvCxnSpPr>
        <p:spPr>
          <a:xfrm>
            <a:off x="2637322" y="5484911"/>
            <a:ext cx="940333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717832" y="3706163"/>
            <a:ext cx="125864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i="1" dirty="0"/>
              <a:t>m</a:t>
            </a:r>
            <a:r>
              <a:rPr lang="it-IT" dirty="0"/>
              <a:t> = </a:t>
            </a:r>
            <a:r>
              <a:rPr lang="it-IT" i="1" dirty="0" err="1"/>
              <a:t>n</a:t>
            </a:r>
            <a:r>
              <a:rPr lang="it-IT" dirty="0"/>
              <a:t> ∙ </a:t>
            </a:r>
            <a:r>
              <a:rPr lang="it-IT" i="1" dirty="0"/>
              <a:t>M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717832" y="5300245"/>
            <a:ext cx="397383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err="1"/>
              <a:t>numero</a:t>
            </a:r>
            <a:r>
              <a:rPr lang="it-IT" baseline="-25000" dirty="0" err="1"/>
              <a:t>molecole</a:t>
            </a:r>
            <a:r>
              <a:rPr lang="it-IT" dirty="0"/>
              <a:t>= </a:t>
            </a:r>
            <a:r>
              <a:rPr lang="it-IT" i="1" dirty="0" err="1"/>
              <a:t>n</a:t>
            </a:r>
            <a:r>
              <a:rPr lang="it-IT" dirty="0"/>
              <a:t> ∙ </a:t>
            </a:r>
            <a:r>
              <a:rPr lang="it-IT" i="1" dirty="0"/>
              <a:t>N</a:t>
            </a:r>
            <a:r>
              <a:rPr lang="it-IT" baseline="-25000" dirty="0"/>
              <a:t>0</a:t>
            </a:r>
            <a:r>
              <a:rPr lang="it-IT" dirty="0"/>
              <a:t> = </a:t>
            </a:r>
            <a:r>
              <a:rPr lang="it-IT" i="1" dirty="0" err="1"/>
              <a:t>n</a:t>
            </a:r>
            <a:r>
              <a:rPr lang="it-IT" dirty="0"/>
              <a:t> ∙ 6,02 </a:t>
            </a:r>
            <a:r>
              <a:rPr lang="it-IT" sz="1600" dirty="0"/>
              <a:t>∙ </a:t>
            </a:r>
            <a:r>
              <a:rPr lang="it-IT" dirty="0">
                <a:ea typeface="Wingdings"/>
                <a:cs typeface="Calibri"/>
                <a:sym typeface="Wingdings"/>
              </a:rPr>
              <a:t>10</a:t>
            </a:r>
            <a:r>
              <a:rPr lang="it-IT" baseline="30000" dirty="0">
                <a:ea typeface="Wingdings"/>
                <a:cs typeface="Calibri"/>
                <a:sym typeface="Wingdings"/>
              </a:rPr>
              <a:t>23</a:t>
            </a:r>
            <a:r>
              <a:rPr lang="it-IT" dirty="0"/>
              <a:t> </a:t>
            </a:r>
            <a:endParaRPr lang="it-IT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sellaDiTesto 19"/>
              <p:cNvSpPr txBox="1"/>
              <p:nvPr/>
            </p:nvSpPr>
            <p:spPr>
              <a:xfrm>
                <a:off x="3717832" y="2249809"/>
                <a:ext cx="5340108" cy="648447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b="0" i="1" smtClean="0">
                        <a:latin typeface="Cambria Math" charset="0"/>
                      </a:rPr>
                      <m:t>𝑛</m:t>
                    </m:r>
                    <m:r>
                      <a:rPr lang="it-IT" b="0" i="1" smtClean="0">
                        <a:latin typeface="Cambria Math" charset="0"/>
                      </a:rPr>
                      <m:t> </m:t>
                    </m:r>
                    <m:d>
                      <m:dPr>
                        <m:ctrlPr>
                          <a:rPr lang="it-IT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moli</m:t>
                        </m:r>
                      </m:e>
                    </m:d>
                    <m:r>
                      <a:rPr lang="it-IT" b="0" i="1" smtClean="0">
                        <a:latin typeface="Cambria Math" charset="0"/>
                      </a:rPr>
                      <m:t>= </m:t>
                    </m:r>
                    <m:f>
                      <m:fPr>
                        <m:ctrlPr>
                          <a:rPr lang="it-IT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massa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del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composto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(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g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)</m:t>
                        </m:r>
                      </m:num>
                      <m:den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massa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di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una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mole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di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molecole</m:t>
                        </m:r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 (</m:t>
                        </m:r>
                        <m:f>
                          <m:fPr>
                            <m:ctrlPr>
                              <a:rPr lang="it-IT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it-IT" b="0" i="0" smtClean="0">
                                <a:latin typeface="Cambria Math" charset="0"/>
                              </a:rPr>
                              <m:t>g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it-IT" b="0" i="0" smtClean="0">
                                <a:latin typeface="Cambria Math" charset="0"/>
                              </a:rPr>
                              <m:t>mol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it-IT" b="0" i="0" smtClean="0">
                            <a:latin typeface="Cambria Math" charset="0"/>
                          </a:rPr>
                          <m:t>)</m:t>
                        </m:r>
                      </m:den>
                    </m:f>
                    <m:r>
                      <a:rPr lang="it-IT" b="0" i="0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it-IT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it-IT" b="0" i="1" smtClean="0">
                            <a:latin typeface="Cambria Math" charset="0"/>
                          </a:rPr>
                          <m:t>𝑚</m:t>
                        </m:r>
                      </m:num>
                      <m:den>
                        <m:r>
                          <a:rPr lang="it-IT" b="0" i="1" smtClean="0">
                            <a:latin typeface="Cambria Math" charset="0"/>
                          </a:rPr>
                          <m:t>𝑀</m:t>
                        </m:r>
                      </m:den>
                    </m:f>
                  </m:oMath>
                </a14:m>
                <a:r>
                  <a:rPr lang="it-IT" dirty="0"/>
                  <a:t> </a:t>
                </a:r>
              </a:p>
            </p:txBody>
          </p:sp>
        </mc:Choice>
        <mc:Fallback xmlns="">
          <p:sp>
            <p:nvSpPr>
              <p:cNvPr id="20" name="CasellaDiTes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7832" y="2249809"/>
                <a:ext cx="5340108" cy="64844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/>
              <p:cNvSpPr txBox="1"/>
              <p:nvPr/>
            </p:nvSpPr>
            <p:spPr>
              <a:xfrm>
                <a:off x="3717832" y="1025059"/>
                <a:ext cx="5340108" cy="55399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it-IT" dirty="0"/>
                  <a:t> </a:t>
                </a:r>
              </a:p>
            </p:txBody>
          </p:sp>
        </mc:Choice>
        <mc:Fallback xmlns="">
          <p:sp>
            <p:nvSpPr>
              <p:cNvPr id="21" name="CasellaDiTes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7832" y="1025059"/>
                <a:ext cx="5340108" cy="553998"/>
              </a:xfrm>
              <a:prstGeom prst="rect">
                <a:avLst/>
              </a:prstGeom>
              <a:blipFill rotWithShape="1">
                <a:blip r:embed="rId3"/>
                <a:stretch>
                  <a:fillRect l="-684" t="-5435" b="-217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185" y="1115956"/>
            <a:ext cx="1752600" cy="15494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678" y="2826720"/>
            <a:ext cx="5473614" cy="225873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56" y="4094852"/>
            <a:ext cx="939800" cy="9906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3387" y="4031352"/>
            <a:ext cx="9906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65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15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5. La composizione percentuale e le formule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49260" y="973356"/>
            <a:ext cx="8629159" cy="923330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Composizione percentuale </a:t>
            </a:r>
            <a:r>
              <a:rPr lang="it-IT" dirty="0"/>
              <a:t>di un composto: è </a:t>
            </a:r>
            <a:r>
              <a:rPr lang="it-IT" b="1" dirty="0">
                <a:solidFill>
                  <a:schemeClr val="accent2"/>
                </a:solidFill>
              </a:rPr>
              <a:t>costituita da valori percentuali</a:t>
            </a:r>
            <a:r>
              <a:rPr lang="it-IT" dirty="0"/>
              <a:t>, uno per ciascuno degli elementi che lo costituiscono, e ogni valore esprime il contributo che ciascun elemento dà alla formazione di 100 g di quel composto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29584" y="2106453"/>
            <a:ext cx="8629159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Formula minima</a:t>
            </a:r>
            <a:r>
              <a:rPr lang="it-IT" dirty="0"/>
              <a:t>: indica il rapporto numerico più basso con cui i diversi atomi si trovano in una molecola di un composto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29583" y="2962551"/>
            <a:ext cx="8629159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Formula molecolare</a:t>
            </a:r>
            <a:r>
              <a:rPr lang="it-IT" dirty="0"/>
              <a:t>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può essere un multiplo della formula minima e si determina sperimentalmente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85" y="3956547"/>
            <a:ext cx="7809729" cy="223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638</Words>
  <Application>Microsoft Office PowerPoint</Application>
  <PresentationFormat>Presentazione su schermo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Silvia C</dc:creator>
  <cp:lastModifiedBy>Emmanuel Giuga</cp:lastModifiedBy>
  <cp:revision>24</cp:revision>
  <dcterms:created xsi:type="dcterms:W3CDTF">2014-05-11T13:22:30Z</dcterms:created>
  <dcterms:modified xsi:type="dcterms:W3CDTF">2022-11-04T10:21:10Z</dcterms:modified>
</cp:coreProperties>
</file>