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60" r:id="rId4"/>
    <p:sldId id="262" r:id="rId5"/>
    <p:sldId id="269" r:id="rId6"/>
    <p:sldId id="263" r:id="rId7"/>
    <p:sldId id="264" r:id="rId8"/>
    <p:sldId id="265" r:id="rId9"/>
    <p:sldId id="268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39" d="100"/>
          <a:sy n="139" d="100"/>
        </p:scale>
        <p:origin x="-496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0C944-4AAD-AF41-9082-903868BA1DB6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9DD55-5478-4542-B716-83D3562719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9334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25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475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898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697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20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691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779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52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097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33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222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3D4C5-E025-2E45-9787-80250BFFDC78}" type="datetimeFigureOut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04/11/2022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5D9E4-ED24-034E-941A-01F185A12143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78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14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4" Type="http://schemas.openxmlformats.org/officeDocument/2006/relationships/image" Target="../media/image11.png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16-04-22 a 12.52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1458"/>
            <a:ext cx="9147429" cy="346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32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69183"/>
            <a:ext cx="652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Museo Sans 700" pitchFamily="50" charset="0"/>
              </a:rPr>
              <a:t>1. Le particelle subatomiche</a:t>
            </a:r>
          </a:p>
        </p:txBody>
      </p:sp>
      <p:pic>
        <p:nvPicPr>
          <p:cNvPr id="24" name="Immagine 23" descr="Schermata 2016-04-22 a 12.59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7" y="2294026"/>
            <a:ext cx="1330564" cy="471592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264977" y="2765618"/>
            <a:ext cx="3760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+mj-lt"/>
              </a:rPr>
              <a:t>massa = 9,11 · 10</a:t>
            </a:r>
            <a:r>
              <a:rPr lang="it-IT" baseline="30000" dirty="0">
                <a:latin typeface="+mj-lt"/>
              </a:rPr>
              <a:t>–31 </a:t>
            </a:r>
            <a:r>
              <a:rPr lang="it-IT" dirty="0">
                <a:latin typeface="+mj-lt"/>
              </a:rPr>
              <a:t>kg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+mj-lt"/>
              </a:rPr>
              <a:t>carica elettrica = –1,6 · 10</a:t>
            </a:r>
            <a:r>
              <a:rPr lang="it-IT" baseline="30000" dirty="0">
                <a:latin typeface="+mj-lt"/>
              </a:rPr>
              <a:t>–19 </a:t>
            </a:r>
            <a:r>
              <a:rPr lang="it-IT" dirty="0">
                <a:latin typeface="+mj-lt"/>
              </a:rPr>
              <a:t>C  (–1)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+mj-lt"/>
              </a:rPr>
              <a:t>simbolo: </a:t>
            </a:r>
            <a:r>
              <a:rPr lang="it-IT" b="1" dirty="0">
                <a:solidFill>
                  <a:schemeClr val="accent2"/>
                </a:solidFill>
                <a:latin typeface="+mj-lt"/>
              </a:rPr>
              <a:t>e</a:t>
            </a:r>
            <a:r>
              <a:rPr lang="it-IT" b="1" baseline="30000" dirty="0">
                <a:solidFill>
                  <a:schemeClr val="accent2"/>
                </a:solidFill>
                <a:latin typeface="+mj-lt"/>
              </a:rPr>
              <a:t>–</a:t>
            </a:r>
          </a:p>
        </p:txBody>
      </p:sp>
      <p:pic>
        <p:nvPicPr>
          <p:cNvPr id="27" name="Immagine 26" descr="Schermata 2016-04-22 a 13.01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7" y="3668523"/>
            <a:ext cx="1394291" cy="595124"/>
          </a:xfrm>
          <a:prstGeom prst="rect">
            <a:avLst/>
          </a:prstGeom>
        </p:spPr>
      </p:pic>
      <p:sp>
        <p:nvSpPr>
          <p:cNvPr id="29" name="CasellaDiTesto 28"/>
          <p:cNvSpPr txBox="1"/>
          <p:nvPr/>
        </p:nvSpPr>
        <p:spPr>
          <a:xfrm>
            <a:off x="264977" y="4263647"/>
            <a:ext cx="3878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massa = 1,67 · 10</a:t>
            </a:r>
            <a:r>
              <a:rPr lang="it-IT" baseline="30000" dirty="0">
                <a:latin typeface="Calibri"/>
                <a:cs typeface="Calibri"/>
              </a:rPr>
              <a:t>–27 </a:t>
            </a:r>
            <a:r>
              <a:rPr lang="it-IT" dirty="0">
                <a:latin typeface="Calibri"/>
                <a:cs typeface="Calibri"/>
              </a:rPr>
              <a:t>kg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carica elettrica = +1,6 · 10</a:t>
            </a:r>
            <a:r>
              <a:rPr lang="it-IT" baseline="30000" dirty="0">
                <a:latin typeface="Calibri"/>
                <a:cs typeface="Calibri"/>
              </a:rPr>
              <a:t>–19 </a:t>
            </a:r>
            <a:r>
              <a:rPr lang="it-IT" dirty="0">
                <a:latin typeface="Calibri"/>
                <a:cs typeface="Calibri"/>
              </a:rPr>
              <a:t>C	(+1) 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simbolo: </a:t>
            </a:r>
            <a:r>
              <a:rPr lang="it-IT" b="1" dirty="0" err="1">
                <a:solidFill>
                  <a:schemeClr val="accent2"/>
                </a:solidFill>
                <a:latin typeface="+mj-lt"/>
              </a:rPr>
              <a:t>p</a:t>
            </a:r>
            <a:r>
              <a:rPr lang="it-IT" b="1" baseline="30000" dirty="0">
                <a:solidFill>
                  <a:schemeClr val="accent2"/>
                </a:solidFill>
                <a:latin typeface="+mj-lt"/>
              </a:rPr>
              <a:t>+</a:t>
            </a:r>
          </a:p>
        </p:txBody>
      </p:sp>
      <p:pic>
        <p:nvPicPr>
          <p:cNvPr id="30" name="Immagine 29" descr="Schermata 2016-04-22 a 13.04.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7" y="5184914"/>
            <a:ext cx="1330564" cy="552962"/>
          </a:xfrm>
          <a:prstGeom prst="rect">
            <a:avLst/>
          </a:prstGeom>
        </p:spPr>
      </p:pic>
      <p:sp>
        <p:nvSpPr>
          <p:cNvPr id="31" name="CasellaDiTesto 30"/>
          <p:cNvSpPr txBox="1"/>
          <p:nvPr/>
        </p:nvSpPr>
        <p:spPr>
          <a:xfrm>
            <a:off x="365486" y="5697520"/>
            <a:ext cx="4882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massa = 1,67 · 10</a:t>
            </a:r>
            <a:r>
              <a:rPr lang="it-IT" baseline="30000" dirty="0">
                <a:latin typeface="Calibri"/>
                <a:cs typeface="Calibri"/>
              </a:rPr>
              <a:t>–27 </a:t>
            </a:r>
            <a:r>
              <a:rPr lang="it-IT" dirty="0">
                <a:latin typeface="Calibri"/>
                <a:cs typeface="Calibri"/>
              </a:rPr>
              <a:t>kg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privo di carica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simbolo: </a:t>
            </a:r>
            <a:r>
              <a:rPr lang="it-IT" b="1" dirty="0">
                <a:solidFill>
                  <a:schemeClr val="accent2"/>
                </a:solidFill>
                <a:latin typeface="+mj-lt"/>
              </a:rPr>
              <a:t>n</a:t>
            </a:r>
            <a:r>
              <a:rPr lang="it-IT" b="1" baseline="30000" dirty="0">
                <a:solidFill>
                  <a:schemeClr val="accent2"/>
                </a:solidFill>
                <a:latin typeface="+mj-lt"/>
              </a:rPr>
              <a:t>0</a:t>
            </a:r>
          </a:p>
        </p:txBody>
      </p:sp>
      <p:sp>
        <p:nvSpPr>
          <p:cNvPr id="32" name="Parentesi graffa chiusa 31"/>
          <p:cNvSpPr/>
          <p:nvPr/>
        </p:nvSpPr>
        <p:spPr>
          <a:xfrm rot="10800000" flipH="1">
            <a:off x="4315160" y="2294026"/>
            <a:ext cx="364412" cy="4335020"/>
          </a:xfrm>
          <a:prstGeom prst="rightBrace">
            <a:avLst>
              <a:gd name="adj1" fmla="val 0"/>
              <a:gd name="adj2" fmla="val 51279"/>
            </a:avLst>
          </a:prstGeom>
          <a:ln w="476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Rettangolo 32"/>
          <p:cNvSpPr/>
          <p:nvPr/>
        </p:nvSpPr>
        <p:spPr>
          <a:xfrm>
            <a:off x="4977705" y="2943147"/>
            <a:ext cx="2717800" cy="28623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Calibri"/>
                <a:cs typeface="Calibri"/>
              </a:rPr>
              <a:t>L’</a:t>
            </a:r>
            <a:r>
              <a:rPr lang="it-IT" b="1" dirty="0">
                <a:solidFill>
                  <a:schemeClr val="accent2"/>
                </a:solidFill>
                <a:latin typeface="+mj-lt"/>
              </a:rPr>
              <a:t>atomo</a:t>
            </a:r>
            <a:r>
              <a:rPr lang="it-IT" dirty="0">
                <a:latin typeface="Calibri"/>
                <a:cs typeface="Calibri"/>
              </a:rPr>
              <a:t> può essere considerato come </a:t>
            </a:r>
            <a:r>
              <a:rPr lang="it-IT" b="1" dirty="0">
                <a:solidFill>
                  <a:schemeClr val="accent2"/>
                </a:solidFill>
                <a:latin typeface="+mj-lt"/>
              </a:rPr>
              <a:t>la più piccola entità di un elemento</a:t>
            </a:r>
          </a:p>
          <a:p>
            <a:r>
              <a:rPr lang="it-IT" b="1" dirty="0">
                <a:solidFill>
                  <a:schemeClr val="accent2"/>
                </a:solidFill>
                <a:latin typeface="+mj-lt"/>
              </a:rPr>
              <a:t>di cui conserva le caratteristiche chimiche</a:t>
            </a:r>
            <a:r>
              <a:rPr lang="it-IT" dirty="0">
                <a:latin typeface="Calibri"/>
                <a:cs typeface="Calibri"/>
              </a:rPr>
              <a:t>, che dipendono</a:t>
            </a:r>
          </a:p>
          <a:p>
            <a:r>
              <a:rPr lang="it-IT" dirty="0">
                <a:latin typeface="Calibri"/>
                <a:cs typeface="Calibri"/>
              </a:rPr>
              <a:t>soltanto dal numero </a:t>
            </a:r>
            <a:br>
              <a:rPr lang="it-IT" dirty="0">
                <a:latin typeface="Calibri"/>
                <a:cs typeface="Calibri"/>
              </a:rPr>
            </a:br>
            <a:r>
              <a:rPr lang="it-IT" dirty="0">
                <a:latin typeface="Calibri"/>
                <a:cs typeface="Calibri"/>
              </a:rPr>
              <a:t>di elettroni e protoni </a:t>
            </a:r>
            <a:br>
              <a:rPr lang="it-IT" dirty="0">
                <a:latin typeface="Calibri"/>
                <a:cs typeface="Calibri"/>
              </a:rPr>
            </a:br>
            <a:r>
              <a:rPr lang="it-IT" dirty="0">
                <a:latin typeface="Calibri"/>
                <a:cs typeface="Calibri"/>
              </a:rPr>
              <a:t>in esso contenuti.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365486" y="921101"/>
            <a:ext cx="4699953" cy="1200329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Nella materia esistono </a:t>
            </a:r>
          </a:p>
          <a:p>
            <a:r>
              <a:rPr lang="it-IT" dirty="0">
                <a:latin typeface="Calibri"/>
                <a:cs typeface="Calibri"/>
              </a:rPr>
              <a:t>due tipi di cariche elettriche: </a:t>
            </a:r>
          </a:p>
          <a:p>
            <a:r>
              <a:rPr lang="it-IT" b="1" dirty="0">
                <a:solidFill>
                  <a:schemeClr val="accent2"/>
                </a:solidFill>
                <a:latin typeface="+mj-lt"/>
              </a:rPr>
              <a:t>cariche positive </a:t>
            </a:r>
            <a:r>
              <a:rPr lang="it-IT" dirty="0">
                <a:latin typeface="Calibri"/>
                <a:cs typeface="Calibri"/>
              </a:rPr>
              <a:t>(+) e </a:t>
            </a:r>
          </a:p>
          <a:p>
            <a:r>
              <a:rPr lang="it-IT" b="1" dirty="0">
                <a:solidFill>
                  <a:schemeClr val="accent2"/>
                </a:solidFill>
                <a:latin typeface="+mj-lt"/>
              </a:rPr>
              <a:t>cariche negative </a:t>
            </a:r>
            <a:r>
              <a:rPr lang="it-IT" dirty="0">
                <a:latin typeface="Calibri"/>
                <a:cs typeface="Calibri"/>
              </a:rPr>
              <a:t>(−)</a:t>
            </a:r>
          </a:p>
        </p:txBody>
      </p:sp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652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Museo Sans 700" pitchFamily="50" charset="0"/>
              </a:rPr>
              <a:t>2. I primi modelli atomici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667833" y="1838159"/>
            <a:ext cx="43635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  <a:latin typeface="+mj-lt"/>
              </a:rPr>
              <a:t>Modello di Thomson </a:t>
            </a:r>
            <a:r>
              <a:rPr lang="it-IT" sz="1600" dirty="0">
                <a:latin typeface="Calibri"/>
                <a:cs typeface="Calibri"/>
              </a:rPr>
              <a:t>(1903)</a:t>
            </a:r>
            <a:r>
              <a:rPr lang="it-IT" dirty="0">
                <a:latin typeface="Museo Sans 100" pitchFamily="50" charset="0"/>
              </a:rPr>
              <a:t>:</a:t>
            </a:r>
          </a:p>
          <a:p>
            <a:endParaRPr lang="it-IT" dirty="0">
              <a:latin typeface="Museo Sans 1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sz="1600" dirty="0">
                <a:latin typeface="Calibri"/>
                <a:cs typeface="Calibri"/>
              </a:rPr>
              <a:t>L’atomo è una sfera omogenea carica positivamente, all’interno della quale si trovano gli elettroni</a:t>
            </a:r>
          </a:p>
          <a:p>
            <a:pPr marL="285750" indent="-285750">
              <a:buFont typeface="Arial"/>
              <a:buChar char="•"/>
            </a:pPr>
            <a:endParaRPr lang="it-IT" sz="1600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it-IT" sz="1600" dirty="0">
                <a:latin typeface="Calibri"/>
                <a:cs typeface="Calibri"/>
              </a:rPr>
              <a:t>Gli elettroni non hanno una disposizione spaziale definita e si trovano nell’atomo come “l’uvetta all’interno del panettone” </a:t>
            </a:r>
          </a:p>
          <a:p>
            <a:pPr marL="285750" indent="-285750">
              <a:buFont typeface="Arial"/>
              <a:buChar char="•"/>
            </a:pPr>
            <a:endParaRPr lang="it-IT" sz="1400" dirty="0">
              <a:latin typeface="Museo Sans 100" pitchFamily="50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89410" y="5091654"/>
            <a:ext cx="752799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600" dirty="0">
                <a:latin typeface="Calibri"/>
                <a:cs typeface="Calibri"/>
              </a:rPr>
              <a:t>Il modello di Thomson venne messo in crisi dagli esperimenti di un suo allievo, Ernest Rutherford.</a:t>
            </a:r>
          </a:p>
        </p:txBody>
      </p:sp>
      <p:pic>
        <p:nvPicPr>
          <p:cNvPr id="6" name="Immagine 5" descr="Schermata 2016-04-22 a 13.11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85" y="2524836"/>
            <a:ext cx="16637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308148" y="2062172"/>
            <a:ext cx="39520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L’atomo è costituito da un </a:t>
            </a:r>
            <a:r>
              <a:rPr lang="it-IT" b="1" dirty="0">
                <a:solidFill>
                  <a:schemeClr val="accent2"/>
                </a:solidFill>
              </a:rPr>
              <a:t>nucleo</a:t>
            </a:r>
            <a:r>
              <a:rPr lang="it-IT" b="1" dirty="0"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centrale dove si concentrano tutta la carica positiva e la maggior parte della massa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Gli</a:t>
            </a:r>
            <a:r>
              <a:rPr lang="it-IT" dirty="0">
                <a:solidFill>
                  <a:srgbClr val="4F81BD"/>
                </a:solidFill>
                <a:latin typeface="Calibri"/>
                <a:cs typeface="Calibri"/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elettroni</a:t>
            </a:r>
            <a:r>
              <a:rPr lang="it-IT" dirty="0">
                <a:latin typeface="Calibri"/>
                <a:cs typeface="Calibri"/>
              </a:rPr>
              <a:t>, molto più leggeri dei protoni, </a:t>
            </a:r>
            <a:r>
              <a:rPr lang="it-IT" b="1" dirty="0">
                <a:solidFill>
                  <a:schemeClr val="accent2"/>
                </a:solidFill>
              </a:rPr>
              <a:t>occupano lo spazio vuoto </a:t>
            </a:r>
            <a:r>
              <a:rPr lang="it-IT" dirty="0">
                <a:latin typeface="Calibri"/>
                <a:cs typeface="Calibri"/>
              </a:rPr>
              <a:t>attorno al nucleo e ruotano attorno a esso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Il modello fu chiamato </a:t>
            </a:r>
            <a:r>
              <a:rPr lang="it-IT" b="1" dirty="0">
                <a:solidFill>
                  <a:schemeClr val="accent2"/>
                </a:solidFill>
              </a:rPr>
              <a:t>planetario</a:t>
            </a:r>
            <a:r>
              <a:rPr lang="it-IT" dirty="0">
                <a:latin typeface="Calibri"/>
                <a:cs typeface="Calibri"/>
              </a:rPr>
              <a:t> perché ricordava un minuscolo Sistema solare</a:t>
            </a:r>
          </a:p>
          <a:p>
            <a:pPr marL="285750" indent="-285750">
              <a:buFont typeface="Arial"/>
              <a:buChar char="•"/>
            </a:pPr>
            <a:endParaRPr lang="it-IT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it-IT" dirty="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it-IT" dirty="0">
              <a:latin typeface="Calibri"/>
              <a:cs typeface="Calibri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388597" y="1723388"/>
            <a:ext cx="3598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Modello di Rutherford </a:t>
            </a:r>
            <a:r>
              <a:rPr lang="it-IT" dirty="0">
                <a:cs typeface="Calibri"/>
              </a:rPr>
              <a:t>(1909-1911)</a:t>
            </a:r>
            <a:r>
              <a:rPr lang="it-IT" dirty="0">
                <a:latin typeface="Museo Sans 100" pitchFamily="50" charset="0"/>
              </a:rPr>
              <a:t>:</a:t>
            </a:r>
          </a:p>
        </p:txBody>
      </p:sp>
      <p:pic>
        <p:nvPicPr>
          <p:cNvPr id="3" name="Immagine 2" descr="Schermata 2016-04-22 a 13.18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40" y="2093208"/>
            <a:ext cx="273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8593" y="3226751"/>
            <a:ext cx="22309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libri"/>
                <a:cs typeface="Calibri"/>
              </a:rPr>
              <a:t>N. </a:t>
            </a:r>
            <a:r>
              <a:rPr lang="it-IT" sz="1400" dirty="0" err="1">
                <a:latin typeface="Calibri"/>
                <a:cs typeface="Calibri"/>
              </a:rPr>
              <a:t>Bohr</a:t>
            </a:r>
            <a:r>
              <a:rPr lang="it-IT" sz="1400" dirty="0">
                <a:latin typeface="Calibri"/>
                <a:cs typeface="Calibri"/>
              </a:rPr>
              <a:t> nel 1913 propone un </a:t>
            </a:r>
            <a:r>
              <a:rPr lang="it-IT" sz="1400" b="1" dirty="0">
                <a:solidFill>
                  <a:schemeClr val="accent2"/>
                </a:solidFill>
                <a:latin typeface="Calibri"/>
                <a:cs typeface="Calibri"/>
              </a:rPr>
              <a:t>modello atomico </a:t>
            </a:r>
            <a:r>
              <a:rPr lang="it-IT" sz="1400" dirty="0">
                <a:latin typeface="Calibri"/>
                <a:cs typeface="Calibri"/>
              </a:rPr>
              <a:t>che supera quello di Rutherford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691983" y="1146434"/>
            <a:ext cx="58678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Gli elettroni ruotano attorno al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nucleo</a:t>
            </a:r>
            <a:r>
              <a:rPr lang="it-IT" dirty="0">
                <a:latin typeface="Calibri"/>
                <a:cs typeface="Calibri"/>
              </a:rPr>
              <a:t>, in cui si trovano protoni e neutroni, percorrendo traiettorie dette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orbite stazionarie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Le orbite possono stare solo a distanze definite, corrispondenti a quantità discrete di energia, chiamate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livelli energetici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l’energia associata a ciascun elettrone è “quantizzata”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solidFill>
                  <a:srgbClr val="000000"/>
                </a:solidFill>
                <a:latin typeface="Calibri"/>
                <a:cs typeface="Calibri"/>
              </a:rPr>
              <a:t>se opportunamente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eccitato</a:t>
            </a:r>
            <a:r>
              <a:rPr lang="it-IT" dirty="0">
                <a:solidFill>
                  <a:srgbClr val="000000"/>
                </a:solidFill>
                <a:latin typeface="Calibri"/>
                <a:cs typeface="Calibri"/>
              </a:rPr>
              <a:t>, l’elettrone può saltare da un’orbita a un’altra di livello energetico superiore assumendo una quantità di energia discreta (differenza di energia tra le due orbite)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solidFill>
                  <a:srgbClr val="000000"/>
                </a:solidFill>
                <a:latin typeface="Calibri"/>
                <a:cs typeface="Calibri"/>
              </a:rPr>
              <a:t>l’energia acquistata viene emessa in forma di luce (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riga colorata</a:t>
            </a:r>
            <a:r>
              <a:rPr lang="it-IT" dirty="0">
                <a:solidFill>
                  <a:srgbClr val="4F81BD"/>
                </a:solidFill>
                <a:latin typeface="Calibri"/>
                <a:cs typeface="Calibri"/>
              </a:rPr>
              <a:t> </a:t>
            </a:r>
            <a:r>
              <a:rPr lang="it-IT" dirty="0">
                <a:solidFill>
                  <a:srgbClr val="000000"/>
                </a:solidFill>
                <a:latin typeface="Calibri"/>
                <a:cs typeface="Calibri"/>
              </a:rPr>
              <a:t>nello spettro) quando l’elettrone torna allo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stato fondamentale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78593" y="1016000"/>
            <a:ext cx="209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Modello di </a:t>
            </a:r>
            <a:r>
              <a:rPr lang="it-IT" b="1" dirty="0" err="1">
                <a:solidFill>
                  <a:schemeClr val="accent2"/>
                </a:solidFill>
              </a:rPr>
              <a:t>Bohr</a:t>
            </a:r>
            <a:endParaRPr lang="it-IT" b="1" dirty="0">
              <a:solidFill>
                <a:schemeClr val="accent2"/>
              </a:solidFill>
            </a:endParaRPr>
          </a:p>
        </p:txBody>
      </p:sp>
      <p:pic>
        <p:nvPicPr>
          <p:cNvPr id="3" name="Immagine 2" descr="Schermata 2016-04-22 a 13.47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180" y="5146573"/>
            <a:ext cx="5866049" cy="152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23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652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Museo Sans 700" pitchFamily="50" charset="0"/>
              </a:rPr>
              <a:t>3. Il nucleo atomico</a:t>
            </a:r>
          </a:p>
        </p:txBody>
      </p:sp>
      <p:pic>
        <p:nvPicPr>
          <p:cNvPr id="9" name="Immagine 8" descr="Schermata 2016-04-22 a 13.49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1" y="894731"/>
            <a:ext cx="5651500" cy="1054100"/>
          </a:xfrm>
          <a:prstGeom prst="rect">
            <a:avLst/>
          </a:prstGeom>
        </p:spPr>
      </p:pic>
      <p:pic>
        <p:nvPicPr>
          <p:cNvPr id="10" name="Immagine 9" descr="Schermata 2016-04-22 a 13.50.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11" y="2027083"/>
            <a:ext cx="6083300" cy="1079500"/>
          </a:xfrm>
          <a:prstGeom prst="rect">
            <a:avLst/>
          </a:prstGeom>
        </p:spPr>
      </p:pic>
      <p:pic>
        <p:nvPicPr>
          <p:cNvPr id="11" name="Immagine 10" descr="Schermata 2016-04-22 a 13.52.1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41" y="3167362"/>
            <a:ext cx="5778500" cy="736600"/>
          </a:xfrm>
          <a:prstGeom prst="rect">
            <a:avLst/>
          </a:prstGeom>
        </p:spPr>
      </p:pic>
      <p:pic>
        <p:nvPicPr>
          <p:cNvPr id="12" name="Immagine 11" descr="Schermata 2016-04-22 a 13.52.5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70" y="3856664"/>
            <a:ext cx="1397000" cy="533400"/>
          </a:xfrm>
          <a:prstGeom prst="rect">
            <a:avLst/>
          </a:prstGeom>
        </p:spPr>
      </p:pic>
      <p:pic>
        <p:nvPicPr>
          <p:cNvPr id="13" name="Immagine 12" descr="Schermata 2016-04-22 a 13.53.3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955" y="4331384"/>
            <a:ext cx="5638800" cy="774700"/>
          </a:xfrm>
          <a:prstGeom prst="rect">
            <a:avLst/>
          </a:prstGeom>
        </p:spPr>
      </p:pic>
      <p:pic>
        <p:nvPicPr>
          <p:cNvPr id="14" name="Immagine 13" descr="Schermata 2016-04-22 a 13.54.2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955" y="5136282"/>
            <a:ext cx="5718886" cy="163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652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Museo Sans 700" pitchFamily="50" charset="0"/>
              </a:rPr>
              <a:t>4. La radioattività</a:t>
            </a:r>
          </a:p>
        </p:txBody>
      </p:sp>
      <p:sp>
        <p:nvSpPr>
          <p:cNvPr id="3" name="Rettangolo 2"/>
          <p:cNvSpPr/>
          <p:nvPr/>
        </p:nvSpPr>
        <p:spPr>
          <a:xfrm>
            <a:off x="627094" y="1594994"/>
            <a:ext cx="6489038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Esiste un rapporto ottimale neutroni/protoni che conferisce al nucleo la massima stabilità. </a:t>
            </a:r>
          </a:p>
          <a:p>
            <a:endParaRPr lang="it-IT" dirty="0">
              <a:latin typeface="Museo Sans 1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Quando il rapporto è molto elevato,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il nucleo diventa instabile e tende a stabilizzarsi</a:t>
            </a:r>
            <a:r>
              <a:rPr lang="it-IT" dirty="0">
                <a:latin typeface="Calibri"/>
                <a:cs typeface="Calibri"/>
              </a:rPr>
              <a:t> mediante l’espulsione di frammenti sotto forma di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radiazioni</a:t>
            </a:r>
            <a:r>
              <a:rPr lang="it-IT" dirty="0">
                <a:latin typeface="Calibri"/>
                <a:cs typeface="Calibri"/>
              </a:rPr>
              <a:t>, fino alla formazione di un nucleo stabile</a:t>
            </a:r>
          </a:p>
        </p:txBody>
      </p:sp>
      <p:cxnSp>
        <p:nvCxnSpPr>
          <p:cNvPr id="4" name="Connettore 2 3"/>
          <p:cNvCxnSpPr/>
          <p:nvPr/>
        </p:nvCxnSpPr>
        <p:spPr>
          <a:xfrm>
            <a:off x="2242212" y="3733659"/>
            <a:ext cx="0" cy="94406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868619" y="4841367"/>
            <a:ext cx="2747185" cy="36933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  <a:cs typeface="Calibri"/>
              </a:rPr>
              <a:t>= decadimento radioattivo</a:t>
            </a:r>
          </a:p>
        </p:txBody>
      </p:sp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28814" y="1433452"/>
            <a:ext cx="81042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  <a:cs typeface="Calibri"/>
              </a:rPr>
              <a:t>radiazioni</a:t>
            </a:r>
            <a:r>
              <a:rPr lang="it-IT" dirty="0">
                <a:solidFill>
                  <a:srgbClr val="4F81BD"/>
                </a:solidFill>
                <a:latin typeface="Museo Sans 500" pitchFamily="50" charset="0"/>
              </a:rPr>
              <a:t>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α</a:t>
            </a:r>
            <a:r>
              <a:rPr lang="it-IT" dirty="0">
                <a:latin typeface="Museo Sans 100" pitchFamily="50" charset="0"/>
              </a:rPr>
              <a:t>: 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carica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positiva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sono costituite da nuclei di elio (He</a:t>
            </a:r>
            <a:r>
              <a:rPr lang="it-IT" baseline="30000" dirty="0">
                <a:latin typeface="Calibri"/>
                <a:cs typeface="Calibri"/>
              </a:rPr>
              <a:t>2+</a:t>
            </a:r>
            <a:r>
              <a:rPr lang="it-IT" dirty="0">
                <a:latin typeface="Calibri"/>
                <a:cs typeface="Calibri"/>
              </a:rPr>
              <a:t>)</a:t>
            </a:r>
            <a:endParaRPr lang="it-IT" dirty="0">
              <a:latin typeface="Museo Sans 100" pitchFamily="50" charset="0"/>
            </a:endParaRPr>
          </a:p>
          <a:p>
            <a:r>
              <a:rPr lang="it-IT" b="1" dirty="0">
                <a:solidFill>
                  <a:schemeClr val="accent2"/>
                </a:solidFill>
                <a:cs typeface="Calibri"/>
              </a:rPr>
              <a:t>radiazioni</a:t>
            </a:r>
            <a:r>
              <a:rPr lang="it-IT" dirty="0">
                <a:solidFill>
                  <a:srgbClr val="4F81BD"/>
                </a:solidFill>
                <a:latin typeface="Museo Sans 500" pitchFamily="50" charset="0"/>
              </a:rPr>
              <a:t> </a:t>
            </a:r>
            <a:r>
              <a:rPr lang="it-IT" b="1" dirty="0">
                <a:solidFill>
                  <a:schemeClr val="accent2"/>
                </a:solidFill>
                <a:cs typeface="Calibri"/>
              </a:rPr>
              <a:t>β</a:t>
            </a:r>
            <a:r>
              <a:rPr lang="it-IT" dirty="0">
                <a:latin typeface="Museo Sans 100" pitchFamily="50" charset="0"/>
              </a:rPr>
              <a:t>: 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carica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negativa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sono elettroni emessi da neutroni che si trasformano in protoni</a:t>
            </a:r>
            <a:endParaRPr lang="it-IT" dirty="0">
              <a:solidFill>
                <a:srgbClr val="4F81BD"/>
              </a:solidFill>
              <a:latin typeface="Museo Sans 500" pitchFamily="50" charset="0"/>
            </a:endParaRPr>
          </a:p>
          <a:p>
            <a:r>
              <a:rPr lang="it-IT" b="1" dirty="0">
                <a:solidFill>
                  <a:schemeClr val="accent2"/>
                </a:solidFill>
                <a:cs typeface="Calibri"/>
              </a:rPr>
              <a:t>radiazioni </a:t>
            </a:r>
            <a:r>
              <a:rPr lang="it-IT" b="1" dirty="0" err="1">
                <a:solidFill>
                  <a:schemeClr val="accent2"/>
                </a:solidFill>
                <a:cs typeface="Calibri"/>
              </a:rPr>
              <a:t>γ</a:t>
            </a:r>
            <a:r>
              <a:rPr lang="it-IT" dirty="0">
                <a:latin typeface="Museo Sans 100" pitchFamily="50" charset="0"/>
              </a:rPr>
              <a:t>: 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prive di carica e di massa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sono radiazioni elettromagnetiche ad alta energia</a:t>
            </a:r>
          </a:p>
        </p:txBody>
      </p:sp>
      <p:pic>
        <p:nvPicPr>
          <p:cNvPr id="5" name="Immagine 4" descr="Schermata 2016-04-22 a 13.56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14" y="880221"/>
            <a:ext cx="2997200" cy="571500"/>
          </a:xfrm>
          <a:prstGeom prst="rect">
            <a:avLst/>
          </a:prstGeom>
        </p:spPr>
      </p:pic>
      <p:pic>
        <p:nvPicPr>
          <p:cNvPr id="6" name="Immagine 5" descr="Schermata 2016-04-22 a 13.59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8" y="4129663"/>
            <a:ext cx="7976730" cy="260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11866" y="1041215"/>
            <a:ext cx="8008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/>
                <a:cs typeface="Calibri"/>
              </a:rPr>
              <a:t>In relazione alle loro caratteristiche, le radiazioni hanno diverso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potere</a:t>
            </a:r>
            <a:r>
              <a:rPr lang="it-IT" dirty="0">
                <a:solidFill>
                  <a:srgbClr val="4F81BD"/>
                </a:solidFill>
                <a:latin typeface="Calibri"/>
                <a:cs typeface="Calibri"/>
              </a:rPr>
              <a:t> </a:t>
            </a:r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penetrante</a:t>
            </a:r>
            <a:r>
              <a:rPr lang="it-IT" dirty="0">
                <a:solidFill>
                  <a:srgbClr val="4F81BD"/>
                </a:solidFill>
                <a:latin typeface="Calibri"/>
                <a:cs typeface="Calibri"/>
              </a:rPr>
              <a:t> </a:t>
            </a:r>
            <a:r>
              <a:rPr lang="it-IT" dirty="0">
                <a:latin typeface="Calibri"/>
                <a:cs typeface="Calibri"/>
              </a:rPr>
              <a:t>e quindi diversa pericolosità: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11866" y="1968009"/>
            <a:ext cx="449620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radiazioni α</a:t>
            </a:r>
            <a:r>
              <a:rPr lang="it-IT" dirty="0">
                <a:latin typeface="Calibri"/>
                <a:cs typeface="Calibri"/>
              </a:rPr>
              <a:t>: 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a causa della loro massa non sono penetranti</a:t>
            </a:r>
          </a:p>
          <a:p>
            <a:pPr marL="285750" indent="-285750">
              <a:buFont typeface="Arial"/>
              <a:buChar char="•"/>
            </a:pPr>
            <a:endParaRPr lang="it-IT" dirty="0">
              <a:latin typeface="Calibri"/>
              <a:cs typeface="Calibri"/>
            </a:endParaRPr>
          </a:p>
          <a:p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radiazioni β</a:t>
            </a:r>
            <a:r>
              <a:rPr lang="it-IT" dirty="0">
                <a:latin typeface="Calibri"/>
                <a:cs typeface="Calibri"/>
              </a:rPr>
              <a:t>:  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avendo massa molto piccola, riescono a penetrare attraverso la pelle (possono essere fermate da sottili strati metallici)</a:t>
            </a:r>
          </a:p>
          <a:p>
            <a:pPr marL="285750" indent="-285750">
              <a:buFont typeface="Arial"/>
              <a:buChar char="•"/>
            </a:pPr>
            <a:endParaRPr lang="it-IT" dirty="0">
              <a:solidFill>
                <a:srgbClr val="4F81BD"/>
              </a:solidFill>
              <a:latin typeface="Calibri"/>
              <a:cs typeface="Calibri"/>
            </a:endParaRPr>
          </a:p>
          <a:p>
            <a:r>
              <a:rPr lang="it-IT" b="1" dirty="0">
                <a:solidFill>
                  <a:schemeClr val="accent2"/>
                </a:solidFill>
                <a:latin typeface="Calibri"/>
                <a:cs typeface="Calibri"/>
              </a:rPr>
              <a:t>radiazioni </a:t>
            </a:r>
            <a:r>
              <a:rPr lang="it-IT" b="1" dirty="0" err="1">
                <a:solidFill>
                  <a:schemeClr val="accent2"/>
                </a:solidFill>
                <a:latin typeface="Calibri"/>
                <a:cs typeface="Calibri"/>
              </a:rPr>
              <a:t>γ</a:t>
            </a:r>
            <a:r>
              <a:rPr lang="it-IT" dirty="0">
                <a:latin typeface="Calibri"/>
                <a:cs typeface="Calibri"/>
              </a:rPr>
              <a:t>: </a:t>
            </a:r>
          </a:p>
          <a:p>
            <a:pPr marL="285750" indent="-285750">
              <a:buFont typeface="Arial"/>
              <a:buChar char="•"/>
            </a:pPr>
            <a:r>
              <a:rPr lang="it-IT" dirty="0">
                <a:latin typeface="Calibri"/>
                <a:cs typeface="Calibri"/>
              </a:rPr>
              <a:t>essendo radiazioni con elevata energia, sono molto penetranti (possono essere bloccate solo da pareti di spessore elevato)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71" y="2519870"/>
            <a:ext cx="4038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622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525</Words>
  <Application>Microsoft Office PowerPoint</Application>
  <PresentationFormat>Presentazione su schermo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Silvia C</dc:creator>
  <cp:lastModifiedBy>Emmanuel Giuga</cp:lastModifiedBy>
  <cp:revision>38</cp:revision>
  <dcterms:created xsi:type="dcterms:W3CDTF">2014-05-11T13:22:30Z</dcterms:created>
  <dcterms:modified xsi:type="dcterms:W3CDTF">2022-11-04T10:22:11Z</dcterms:modified>
</cp:coreProperties>
</file>