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0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</a:t>
            </a:r>
            <a:r>
              <a:rPr dirty="0" err="1"/>
              <a:t>ocietà</a:t>
            </a:r>
            <a:r>
              <a:rPr dirty="0"/>
              <a:t> di </a:t>
            </a:r>
            <a:r>
              <a:rPr dirty="0" err="1"/>
              <a:t>massa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131" y="1404893"/>
            <a:ext cx="7911738" cy="4969781"/>
          </a:xfrm>
        </p:spPr>
        <p:txBody>
          <a:bodyPr>
            <a:noAutofit/>
          </a:bodyPr>
          <a:lstStyle/>
          <a:p>
            <a:pPr algn="just"/>
            <a:r>
              <a:rPr sz="2200" dirty="0" err="1"/>
              <a:t>Nasce</a:t>
            </a:r>
            <a:r>
              <a:rPr sz="2200" dirty="0"/>
              <a:t> </a:t>
            </a:r>
            <a:r>
              <a:rPr sz="2200" dirty="0" err="1"/>
              <a:t>tra</a:t>
            </a:r>
            <a:r>
              <a:rPr sz="2200" dirty="0"/>
              <a:t> fine ’800 e </a:t>
            </a:r>
            <a:r>
              <a:rPr sz="2200" dirty="0" err="1"/>
              <a:t>inizio</a:t>
            </a:r>
            <a:r>
              <a:rPr sz="2200" dirty="0"/>
              <a:t> ’900 con la </a:t>
            </a:r>
            <a:r>
              <a:rPr sz="2200" dirty="0" err="1"/>
              <a:t>crescita</a:t>
            </a:r>
            <a:r>
              <a:rPr sz="2200" dirty="0"/>
              <a:t> </a:t>
            </a:r>
            <a:r>
              <a:rPr sz="2200" dirty="0" err="1"/>
              <a:t>demografica</a:t>
            </a:r>
            <a:r>
              <a:rPr sz="2200" dirty="0"/>
              <a:t> e </a:t>
            </a:r>
            <a:r>
              <a:rPr sz="2200" dirty="0" err="1"/>
              <a:t>l’urbanizzazione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/>
              <a:t>Le masse </a:t>
            </a:r>
            <a:r>
              <a:rPr sz="2200" dirty="0" err="1"/>
              <a:t>diventano</a:t>
            </a:r>
            <a:r>
              <a:rPr sz="2200" dirty="0"/>
              <a:t> </a:t>
            </a:r>
            <a:r>
              <a:rPr sz="2200" dirty="0" err="1"/>
              <a:t>protagoniste</a:t>
            </a:r>
            <a:r>
              <a:rPr sz="2200" dirty="0"/>
              <a:t> </a:t>
            </a:r>
            <a:r>
              <a:rPr sz="2200" dirty="0" err="1"/>
              <a:t>della</a:t>
            </a:r>
            <a:r>
              <a:rPr sz="2200" dirty="0"/>
              <a:t> </a:t>
            </a:r>
            <a:r>
              <a:rPr sz="2200" dirty="0" err="1"/>
              <a:t>storia</a:t>
            </a:r>
            <a:r>
              <a:rPr sz="2200" dirty="0"/>
              <a:t>: </a:t>
            </a:r>
            <a:r>
              <a:rPr sz="2200" dirty="0" err="1"/>
              <a:t>lavorano</a:t>
            </a:r>
            <a:r>
              <a:rPr sz="2200" dirty="0"/>
              <a:t> </a:t>
            </a:r>
            <a:r>
              <a:rPr sz="2200" dirty="0" err="1"/>
              <a:t>nelle</a:t>
            </a:r>
            <a:r>
              <a:rPr sz="2200" dirty="0"/>
              <a:t> </a:t>
            </a:r>
            <a:r>
              <a:rPr sz="2200" dirty="0" err="1"/>
              <a:t>fabbriche</a:t>
            </a:r>
            <a:r>
              <a:rPr sz="2200" dirty="0"/>
              <a:t>, </a:t>
            </a:r>
            <a:r>
              <a:rPr sz="2200" dirty="0" err="1"/>
              <a:t>vivono</a:t>
            </a:r>
            <a:r>
              <a:rPr sz="2200" dirty="0"/>
              <a:t> </a:t>
            </a:r>
            <a:r>
              <a:rPr sz="2200" dirty="0" err="1"/>
              <a:t>nelle</a:t>
            </a:r>
            <a:r>
              <a:rPr sz="2200" dirty="0"/>
              <a:t> </a:t>
            </a:r>
            <a:r>
              <a:rPr sz="2200" dirty="0" err="1"/>
              <a:t>città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/>
              <a:t>Si </a:t>
            </a:r>
            <a:r>
              <a:rPr sz="2200" dirty="0" err="1"/>
              <a:t>estende</a:t>
            </a:r>
            <a:r>
              <a:rPr sz="2200" dirty="0"/>
              <a:t> il </a:t>
            </a:r>
            <a:r>
              <a:rPr sz="2200" dirty="0" err="1"/>
              <a:t>diritto</a:t>
            </a:r>
            <a:r>
              <a:rPr sz="2200" dirty="0"/>
              <a:t> di </a:t>
            </a:r>
            <a:r>
              <a:rPr sz="2200" dirty="0" err="1"/>
              <a:t>voto</a:t>
            </a:r>
            <a:r>
              <a:rPr sz="2200" dirty="0"/>
              <a:t> e </a:t>
            </a:r>
            <a:r>
              <a:rPr sz="2200" dirty="0" err="1"/>
              <a:t>nascono</a:t>
            </a:r>
            <a:r>
              <a:rPr sz="2200" dirty="0"/>
              <a:t> </a:t>
            </a:r>
            <a:r>
              <a:rPr sz="2200" dirty="0" err="1"/>
              <a:t>i</a:t>
            </a:r>
            <a:r>
              <a:rPr sz="2200" dirty="0"/>
              <a:t> </a:t>
            </a:r>
            <a:r>
              <a:rPr sz="2200" dirty="0" err="1"/>
              <a:t>partiti</a:t>
            </a:r>
            <a:r>
              <a:rPr sz="2200" dirty="0"/>
              <a:t> e </a:t>
            </a:r>
            <a:r>
              <a:rPr sz="2200" dirty="0" err="1"/>
              <a:t>i</a:t>
            </a:r>
            <a:r>
              <a:rPr sz="2200" dirty="0"/>
              <a:t> </a:t>
            </a:r>
            <a:r>
              <a:rPr sz="2200" dirty="0" err="1"/>
              <a:t>sindacati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 err="1"/>
              <a:t>L’alfabetizzazione</a:t>
            </a:r>
            <a:r>
              <a:rPr sz="2200" dirty="0"/>
              <a:t> e </a:t>
            </a:r>
            <a:r>
              <a:rPr sz="2200" dirty="0" err="1"/>
              <a:t>i</a:t>
            </a:r>
            <a:r>
              <a:rPr sz="2200" dirty="0"/>
              <a:t> </a:t>
            </a:r>
            <a:r>
              <a:rPr sz="2200" dirty="0" err="1"/>
              <a:t>nuovi</a:t>
            </a:r>
            <a:r>
              <a:rPr sz="2200" dirty="0"/>
              <a:t> media (</a:t>
            </a:r>
            <a:r>
              <a:rPr sz="2200" dirty="0" err="1"/>
              <a:t>giornali</a:t>
            </a:r>
            <a:r>
              <a:rPr sz="2200" dirty="0"/>
              <a:t>, radio, cinema) </a:t>
            </a:r>
            <a:r>
              <a:rPr sz="2200" dirty="0" err="1"/>
              <a:t>creano</a:t>
            </a:r>
            <a:r>
              <a:rPr sz="2200" dirty="0"/>
              <a:t> </a:t>
            </a:r>
            <a:r>
              <a:rPr sz="2200" dirty="0" err="1"/>
              <a:t>una</a:t>
            </a:r>
            <a:r>
              <a:rPr sz="2200" dirty="0"/>
              <a:t> </a:t>
            </a:r>
            <a:r>
              <a:rPr sz="2200" dirty="0" err="1"/>
              <a:t>cultura</a:t>
            </a:r>
            <a:r>
              <a:rPr sz="2200" dirty="0"/>
              <a:t> </a:t>
            </a:r>
            <a:r>
              <a:rPr sz="2200" dirty="0" err="1"/>
              <a:t>comune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/>
              <a:t>È la </a:t>
            </a:r>
            <a:r>
              <a:rPr sz="2200" dirty="0" err="1"/>
              <a:t>nascita</a:t>
            </a:r>
            <a:r>
              <a:rPr sz="2200" dirty="0"/>
              <a:t> di </a:t>
            </a:r>
            <a:r>
              <a:rPr sz="2200" dirty="0" err="1"/>
              <a:t>una</a:t>
            </a:r>
            <a:r>
              <a:rPr sz="2200" dirty="0"/>
              <a:t> </a:t>
            </a:r>
            <a:r>
              <a:rPr sz="2200" dirty="0" err="1"/>
              <a:t>nuova</a:t>
            </a:r>
            <a:r>
              <a:rPr sz="2200" dirty="0"/>
              <a:t> </a:t>
            </a:r>
            <a:r>
              <a:rPr sz="2200" dirty="0" err="1"/>
              <a:t>realtà</a:t>
            </a:r>
            <a:r>
              <a:rPr sz="2200" dirty="0"/>
              <a:t> </a:t>
            </a:r>
            <a:r>
              <a:rPr sz="2200" dirty="0" err="1"/>
              <a:t>collettiva</a:t>
            </a:r>
            <a:r>
              <a:rPr sz="2200" dirty="0"/>
              <a:t> </a:t>
            </a:r>
            <a:r>
              <a:rPr sz="2200" dirty="0" err="1"/>
              <a:t>che</a:t>
            </a:r>
            <a:r>
              <a:rPr sz="2200" dirty="0"/>
              <a:t> </a:t>
            </a:r>
            <a:r>
              <a:rPr sz="2200" dirty="0" err="1"/>
              <a:t>partecipa</a:t>
            </a:r>
            <a:r>
              <a:rPr sz="2200" dirty="0"/>
              <a:t> </a:t>
            </a:r>
            <a:r>
              <a:rPr sz="2200" dirty="0" err="1"/>
              <a:t>attivamente</a:t>
            </a:r>
            <a:r>
              <a:rPr sz="2200" dirty="0"/>
              <a:t> </a:t>
            </a:r>
            <a:r>
              <a:rPr sz="2200" dirty="0" err="1"/>
              <a:t>alla</a:t>
            </a:r>
            <a:r>
              <a:rPr sz="2200" dirty="0"/>
              <a:t> </a:t>
            </a:r>
            <a:r>
              <a:rPr sz="2200" dirty="0" err="1"/>
              <a:t>storia</a:t>
            </a:r>
            <a:endParaRPr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Gustave Le Bon (1895)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043" y="1600200"/>
            <a:ext cx="7913914" cy="4525963"/>
          </a:xfrm>
        </p:spPr>
        <p:txBody>
          <a:bodyPr>
            <a:noAutofit/>
          </a:bodyPr>
          <a:lstStyle/>
          <a:p>
            <a:pPr algn="just"/>
            <a:r>
              <a:rPr sz="2200" dirty="0"/>
              <a:t>Scrive </a:t>
            </a:r>
            <a:r>
              <a:rPr lang="it-IT" sz="2200" dirty="0"/>
              <a:t>"</a:t>
            </a:r>
            <a:r>
              <a:rPr sz="2200" i="1" dirty="0"/>
              <a:t>La </a:t>
            </a:r>
            <a:r>
              <a:rPr sz="2200" i="1" dirty="0" err="1"/>
              <a:t>psicologia</a:t>
            </a:r>
            <a:r>
              <a:rPr sz="2200" i="1" dirty="0"/>
              <a:t> </a:t>
            </a:r>
            <a:r>
              <a:rPr sz="2200" i="1" dirty="0" err="1"/>
              <a:t>delle</a:t>
            </a:r>
            <a:r>
              <a:rPr sz="2200" i="1" dirty="0"/>
              <a:t> </a:t>
            </a:r>
            <a:r>
              <a:rPr sz="2200" i="1" dirty="0" err="1"/>
              <a:t>folle</a:t>
            </a:r>
            <a:r>
              <a:rPr lang="it-IT" sz="2200" dirty="0"/>
              <a:t>"</a:t>
            </a:r>
            <a:r>
              <a:rPr sz="2200" dirty="0"/>
              <a:t>, primo studio </a:t>
            </a:r>
            <a:r>
              <a:rPr sz="2200" dirty="0" err="1"/>
              <a:t>sulla</a:t>
            </a:r>
            <a:r>
              <a:rPr sz="2200" dirty="0"/>
              <a:t> </a:t>
            </a:r>
            <a:r>
              <a:rPr sz="2200" dirty="0" err="1"/>
              <a:t>società</a:t>
            </a:r>
            <a:r>
              <a:rPr sz="2200" dirty="0"/>
              <a:t> di </a:t>
            </a:r>
            <a:r>
              <a:rPr sz="2200" dirty="0" err="1"/>
              <a:t>massa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/>
              <a:t>Nella </a:t>
            </a:r>
            <a:r>
              <a:rPr sz="2200" dirty="0" err="1"/>
              <a:t>folla</a:t>
            </a:r>
            <a:r>
              <a:rPr sz="2200" dirty="0"/>
              <a:t> </a:t>
            </a:r>
            <a:r>
              <a:rPr sz="2200" dirty="0" err="1"/>
              <a:t>l’individuo</a:t>
            </a:r>
            <a:r>
              <a:rPr sz="2200" dirty="0"/>
              <a:t> </a:t>
            </a:r>
            <a:r>
              <a:rPr sz="2200" dirty="0" err="1"/>
              <a:t>perde</a:t>
            </a:r>
            <a:r>
              <a:rPr sz="2200" dirty="0"/>
              <a:t> </a:t>
            </a:r>
            <a:r>
              <a:rPr sz="2200" dirty="0" err="1"/>
              <a:t>razionalità</a:t>
            </a:r>
            <a:r>
              <a:rPr sz="2200" dirty="0"/>
              <a:t> e senso </a:t>
            </a:r>
            <a:r>
              <a:rPr sz="2200" dirty="0" err="1"/>
              <a:t>critico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/>
              <a:t>Le masse </a:t>
            </a:r>
            <a:r>
              <a:rPr sz="2200" dirty="0" err="1"/>
              <a:t>agiscono</a:t>
            </a:r>
            <a:r>
              <a:rPr sz="2200" dirty="0"/>
              <a:t> per </a:t>
            </a:r>
            <a:r>
              <a:rPr sz="2200" dirty="0" err="1"/>
              <a:t>emozioni</a:t>
            </a:r>
            <a:r>
              <a:rPr sz="2200" dirty="0"/>
              <a:t> e </a:t>
            </a:r>
            <a:r>
              <a:rPr sz="2200" dirty="0" err="1"/>
              <a:t>impulsi</a:t>
            </a:r>
            <a:r>
              <a:rPr sz="2200" dirty="0"/>
              <a:t>, come </a:t>
            </a:r>
            <a:r>
              <a:rPr sz="2200" dirty="0" err="1"/>
              <a:t>un’unica</a:t>
            </a:r>
            <a:r>
              <a:rPr sz="2200" dirty="0"/>
              <a:t> </a:t>
            </a:r>
            <a:r>
              <a:rPr lang="it-IT" sz="2200" dirty="0"/>
              <a:t>"</a:t>
            </a:r>
            <a:r>
              <a:rPr sz="2200" i="1" dirty="0"/>
              <a:t>anima </a:t>
            </a:r>
            <a:r>
              <a:rPr sz="2200" i="1" dirty="0" err="1"/>
              <a:t>collettiva</a:t>
            </a:r>
            <a:r>
              <a:rPr lang="it-IT" sz="2200" dirty="0"/>
              <a:t>"</a:t>
            </a:r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/>
              <a:t>Le Bon </a:t>
            </a:r>
            <a:r>
              <a:rPr sz="2200" dirty="0" err="1"/>
              <a:t>paragona</a:t>
            </a:r>
            <a:r>
              <a:rPr sz="2200" dirty="0"/>
              <a:t> la </a:t>
            </a:r>
            <a:r>
              <a:rPr sz="2200" dirty="0" err="1"/>
              <a:t>folla</a:t>
            </a:r>
            <a:r>
              <a:rPr sz="2200" dirty="0"/>
              <a:t> a </a:t>
            </a:r>
            <a:r>
              <a:rPr sz="2200" dirty="0" err="1"/>
              <a:t>una</a:t>
            </a:r>
            <a:r>
              <a:rPr sz="2200" dirty="0"/>
              <a:t> </a:t>
            </a:r>
            <a:r>
              <a:rPr sz="2200" dirty="0" err="1"/>
              <a:t>reazione</a:t>
            </a:r>
            <a:r>
              <a:rPr sz="2200" dirty="0"/>
              <a:t> </a:t>
            </a:r>
            <a:r>
              <a:rPr sz="2200" dirty="0" err="1"/>
              <a:t>chimica</a:t>
            </a:r>
            <a:r>
              <a:rPr sz="2200" dirty="0"/>
              <a:t>: </a:t>
            </a:r>
            <a:r>
              <a:rPr sz="2200" dirty="0" err="1"/>
              <a:t>insieme</a:t>
            </a:r>
            <a:r>
              <a:rPr lang="it-IT" sz="2200" dirty="0"/>
              <a:t> </a:t>
            </a:r>
            <a:r>
              <a:rPr sz="2200" dirty="0" err="1"/>
              <a:t>gli</a:t>
            </a:r>
            <a:r>
              <a:rPr sz="2200" dirty="0"/>
              <a:t> </a:t>
            </a:r>
            <a:r>
              <a:rPr sz="2200" dirty="0" err="1"/>
              <a:t>individui</a:t>
            </a:r>
            <a:r>
              <a:rPr sz="2200" dirty="0"/>
              <a:t> </a:t>
            </a:r>
            <a:r>
              <a:rPr sz="2200" dirty="0" err="1"/>
              <a:t>cambiano</a:t>
            </a:r>
            <a:r>
              <a:rPr sz="2200" dirty="0"/>
              <a:t> natura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b="1" dirty="0" err="1"/>
              <a:t>Visione</a:t>
            </a:r>
            <a:r>
              <a:rPr sz="2200" b="1" dirty="0"/>
              <a:t> </a:t>
            </a:r>
            <a:r>
              <a:rPr sz="2200" b="1" dirty="0" err="1"/>
              <a:t>negativa</a:t>
            </a:r>
            <a:r>
              <a:rPr sz="2200" b="1" dirty="0"/>
              <a:t> e </a:t>
            </a:r>
            <a:r>
              <a:rPr sz="2200" b="1" dirty="0" err="1"/>
              <a:t>pessimista</a:t>
            </a:r>
            <a:r>
              <a:rPr sz="2200" b="1" dirty="0"/>
              <a:t>:</a:t>
            </a:r>
            <a:r>
              <a:rPr sz="2200" dirty="0"/>
              <a:t> la </a:t>
            </a:r>
            <a:r>
              <a:rPr sz="2200" dirty="0" err="1"/>
              <a:t>folla</a:t>
            </a:r>
            <a:r>
              <a:rPr sz="2200" dirty="0"/>
              <a:t> è </a:t>
            </a:r>
            <a:r>
              <a:rPr sz="2200" dirty="0" err="1"/>
              <a:t>instabile</a:t>
            </a:r>
            <a:r>
              <a:rPr sz="2200" dirty="0"/>
              <a:t> e </a:t>
            </a:r>
            <a:r>
              <a:rPr sz="2200" dirty="0" err="1"/>
              <a:t>manipolabile</a:t>
            </a:r>
            <a:endParaRPr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Ortega y Gasset (1930)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094" y="1628504"/>
            <a:ext cx="7961812" cy="4525963"/>
          </a:xfrm>
        </p:spPr>
        <p:txBody>
          <a:bodyPr>
            <a:normAutofit/>
          </a:bodyPr>
          <a:lstStyle/>
          <a:p>
            <a:pPr algn="just"/>
            <a:r>
              <a:rPr sz="2200" dirty="0"/>
              <a:t>Nel </a:t>
            </a:r>
            <a:r>
              <a:rPr sz="2200" dirty="0" err="1"/>
              <a:t>saggio</a:t>
            </a:r>
            <a:r>
              <a:rPr sz="2200" dirty="0"/>
              <a:t> </a:t>
            </a:r>
            <a:r>
              <a:rPr lang="it-IT" sz="2200" dirty="0"/>
              <a:t>"</a:t>
            </a:r>
            <a:r>
              <a:rPr sz="2200" i="1" dirty="0"/>
              <a:t>La </a:t>
            </a:r>
            <a:r>
              <a:rPr sz="2200" i="1" dirty="0" err="1"/>
              <a:t>ribellione</a:t>
            </a:r>
            <a:r>
              <a:rPr sz="2200" i="1" dirty="0"/>
              <a:t> </a:t>
            </a:r>
            <a:r>
              <a:rPr sz="2200" i="1" dirty="0" err="1"/>
              <a:t>delle</a:t>
            </a:r>
            <a:r>
              <a:rPr sz="2200" i="1" dirty="0"/>
              <a:t> masse</a:t>
            </a:r>
            <a:r>
              <a:rPr lang="it-IT" sz="2200" dirty="0"/>
              <a:t>"</a:t>
            </a:r>
            <a:r>
              <a:rPr sz="2200" dirty="0"/>
              <a:t> </a:t>
            </a:r>
            <a:r>
              <a:rPr sz="2200" dirty="0" err="1"/>
              <a:t>descrive</a:t>
            </a:r>
            <a:r>
              <a:rPr sz="2200" dirty="0"/>
              <a:t> </a:t>
            </a:r>
            <a:r>
              <a:rPr lang="it-IT" sz="2200" dirty="0"/>
              <a:t>"</a:t>
            </a:r>
            <a:r>
              <a:rPr sz="2200" i="1" dirty="0" err="1"/>
              <a:t>l’uomo-massa</a:t>
            </a:r>
            <a:r>
              <a:rPr lang="it-IT" sz="2200" i="1" dirty="0"/>
              <a:t>"</a:t>
            </a:r>
            <a:r>
              <a:rPr lang="it-IT" sz="2200" dirty="0"/>
              <a:t>: un </a:t>
            </a:r>
            <a:r>
              <a:rPr sz="2200" dirty="0" err="1"/>
              <a:t>uomo</a:t>
            </a:r>
            <a:r>
              <a:rPr sz="2200" dirty="0"/>
              <a:t> medio, senza senso </a:t>
            </a:r>
            <a:r>
              <a:rPr sz="2200" dirty="0" err="1"/>
              <a:t>critico</a:t>
            </a:r>
            <a:r>
              <a:rPr sz="2200" dirty="0"/>
              <a:t>, </a:t>
            </a:r>
            <a:r>
              <a:rPr sz="2200" dirty="0" err="1"/>
              <a:t>che</a:t>
            </a:r>
            <a:r>
              <a:rPr sz="2200" dirty="0"/>
              <a:t> segue le mode e le </a:t>
            </a:r>
            <a:r>
              <a:rPr sz="2200" dirty="0" err="1"/>
              <a:t>ideologie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/>
              <a:t>Le masse, dice</a:t>
            </a:r>
            <a:r>
              <a:rPr lang="it-IT" sz="2200" dirty="0"/>
              <a:t> Ortega y Gasset</a:t>
            </a:r>
            <a:r>
              <a:rPr sz="2200" dirty="0"/>
              <a:t>, </a:t>
            </a:r>
            <a:r>
              <a:rPr sz="2200" dirty="0" err="1"/>
              <a:t>hanno</a:t>
            </a:r>
            <a:r>
              <a:rPr sz="2200" dirty="0"/>
              <a:t> </a:t>
            </a:r>
            <a:r>
              <a:rPr sz="2200" dirty="0" err="1"/>
              <a:t>impoverito</a:t>
            </a:r>
            <a:r>
              <a:rPr sz="2200" dirty="0"/>
              <a:t> la </a:t>
            </a:r>
            <a:r>
              <a:rPr sz="2200" dirty="0" err="1"/>
              <a:t>cultura</a:t>
            </a:r>
            <a:r>
              <a:rPr sz="2200" dirty="0"/>
              <a:t> e </a:t>
            </a:r>
            <a:r>
              <a:rPr sz="2200" dirty="0" err="1"/>
              <a:t>favorito</a:t>
            </a:r>
            <a:r>
              <a:rPr sz="2200" dirty="0"/>
              <a:t> la </a:t>
            </a:r>
            <a:r>
              <a:rPr sz="2200" dirty="0" err="1"/>
              <a:t>demagogia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/>
              <a:t>Solo </a:t>
            </a:r>
            <a:r>
              <a:rPr sz="2200" dirty="0" err="1"/>
              <a:t>una</a:t>
            </a:r>
            <a:r>
              <a:rPr sz="2200" dirty="0"/>
              <a:t> </a:t>
            </a:r>
            <a:r>
              <a:rPr sz="2200" dirty="0" err="1"/>
              <a:t>minoranza</a:t>
            </a:r>
            <a:r>
              <a:rPr sz="2200" dirty="0"/>
              <a:t> </a:t>
            </a:r>
            <a:r>
              <a:rPr sz="2200" dirty="0" err="1"/>
              <a:t>colta</a:t>
            </a:r>
            <a:r>
              <a:rPr sz="2200" dirty="0"/>
              <a:t> </a:t>
            </a:r>
            <a:r>
              <a:rPr sz="2200" dirty="0" err="1"/>
              <a:t>può</a:t>
            </a:r>
            <a:r>
              <a:rPr sz="2200" dirty="0"/>
              <a:t> </a:t>
            </a:r>
            <a:r>
              <a:rPr sz="2200" dirty="0" err="1"/>
              <a:t>guidare</a:t>
            </a:r>
            <a:r>
              <a:rPr sz="2200" dirty="0"/>
              <a:t> la </a:t>
            </a:r>
            <a:r>
              <a:rPr sz="2200" dirty="0" err="1"/>
              <a:t>società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b="1" dirty="0" err="1"/>
              <a:t>Visione</a:t>
            </a:r>
            <a:r>
              <a:rPr sz="2200" b="1" dirty="0"/>
              <a:t> </a:t>
            </a:r>
            <a:r>
              <a:rPr sz="2200" b="1" dirty="0" err="1"/>
              <a:t>conservatrice</a:t>
            </a:r>
            <a:r>
              <a:rPr sz="2200" b="1" dirty="0"/>
              <a:t> e </a:t>
            </a:r>
            <a:r>
              <a:rPr sz="2200" b="1" dirty="0" err="1"/>
              <a:t>aristocratica</a:t>
            </a:r>
            <a:r>
              <a:rPr sz="2200" dirty="0"/>
              <a:t>, tipica </a:t>
            </a:r>
            <a:r>
              <a:rPr sz="2200" dirty="0" err="1"/>
              <a:t>dell’Europa</a:t>
            </a:r>
            <a:r>
              <a:rPr sz="2200" dirty="0"/>
              <a:t> </a:t>
            </a:r>
            <a:r>
              <a:rPr sz="2200" dirty="0" err="1"/>
              <a:t>tra</a:t>
            </a:r>
            <a:r>
              <a:rPr sz="2200" dirty="0"/>
              <a:t> le due guerre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Bronislaw Geremek (1979)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05" y="1443763"/>
            <a:ext cx="8040189" cy="4998402"/>
          </a:xfrm>
        </p:spPr>
        <p:txBody>
          <a:bodyPr>
            <a:noAutofit/>
          </a:bodyPr>
          <a:lstStyle/>
          <a:p>
            <a:pPr algn="just"/>
            <a:r>
              <a:rPr sz="2200" dirty="0" err="1"/>
              <a:t>Offre</a:t>
            </a:r>
            <a:r>
              <a:rPr sz="2200" dirty="0"/>
              <a:t> </a:t>
            </a:r>
            <a:r>
              <a:rPr sz="2200" dirty="0" err="1"/>
              <a:t>una</a:t>
            </a:r>
            <a:r>
              <a:rPr sz="2200" dirty="0"/>
              <a:t> </a:t>
            </a:r>
            <a:r>
              <a:rPr sz="2200" dirty="0" err="1"/>
              <a:t>lettura</a:t>
            </a:r>
            <a:r>
              <a:rPr sz="2200" dirty="0"/>
              <a:t> </a:t>
            </a:r>
            <a:r>
              <a:rPr sz="2200" dirty="0" err="1"/>
              <a:t>più</a:t>
            </a:r>
            <a:r>
              <a:rPr sz="2200" dirty="0"/>
              <a:t> </a:t>
            </a:r>
            <a:r>
              <a:rPr sz="2200" dirty="0" err="1"/>
              <a:t>equilibrata</a:t>
            </a:r>
            <a:r>
              <a:rPr sz="2200" dirty="0"/>
              <a:t> e moderna</a:t>
            </a:r>
            <a:endParaRPr lang="it-IT" sz="2200" dirty="0"/>
          </a:p>
          <a:p>
            <a:pPr algn="just"/>
            <a:endParaRPr sz="2200" dirty="0"/>
          </a:p>
          <a:p>
            <a:pPr algn="just"/>
            <a:r>
              <a:rPr sz="2200" dirty="0"/>
              <a:t>La </a:t>
            </a:r>
            <a:r>
              <a:rPr sz="2200" dirty="0" err="1"/>
              <a:t>società</a:t>
            </a:r>
            <a:r>
              <a:rPr sz="2200" dirty="0"/>
              <a:t> di </a:t>
            </a:r>
            <a:r>
              <a:rPr sz="2200" dirty="0" err="1"/>
              <a:t>massa</a:t>
            </a:r>
            <a:r>
              <a:rPr sz="2200" dirty="0"/>
              <a:t> non è solo </a:t>
            </a:r>
            <a:r>
              <a:rPr sz="2200" dirty="0" err="1"/>
              <a:t>rischio</a:t>
            </a:r>
            <a:r>
              <a:rPr sz="2200" dirty="0"/>
              <a:t>, ma </a:t>
            </a:r>
            <a:r>
              <a:rPr sz="2200" dirty="0" err="1"/>
              <a:t>anche</a:t>
            </a:r>
            <a:r>
              <a:rPr sz="2200" dirty="0"/>
              <a:t> </a:t>
            </a:r>
            <a:r>
              <a:rPr sz="2200" dirty="0" err="1"/>
              <a:t>partecipazione</a:t>
            </a:r>
            <a:r>
              <a:rPr sz="2200" dirty="0"/>
              <a:t> e </a:t>
            </a:r>
            <a:r>
              <a:rPr sz="2200" dirty="0" err="1"/>
              <a:t>inclusione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 err="1"/>
              <a:t>L’istruzione</a:t>
            </a:r>
            <a:r>
              <a:rPr sz="2200" dirty="0"/>
              <a:t> e </a:t>
            </a:r>
            <a:r>
              <a:rPr sz="2200" dirty="0" err="1"/>
              <a:t>i</a:t>
            </a:r>
            <a:r>
              <a:rPr sz="2200" dirty="0"/>
              <a:t> media </a:t>
            </a:r>
            <a:r>
              <a:rPr sz="2200" dirty="0" err="1"/>
              <a:t>diffondono</a:t>
            </a:r>
            <a:r>
              <a:rPr sz="2200" dirty="0"/>
              <a:t> la </a:t>
            </a:r>
            <a:r>
              <a:rPr sz="2200" dirty="0" err="1"/>
              <a:t>cultura</a:t>
            </a:r>
            <a:r>
              <a:rPr sz="2200" dirty="0"/>
              <a:t> e </a:t>
            </a:r>
            <a:r>
              <a:rPr sz="2200" dirty="0" err="1"/>
              <a:t>creano</a:t>
            </a:r>
            <a:r>
              <a:rPr sz="2200" dirty="0"/>
              <a:t> </a:t>
            </a:r>
            <a:r>
              <a:rPr sz="2200" dirty="0" err="1"/>
              <a:t>nuove</a:t>
            </a:r>
            <a:r>
              <a:rPr sz="2200" dirty="0"/>
              <a:t> </a:t>
            </a:r>
            <a:r>
              <a:rPr sz="2200" dirty="0" err="1"/>
              <a:t>solidarietà</a:t>
            </a:r>
            <a:r>
              <a:rPr sz="2200" dirty="0"/>
              <a:t> </a:t>
            </a:r>
            <a:r>
              <a:rPr sz="2200" dirty="0" err="1"/>
              <a:t>sociali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/>
              <a:t>Le masse </a:t>
            </a:r>
            <a:r>
              <a:rPr sz="2200" dirty="0" err="1"/>
              <a:t>sono</a:t>
            </a:r>
            <a:r>
              <a:rPr sz="2200" dirty="0"/>
              <a:t> </a:t>
            </a:r>
            <a:r>
              <a:rPr sz="2200" dirty="0" err="1"/>
              <a:t>organizzate</a:t>
            </a:r>
            <a:r>
              <a:rPr sz="2200" dirty="0"/>
              <a:t> da </a:t>
            </a:r>
            <a:r>
              <a:rPr sz="2200" dirty="0" err="1"/>
              <a:t>partiti</a:t>
            </a:r>
            <a:r>
              <a:rPr sz="2200" dirty="0"/>
              <a:t>, </a:t>
            </a:r>
            <a:r>
              <a:rPr sz="2200" dirty="0" err="1"/>
              <a:t>sindacati</a:t>
            </a:r>
            <a:r>
              <a:rPr sz="2200" dirty="0"/>
              <a:t> e </a:t>
            </a:r>
            <a:r>
              <a:rPr sz="2200" dirty="0" err="1"/>
              <a:t>associazioni</a:t>
            </a:r>
            <a:r>
              <a:rPr sz="2200" dirty="0"/>
              <a:t> </a:t>
            </a:r>
            <a:r>
              <a:rPr sz="2200" dirty="0" err="1"/>
              <a:t>che</a:t>
            </a:r>
            <a:r>
              <a:rPr sz="2200" dirty="0"/>
              <a:t> ne </a:t>
            </a:r>
            <a:r>
              <a:rPr sz="2200" dirty="0" err="1"/>
              <a:t>rappresentano</a:t>
            </a:r>
            <a:r>
              <a:rPr sz="2200" dirty="0"/>
              <a:t> </a:t>
            </a:r>
            <a:r>
              <a:rPr sz="2200" dirty="0" err="1"/>
              <a:t>gli</a:t>
            </a:r>
            <a:r>
              <a:rPr sz="2200" dirty="0"/>
              <a:t> </a:t>
            </a:r>
            <a:r>
              <a:rPr sz="2200" dirty="0" err="1"/>
              <a:t>interessi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dirty="0"/>
              <a:t>La </a:t>
            </a:r>
            <a:r>
              <a:rPr lang="it-IT" sz="2200" dirty="0"/>
              <a:t>"</a:t>
            </a:r>
            <a:r>
              <a:rPr sz="2200" b="1" dirty="0" err="1"/>
              <a:t>massificazione</a:t>
            </a:r>
            <a:r>
              <a:rPr lang="it-IT" sz="2200" dirty="0"/>
              <a:t>"</a:t>
            </a:r>
            <a:r>
              <a:rPr sz="2200" dirty="0"/>
              <a:t> è </a:t>
            </a:r>
            <a:r>
              <a:rPr sz="2200" dirty="0" err="1"/>
              <a:t>anche</a:t>
            </a:r>
            <a:r>
              <a:rPr sz="2200" dirty="0"/>
              <a:t> </a:t>
            </a:r>
            <a:r>
              <a:rPr sz="2200" dirty="0" err="1"/>
              <a:t>una</a:t>
            </a:r>
            <a:r>
              <a:rPr sz="2200" dirty="0"/>
              <a:t> forma di </a:t>
            </a:r>
            <a:r>
              <a:rPr sz="2200" dirty="0" err="1"/>
              <a:t>democrazia</a:t>
            </a:r>
            <a:r>
              <a:rPr sz="2200" dirty="0"/>
              <a:t> e </a:t>
            </a:r>
            <a:r>
              <a:rPr sz="2200" dirty="0" err="1"/>
              <a:t>integrazione</a:t>
            </a:r>
            <a:endParaRPr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Conclusion</a:t>
            </a:r>
            <a:r>
              <a:rPr lang="it-IT" dirty="0"/>
              <a:t>i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2009" y="1724296"/>
            <a:ext cx="7459981" cy="3622767"/>
          </a:xfrm>
        </p:spPr>
        <p:txBody>
          <a:bodyPr>
            <a:normAutofit/>
          </a:bodyPr>
          <a:lstStyle/>
          <a:p>
            <a:pPr algn="just"/>
            <a:r>
              <a:rPr sz="2200" dirty="0"/>
              <a:t>La </a:t>
            </a:r>
            <a:r>
              <a:rPr sz="2200" dirty="0" err="1"/>
              <a:t>società</a:t>
            </a:r>
            <a:r>
              <a:rPr sz="2200" dirty="0"/>
              <a:t> di </a:t>
            </a:r>
            <a:r>
              <a:rPr sz="2200" dirty="0" err="1"/>
              <a:t>massa</a:t>
            </a:r>
            <a:r>
              <a:rPr sz="2200" dirty="0"/>
              <a:t> è </a:t>
            </a:r>
            <a:r>
              <a:rPr sz="2200" dirty="0" err="1"/>
              <a:t>ambivalente</a:t>
            </a:r>
            <a:r>
              <a:rPr sz="2200" dirty="0"/>
              <a:t>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sz="2200" dirty="0" err="1"/>
              <a:t>Più</a:t>
            </a:r>
            <a:r>
              <a:rPr sz="2200" dirty="0"/>
              <a:t> </a:t>
            </a:r>
            <a:r>
              <a:rPr sz="2200" dirty="0" err="1"/>
              <a:t>diritti</a:t>
            </a:r>
            <a:r>
              <a:rPr sz="2200" dirty="0"/>
              <a:t>, </a:t>
            </a:r>
            <a:r>
              <a:rPr sz="2200" dirty="0" err="1"/>
              <a:t>cultura</a:t>
            </a:r>
            <a:r>
              <a:rPr sz="2200" dirty="0"/>
              <a:t> e </a:t>
            </a:r>
            <a:r>
              <a:rPr sz="2200" dirty="0" err="1"/>
              <a:t>partecipazione</a:t>
            </a:r>
            <a:r>
              <a:rPr lang="it-IT" sz="2200" dirty="0"/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sz="2200" dirty="0" err="1"/>
              <a:t>Rischio</a:t>
            </a:r>
            <a:r>
              <a:rPr sz="2200" dirty="0"/>
              <a:t> di </a:t>
            </a:r>
            <a:r>
              <a:rPr sz="2200" dirty="0" err="1"/>
              <a:t>manipolazione</a:t>
            </a:r>
            <a:r>
              <a:rPr sz="2200" dirty="0"/>
              <a:t> e </a:t>
            </a:r>
            <a:r>
              <a:rPr sz="2200" dirty="0" err="1"/>
              <a:t>perdita</a:t>
            </a:r>
            <a:r>
              <a:rPr sz="2200" dirty="0"/>
              <a:t> di </a:t>
            </a:r>
            <a:r>
              <a:rPr sz="2200" dirty="0" err="1"/>
              <a:t>individualità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lang="it-IT" sz="2200" dirty="0"/>
              <a:t>S</a:t>
            </a:r>
            <a:r>
              <a:rPr sz="2200" dirty="0" err="1"/>
              <a:t>egno</a:t>
            </a:r>
            <a:r>
              <a:rPr sz="2200" dirty="0"/>
              <a:t> </a:t>
            </a:r>
            <a:r>
              <a:rPr sz="2200" dirty="0" err="1"/>
              <a:t>distintivo</a:t>
            </a:r>
            <a:r>
              <a:rPr sz="2200" dirty="0"/>
              <a:t> del Novecento e continua a </a:t>
            </a:r>
            <a:r>
              <a:rPr sz="2200" dirty="0" err="1"/>
              <a:t>caratterizzare</a:t>
            </a:r>
            <a:r>
              <a:rPr sz="2200" dirty="0"/>
              <a:t> il nostro tempo</a:t>
            </a:r>
            <a:endParaRPr lang="it-IT" sz="2200" dirty="0"/>
          </a:p>
          <a:p>
            <a:pPr marL="0" indent="0" algn="just">
              <a:buNone/>
            </a:pPr>
            <a:endParaRPr sz="2200" dirty="0"/>
          </a:p>
          <a:p>
            <a:pPr algn="just"/>
            <a:r>
              <a:rPr sz="2200" b="1" dirty="0" err="1"/>
              <a:t>Comprendere</a:t>
            </a:r>
            <a:r>
              <a:rPr sz="2200" b="1" dirty="0"/>
              <a:t> la </a:t>
            </a:r>
            <a:r>
              <a:rPr sz="2200" b="1" dirty="0" err="1"/>
              <a:t>società</a:t>
            </a:r>
            <a:r>
              <a:rPr sz="2200" b="1" dirty="0"/>
              <a:t> di </a:t>
            </a:r>
            <a:r>
              <a:rPr sz="2200" b="1" dirty="0" err="1"/>
              <a:t>massa</a:t>
            </a:r>
            <a:r>
              <a:rPr sz="2200" b="1" dirty="0"/>
              <a:t> </a:t>
            </a:r>
            <a:r>
              <a:rPr lang="it-IT" sz="2200" b="1" dirty="0"/>
              <a:t>è importante per</a:t>
            </a:r>
            <a:r>
              <a:rPr sz="2200" b="1" dirty="0"/>
              <a:t> </a:t>
            </a:r>
            <a:r>
              <a:rPr sz="2200" b="1" dirty="0" err="1"/>
              <a:t>capire</a:t>
            </a:r>
            <a:r>
              <a:rPr sz="2200" b="1" dirty="0"/>
              <a:t> la </a:t>
            </a:r>
            <a:r>
              <a:rPr sz="2200" b="1" dirty="0" err="1"/>
              <a:t>democrazia</a:t>
            </a:r>
            <a:r>
              <a:rPr sz="2200" b="1" dirty="0"/>
              <a:t> </a:t>
            </a:r>
            <a:r>
              <a:rPr sz="2200" b="1" dirty="0" err="1"/>
              <a:t>contem</a:t>
            </a:r>
            <a:r>
              <a:rPr lang="it-IT" sz="2200" b="1" dirty="0"/>
              <a:t>p</a:t>
            </a:r>
            <a:r>
              <a:rPr sz="2200" b="1" dirty="0" err="1"/>
              <a:t>oranea</a:t>
            </a:r>
            <a:r>
              <a:rPr sz="2200" b="1" dirty="0"/>
              <a:t> e </a:t>
            </a:r>
            <a:r>
              <a:rPr sz="2200" b="1" dirty="0" err="1"/>
              <a:t>i</a:t>
            </a:r>
            <a:r>
              <a:rPr sz="2200" b="1" dirty="0"/>
              <a:t> </a:t>
            </a:r>
            <a:r>
              <a:rPr sz="2200" b="1" dirty="0" err="1"/>
              <a:t>suoi</a:t>
            </a:r>
            <a:r>
              <a:rPr sz="2200" b="1" dirty="0"/>
              <a:t> </a:t>
            </a:r>
            <a:r>
              <a:rPr sz="2200" b="1" dirty="0" err="1"/>
              <a:t>limiti</a:t>
            </a:r>
            <a:endParaRPr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327</Words>
  <Application>Microsoft Office PowerPoint</Application>
  <PresentationFormat>Presentazione su schermo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Office Theme</vt:lpstr>
      <vt:lpstr>Società di massa</vt:lpstr>
      <vt:lpstr>Gustave Le Bon (1895)</vt:lpstr>
      <vt:lpstr>Ortega y Gasset (1930)</vt:lpstr>
      <vt:lpstr>Bronislaw Geremek (1979)</vt:lpstr>
      <vt:lpstr>Conclusioni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Chiara Bonaventura</cp:lastModifiedBy>
  <cp:revision>2</cp:revision>
  <dcterms:created xsi:type="dcterms:W3CDTF">2013-01-27T09:14:16Z</dcterms:created>
  <dcterms:modified xsi:type="dcterms:W3CDTF">2025-11-09T17:58:54Z</dcterms:modified>
  <cp:category/>
</cp:coreProperties>
</file>