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6" r:id="rId2"/>
    <p:sldId id="317" r:id="rId3"/>
    <p:sldId id="318" r:id="rId4"/>
    <p:sldId id="319" r:id="rId5"/>
    <p:sldId id="320" r:id="rId6"/>
    <p:sldId id="321" r:id="rId7"/>
    <p:sldId id="322" r:id="rId8"/>
    <p:sldId id="323"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 id="343" r:id="rId29"/>
    <p:sldId id="344" r:id="rId30"/>
    <p:sldId id="345" r:id="rId31"/>
    <p:sldId id="346" r:id="rId32"/>
    <p:sldId id="347" r:id="rId33"/>
    <p:sldId id="348" r:id="rId34"/>
    <p:sldId id="349" r:id="rId35"/>
    <p:sldId id="350" r:id="rId36"/>
    <p:sldId id="351" r:id="rId37"/>
    <p:sldId id="352" r:id="rId38"/>
    <p:sldId id="353" r:id="rId39"/>
    <p:sldId id="354" r:id="rId40"/>
    <p:sldId id="355" r:id="rId41"/>
    <p:sldId id="356" r:id="rId42"/>
    <p:sldId id="357" r:id="rId43"/>
    <p:sldId id="358" r:id="rId44"/>
    <p:sldId id="359" r:id="rId45"/>
    <p:sldId id="360" r:id="rId46"/>
    <p:sldId id="361" r:id="rId47"/>
    <p:sldId id="362" r:id="rId48"/>
    <p:sldId id="363" r:id="rId49"/>
    <p:sldId id="364" r:id="rId50"/>
    <p:sldId id="365" r:id="rId51"/>
    <p:sldId id="366" r:id="rId5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p:scale>
          <a:sx n="75" d="100"/>
          <a:sy n="75" d="100"/>
        </p:scale>
        <p:origin x="19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2T16:32:35.440"/>
    </inkml:context>
    <inkml:brush xml:id="br0">
      <inkml:brushProperty name="width" value="0.035" units="cm"/>
      <inkml:brushProperty name="height" value="0.035" units="cm"/>
      <inkml:brushProperty name="color" value="#004F8B"/>
    </inkml:brush>
  </inkml:definitions>
  <inkml:trace contextRef="#ctx0" brushRef="#br0">213 2 24575,'-55'-1'0,"-60"2"0,113-1 0,1 0 0,-1 0 0,0 0 0,0 1 0,1-1 0,-1 0 0,0 1 0,1-1 0,-1 1 0,0-1 0,1 1 0,-1 0 0,1 0 0,-1 0 0,1-1 0,0 2 0,-1-1 0,1 0 0,0 0 0,0 0 0,-1 0 0,1 1 0,0-1 0,0 1 0,1-1 0,-1 1 0,0-1 0,0 1 0,1-1 0,-1 1 0,1 0 0,-1-1 0,1 1 0,0 0 0,0-1 0,-1 1 0,1 2 0,1 1 0,0 1 0,0-1 0,0 0 0,1 0 0,-1 1 0,1-1 0,0 0 0,1-1 0,-1 1 0,7 8 0,18 32 0,-21-34 0,0-1 0,0 1 0,1-2 0,1 1 0,10 11 0,-10-13-96,-6-6 12,-1 1-1,1-1 0,0 0 1,0 0-1,0 0 1,0-1-1,0 1 0,0 0 1,1-1-1,-1 1 0,0-1 1,1 0-1,-1 0 1,4 1-1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44233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597224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9422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907672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491060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29717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58300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16271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57096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153971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423321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10/11/2025</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4098305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a-Gd-niB19I?si=jvPwDX8khAoC1_Ol"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s://youtu.be/HVJJRXx51JU?si=xMqvsywtGAjKDniW"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hyperlink" Target="https://youtu.be/UbFgEsyWY9A?si=xX3twjtbYHV_0Su_"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CE823-01FB-5AD3-EA69-C1A9E710D81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E88DCF-2CC6-C509-81C9-DD4B30D7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764ECE4-078E-FD83-CE71-B2A244D1A2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0842C48-1B58-2CE8-EE8D-56C289C6AF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1C934FF-EC63-4C1F-E67A-43B7758A5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3A9263E-537A-A5AB-8481-A8206FE37E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DB280D3-4D3A-2F92-EBF0-75E133F5A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2091EA0-5483-2D87-86AF-105399D4E95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8E33101-5C3F-D6AC-D579-E75A42E4BE1E}"/>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3034A96-9C1E-A52A-2285-DB7CFA942C72}"/>
              </a:ext>
            </a:extLst>
          </p:cNvPr>
          <p:cNvSpPr txBox="1"/>
          <p:nvPr/>
        </p:nvSpPr>
        <p:spPr>
          <a:xfrm>
            <a:off x="8461730" y="5884934"/>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09E41243-60C5-DE0A-11E0-C483AB4113D6}"/>
              </a:ext>
            </a:extLst>
          </p:cNvPr>
          <p:cNvSpPr txBox="1"/>
          <p:nvPr/>
        </p:nvSpPr>
        <p:spPr>
          <a:xfrm>
            <a:off x="1074951" y="2191607"/>
            <a:ext cx="10451977" cy="3170099"/>
          </a:xfrm>
          <a:prstGeom prst="rect">
            <a:avLst/>
          </a:prstGeom>
          <a:noFill/>
        </p:spPr>
        <p:txBody>
          <a:bodyPr wrap="square" rtlCol="0">
            <a:spAutoFit/>
          </a:bodyPr>
          <a:lstStyle/>
          <a:p>
            <a:pPr lvl="0" algn="just"/>
            <a:r>
              <a:rPr lang="it-IT" dirty="0">
                <a:latin typeface="Palatino Linotype" panose="02040502050505030304" pitchFamily="18" charset="0"/>
              </a:rPr>
              <a:t>Per realizzare appieno sé stesso e i propri bisogni, l’uomo non può prescindere dal vivere in una società strutturata e organizzata</a:t>
            </a:r>
          </a:p>
          <a:p>
            <a:pPr lvl="0" algn="just"/>
            <a:endParaRPr lang="it-IT"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La struttura e l’organizzazione delle varie società cambia a seconda dei luoghi e delle culture e si modifica nel corso del tempo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b="1" dirty="0">
                <a:solidFill>
                  <a:prstClr val="black"/>
                </a:solidFill>
                <a:latin typeface="Palatino Linotype" panose="02040502050505030304" pitchFamily="18" charset="0"/>
              </a:rPr>
              <a:t>Mutamento sociale </a:t>
            </a:r>
            <a:r>
              <a:rPr lang="it-IT" sz="2000" b="1" dirty="0">
                <a:solidFill>
                  <a:prstClr val="black"/>
                </a:solidFill>
                <a:latin typeface="Palatino Linotype" panose="02040502050505030304" pitchFamily="18" charset="0"/>
                <a:sym typeface="Wingdings" panose="05000000000000000000" pitchFamily="2" charset="2"/>
              </a:rPr>
              <a:t> verificarsi di cambiamenti abbastanza ampi e non temporanei nella struttura e nell’organizzazione sociale</a:t>
            </a: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700" dirty="0">
                <a:solidFill>
                  <a:prstClr val="black"/>
                </a:solidFill>
                <a:latin typeface="Palatino Linotype" panose="02040502050505030304" pitchFamily="18" charset="0"/>
                <a:sym typeface="Wingdings" panose="05000000000000000000" pitchFamily="2" charset="2"/>
              </a:rPr>
              <a:t>es. </a:t>
            </a:r>
            <a:r>
              <a:rPr lang="it-IT" sz="1700" b="1" dirty="0">
                <a:solidFill>
                  <a:prstClr val="black"/>
                </a:solidFill>
                <a:latin typeface="Palatino Linotype" panose="02040502050505030304" pitchFamily="18" charset="0"/>
                <a:sym typeface="Wingdings" panose="05000000000000000000" pitchFamily="2" charset="2"/>
              </a:rPr>
              <a:t>società preindustriale</a:t>
            </a:r>
            <a:r>
              <a:rPr lang="it-IT" sz="1700" dirty="0">
                <a:solidFill>
                  <a:prstClr val="black"/>
                </a:solidFill>
                <a:latin typeface="Palatino Linotype" panose="02040502050505030304" pitchFamily="18" charset="0"/>
                <a:sym typeface="Wingdings" panose="05000000000000000000" pitchFamily="2" charset="2"/>
              </a:rPr>
              <a:t>, basata soprattutto sul lavoro agricolo, prevedeva una divisione della popolazione in ceti differenti, con scarse possibilità di passaggio da un ceto a un altro (struttura). Aveva norme e istituzioni specifiche che ne consentivano il funzionamento (organizzazione).</a:t>
            </a:r>
          </a:p>
        </p:txBody>
      </p:sp>
    </p:spTree>
    <p:extLst>
      <p:ext uri="{BB962C8B-B14F-4D97-AF65-F5344CB8AC3E}">
        <p14:creationId xmlns:p14="http://schemas.microsoft.com/office/powerpoint/2010/main" val="2666776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0CB67-00DF-00DD-5370-FAF629D2697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2216FD0-5A10-EF23-1061-D67A7B3C0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5DFA19C-463E-CEDA-92CE-79CF305EC7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AA72572-B54B-09B3-83D8-4BAC4AB88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4585EB5-12E5-FCE4-40D8-61A262C16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57626E6-A8EA-80C1-361D-CA8E3EB34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2954303-FA0F-5C02-E319-B2B971DEAD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452EA5F-E4CC-08AE-B8A4-69FB3FB9E02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E0D4909-53ED-3286-CD56-0F91D086B145}"/>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A93D9F1-C3A3-641E-0D25-249B80603743}"/>
              </a:ext>
            </a:extLst>
          </p:cNvPr>
          <p:cNvSpPr txBox="1"/>
          <p:nvPr/>
        </p:nvSpPr>
        <p:spPr>
          <a:xfrm>
            <a:off x="8461730" y="58768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F5EEFFB0-4908-C79D-7F22-83441853451C}"/>
              </a:ext>
            </a:extLst>
          </p:cNvPr>
          <p:cNvSpPr txBox="1"/>
          <p:nvPr/>
        </p:nvSpPr>
        <p:spPr>
          <a:xfrm>
            <a:off x="1074951" y="2017894"/>
            <a:ext cx="10451977" cy="3524042"/>
          </a:xfrm>
          <a:prstGeom prst="rect">
            <a:avLst/>
          </a:prstGeom>
          <a:noFill/>
        </p:spPr>
        <p:txBody>
          <a:bodyPr wrap="square" rtlCol="0">
            <a:spAutoFit/>
          </a:bodyPr>
          <a:lstStyle/>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sz="1900" dirty="0">
                <a:solidFill>
                  <a:prstClr val="black"/>
                </a:solidFill>
                <a:latin typeface="Palatino Linotype" panose="02040502050505030304" pitchFamily="18" charset="0"/>
                <a:sym typeface="Wingdings" panose="05000000000000000000" pitchFamily="2" charset="2"/>
              </a:rPr>
              <a:t>Con </a:t>
            </a:r>
            <a:r>
              <a:rPr lang="it-IT" sz="1900" b="1" u="sng" dirty="0">
                <a:solidFill>
                  <a:prstClr val="black"/>
                </a:solidFill>
                <a:latin typeface="Palatino Linotype" panose="02040502050505030304" pitchFamily="18" charset="0"/>
                <a:sym typeface="Wingdings" panose="05000000000000000000" pitchFamily="2" charset="2"/>
              </a:rPr>
              <a:t>industrializzazione</a:t>
            </a:r>
            <a:r>
              <a:rPr lang="it-IT" sz="1900" dirty="0">
                <a:solidFill>
                  <a:prstClr val="black"/>
                </a:solidFill>
                <a:latin typeface="Palatino Linotype" panose="02040502050505030304" pitchFamily="18" charset="0"/>
                <a:sym typeface="Wingdings" panose="05000000000000000000" pitchFamily="2" charset="2"/>
              </a:rPr>
              <a:t> tutto cambia radicalmente:</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prende forma un diverso tipo di economia, più dinamico; le istituzioni sociali diventano più complesse e le persone possono modificare più facilmente la propria condizione sociale</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sz="1900" dirty="0">
                <a:solidFill>
                  <a:prstClr val="black"/>
                </a:solidFill>
                <a:latin typeface="Palatino Linotype" panose="02040502050505030304" pitchFamily="18" charset="0"/>
                <a:sym typeface="Wingdings" panose="05000000000000000000" pitchFamily="2" charset="2"/>
              </a:rPr>
              <a:t>Ogni società tende ad avere un carattere stabile e a mantenere la propria struttura e organizzazione. I conflitti però che hanno origine al loro interno portano a delle trasformazioni, che possono avvenire tramite processi graduali o movimenti rivoluzionari </a:t>
            </a:r>
          </a:p>
          <a:p>
            <a:pPr lvl="0" algn="just"/>
            <a:r>
              <a:rPr lang="it-IT" dirty="0">
                <a:solidFill>
                  <a:prstClr val="black"/>
                </a:solidFill>
                <a:latin typeface="Palatino Linotype" panose="02040502050505030304" pitchFamily="18" charset="0"/>
                <a:sym typeface="Wingdings" panose="05000000000000000000" pitchFamily="2" charset="2"/>
              </a:rPr>
              <a:t>(</a:t>
            </a:r>
            <a:r>
              <a:rPr lang="it-IT" sz="1700" dirty="0">
                <a:solidFill>
                  <a:prstClr val="black"/>
                </a:solidFill>
                <a:latin typeface="Palatino Linotype" panose="02040502050505030304" pitchFamily="18" charset="0"/>
                <a:sym typeface="Wingdings" panose="05000000000000000000" pitchFamily="2" charset="2"/>
              </a:rPr>
              <a:t>es. sviluppo economico e sociale che si realizza in Europa e in America alla fine del ‘700 è alla base delle trasformazioni sociali profonde che portarono alla Rivoluzione americana e a quella francese).</a:t>
            </a:r>
          </a:p>
        </p:txBody>
      </p:sp>
      <p:cxnSp>
        <p:nvCxnSpPr>
          <p:cNvPr id="3" name="Connettore 2 2">
            <a:extLst>
              <a:ext uri="{FF2B5EF4-FFF2-40B4-BE49-F238E27FC236}">
                <a16:creationId xmlns:a16="http://schemas.microsoft.com/office/drawing/2014/main" id="{B84A0659-7A5E-90D7-2AAB-7EB1800F0DE3}"/>
              </a:ext>
            </a:extLst>
          </p:cNvPr>
          <p:cNvCxnSpPr>
            <a:cxnSpLocks/>
          </p:cNvCxnSpPr>
          <p:nvPr/>
        </p:nvCxnSpPr>
        <p:spPr>
          <a:xfrm>
            <a:off x="2351314" y="2628305"/>
            <a:ext cx="0" cy="3135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46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E0C8-2C34-3193-1D90-B5876013F54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01285C-A381-B2DD-2579-43D0981C4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3EEC6381-B4C0-2FA9-832F-88762AFB64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1AA70AF-2E05-C0DB-084F-DE1C71E67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DBAE0F0-2A45-826D-76ED-28A012588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318CBC6-C456-4B48-7F7D-3B3180F41F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9536015-3796-D7BF-D451-E54EB2800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7F0D2BE-E64E-4383-5615-4A8106CA24E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9F3D951-08BC-5A62-9DB7-421A6B107565}"/>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108551D-2FD7-3078-1511-F124174CB4FA}"/>
              </a:ext>
            </a:extLst>
          </p:cNvPr>
          <p:cNvSpPr txBox="1"/>
          <p:nvPr/>
        </p:nvSpPr>
        <p:spPr>
          <a:xfrm>
            <a:off x="8461730" y="567130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B9D3DBAC-44E9-5922-91FF-5EDE1E50FBDC}"/>
              </a:ext>
            </a:extLst>
          </p:cNvPr>
          <p:cNvSpPr txBox="1"/>
          <p:nvPr/>
        </p:nvSpPr>
        <p:spPr>
          <a:xfrm>
            <a:off x="1074951" y="2127735"/>
            <a:ext cx="10451977" cy="2954655"/>
          </a:xfrm>
          <a:prstGeom prst="rect">
            <a:avLst/>
          </a:prstGeom>
          <a:noFill/>
        </p:spPr>
        <p:txBody>
          <a:bodyPr wrap="square" rtlCol="0">
            <a:spAutoFit/>
          </a:bodyPr>
          <a:lstStyle/>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Sociologi dell’Ottocento  attenzione alle grandi trasformazioni sociali</a:t>
            </a: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Studiosi del Novecento  approccio più circoscritto allo studio della realtà sociale</a:t>
            </a: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vengono così presi in considerazione fenomeni che si verificano in aree geografiche limitate (per esempio, determinate aree metropolitane) e periodi di tempo più brevi (per esempio, le trasformazioni che hanno riguardato la famiglia nel secondo dopoguerra in una specifica area geografica). </a:t>
            </a:r>
          </a:p>
        </p:txBody>
      </p:sp>
      <p:cxnSp>
        <p:nvCxnSpPr>
          <p:cNvPr id="3" name="Connettore 2 2">
            <a:extLst>
              <a:ext uri="{FF2B5EF4-FFF2-40B4-BE49-F238E27FC236}">
                <a16:creationId xmlns:a16="http://schemas.microsoft.com/office/drawing/2014/main" id="{24207331-2014-4852-15D6-18960CB7C978}"/>
              </a:ext>
            </a:extLst>
          </p:cNvPr>
          <p:cNvCxnSpPr>
            <a:cxnSpLocks/>
          </p:cNvCxnSpPr>
          <p:nvPr/>
        </p:nvCxnSpPr>
        <p:spPr>
          <a:xfrm>
            <a:off x="2255520" y="3391619"/>
            <a:ext cx="0" cy="4588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2470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10B4-515D-C7CF-7FBA-19E4A2A5963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72E68D7-1A41-2B6D-4AFD-0A3F123A4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3333564-5146-2ADB-3736-7F6761DF98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54D6DB06-B71E-EE68-5E7E-572B43C71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4E2B86A-D22F-5AD0-C178-0E3D6E9A2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3655B54-624D-BC22-3A35-63F732DCAA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1F8C882-5319-CF96-AE52-958294F787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DBB80BD-3E8E-F997-A38C-D782DE6DA94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C0FFFCC-CCF0-FC3E-43F3-6B99FECEB6C1}"/>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9B4D6B5D-D34A-D8DC-3DA0-7324BFC444BA}"/>
              </a:ext>
            </a:extLst>
          </p:cNvPr>
          <p:cNvSpPr txBox="1"/>
          <p:nvPr/>
        </p:nvSpPr>
        <p:spPr>
          <a:xfrm>
            <a:off x="8461730" y="56954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987B8EA1-9DF8-7AF3-C238-0DFFB17D04A5}"/>
              </a:ext>
            </a:extLst>
          </p:cNvPr>
          <p:cNvSpPr txBox="1"/>
          <p:nvPr/>
        </p:nvSpPr>
        <p:spPr>
          <a:xfrm>
            <a:off x="1074951" y="2209091"/>
            <a:ext cx="10451977" cy="2970044"/>
          </a:xfrm>
          <a:prstGeom prst="rect">
            <a:avLst/>
          </a:prstGeom>
          <a:noFill/>
        </p:spPr>
        <p:txBody>
          <a:bodyPr wrap="square" rtlCol="0">
            <a:spAutoFit/>
          </a:bodyPr>
          <a:lstStyle/>
          <a:p>
            <a:pPr lvl="0" algn="just"/>
            <a:r>
              <a:rPr lang="it-IT" sz="1900" b="1" dirty="0">
                <a:solidFill>
                  <a:prstClr val="black"/>
                </a:solidFill>
                <a:latin typeface="Palatino Linotype" panose="02040502050505030304" pitchFamily="18" charset="0"/>
                <a:sym typeface="Wingdings" panose="05000000000000000000" pitchFamily="2" charset="2"/>
              </a:rPr>
              <a:t>Gli studiosi moderni, come i loro predecessori, utilizzano vari modelli interpretativi nello studio dei fenomeni sociali</a:t>
            </a: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Modelli funzionali, </a:t>
            </a:r>
            <a:r>
              <a:rPr lang="it-IT" sz="1900" dirty="0">
                <a:solidFill>
                  <a:prstClr val="black"/>
                </a:solidFill>
                <a:latin typeface="Palatino Linotype" panose="02040502050505030304" pitchFamily="18" charset="0"/>
                <a:sym typeface="Wingdings" panose="05000000000000000000" pitchFamily="2" charset="2"/>
              </a:rPr>
              <a:t>es. </a:t>
            </a:r>
            <a:r>
              <a:rPr lang="it-IT" sz="1900" b="1" dirty="0" err="1">
                <a:solidFill>
                  <a:prstClr val="black"/>
                </a:solidFill>
                <a:latin typeface="Palatino Linotype" panose="02040502050505030304" pitchFamily="18" charset="0"/>
                <a:sym typeface="Wingdings" panose="05000000000000000000" pitchFamily="2" charset="2"/>
              </a:rPr>
              <a:t>Talcott</a:t>
            </a:r>
            <a:r>
              <a:rPr lang="it-IT" sz="1900" b="1" dirty="0">
                <a:solidFill>
                  <a:prstClr val="black"/>
                </a:solidFill>
                <a:latin typeface="Palatino Linotype" panose="02040502050505030304" pitchFamily="18" charset="0"/>
                <a:sym typeface="Wingdings" panose="05000000000000000000" pitchFamily="2" charset="2"/>
              </a:rPr>
              <a:t> Parsons  </a:t>
            </a:r>
            <a:r>
              <a:rPr lang="it-IT" dirty="0">
                <a:solidFill>
                  <a:prstClr val="black"/>
                </a:solidFill>
                <a:latin typeface="Palatino Linotype" panose="02040502050505030304" pitchFamily="18" charset="0"/>
                <a:sym typeface="Wingdings" panose="05000000000000000000" pitchFamily="2" charset="2"/>
              </a:rPr>
              <a:t>società come organismo in cui i vari gruppi umani hanno funzioni differenziate che consentono alla società nel suo insieme di realizzare i suoi scopi</a:t>
            </a:r>
            <a:endParaRPr lang="it-IT" b="1" dirty="0">
              <a:solidFill>
                <a:prstClr val="black"/>
              </a:solidFill>
              <a:latin typeface="Palatino Linotype" panose="02040502050505030304" pitchFamily="18" charset="0"/>
              <a:sym typeface="Wingdings" panose="05000000000000000000" pitchFamily="2" charset="2"/>
            </a:endParaRP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Modelli conflittuali, soprattutto contrapposizione tra le classi sociali, </a:t>
            </a:r>
            <a:r>
              <a:rPr lang="it-IT" sz="1900" dirty="0">
                <a:solidFill>
                  <a:prstClr val="black"/>
                </a:solidFill>
                <a:latin typeface="Palatino Linotype" panose="02040502050505030304" pitchFamily="18" charset="0"/>
                <a:sym typeface="Wingdings" panose="05000000000000000000" pitchFamily="2" charset="2"/>
              </a:rPr>
              <a:t>es. </a:t>
            </a:r>
            <a:r>
              <a:rPr lang="it-IT" sz="1900" b="1" dirty="0">
                <a:solidFill>
                  <a:prstClr val="black"/>
                </a:solidFill>
                <a:latin typeface="Palatino Linotype" panose="02040502050505030304" pitchFamily="18" charset="0"/>
                <a:sym typeface="Wingdings" panose="05000000000000000000" pitchFamily="2" charset="2"/>
              </a:rPr>
              <a:t>Marx  </a:t>
            </a:r>
            <a:r>
              <a:rPr lang="it-IT" dirty="0">
                <a:solidFill>
                  <a:prstClr val="black"/>
                </a:solidFill>
                <a:latin typeface="Palatino Linotype" panose="02040502050505030304" pitchFamily="18" charset="0"/>
                <a:sym typeface="Wingdings" panose="05000000000000000000" pitchFamily="2" charset="2"/>
              </a:rPr>
              <a:t>nella società vedono un continuo scontro di interessi tra chi detiene posizioni di maggior potere, ricchezza e prestigio e chi riveste una posizione subalterna, con minori mezzi economici e scarso prestigio sociale</a:t>
            </a:r>
            <a:endParaRPr lang="it-IT" b="1" dirty="0">
              <a:solidFill>
                <a:prstClr val="black"/>
              </a:solidFill>
              <a:latin typeface="Palatino Linotype" panose="02040502050505030304" pitchFamily="18" charset="0"/>
              <a:sym typeface="Wingdings" panose="05000000000000000000" pitchFamily="2" charset="2"/>
            </a:endParaRPr>
          </a:p>
        </p:txBody>
      </p:sp>
      <p:cxnSp>
        <p:nvCxnSpPr>
          <p:cNvPr id="3" name="Connettore 2 2">
            <a:extLst>
              <a:ext uri="{FF2B5EF4-FFF2-40B4-BE49-F238E27FC236}">
                <a16:creationId xmlns:a16="http://schemas.microsoft.com/office/drawing/2014/main" id="{9756517C-5CBD-C848-811F-0B59A091EF54}"/>
              </a:ext>
            </a:extLst>
          </p:cNvPr>
          <p:cNvCxnSpPr>
            <a:cxnSpLocks/>
          </p:cNvCxnSpPr>
          <p:nvPr/>
        </p:nvCxnSpPr>
        <p:spPr>
          <a:xfrm>
            <a:off x="2011680" y="2886199"/>
            <a:ext cx="0" cy="3795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7830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9411-A32A-7B3E-4A45-CFB3195B772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04FEFD-6C3D-7F7F-5BE2-3052906C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82BE999-BD1C-0650-A933-768E200E5E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C348606-D6AD-A1E4-8D52-AB555A4A33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DB90D80-8FCF-54B8-946A-C4B0BA999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81CC397-609C-8C16-94FA-6FC067D55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B91A6B8-E83F-E494-E22B-C7A653451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82120532-B7F7-F894-3124-7B50B4D26A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797A860-5846-3D6C-56D5-A81815DFD136}"/>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F00F32E-0B4B-66BB-A18C-BFBE2C057CF1}"/>
              </a:ext>
            </a:extLst>
          </p:cNvPr>
          <p:cNvSpPr txBox="1"/>
          <p:nvPr/>
        </p:nvSpPr>
        <p:spPr>
          <a:xfrm>
            <a:off x="8461730" y="572128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20ECD1FF-9EB7-5F17-361A-65B731DCE548}"/>
              </a:ext>
            </a:extLst>
          </p:cNvPr>
          <p:cNvSpPr txBox="1"/>
          <p:nvPr/>
        </p:nvSpPr>
        <p:spPr>
          <a:xfrm>
            <a:off x="1074951" y="2291635"/>
            <a:ext cx="10451977" cy="2939266"/>
          </a:xfrm>
          <a:prstGeom prst="rect">
            <a:avLst/>
          </a:prstGeom>
          <a:noFill/>
        </p:spPr>
        <p:txBody>
          <a:bodyPr wrap="square" rtlCol="0">
            <a:spAutoFit/>
          </a:bodyPr>
          <a:lstStyle/>
          <a:p>
            <a:pPr lvl="0" algn="just"/>
            <a:r>
              <a:rPr lang="it-IT" sz="1900" dirty="0">
                <a:solidFill>
                  <a:prstClr val="black"/>
                </a:solidFill>
                <a:latin typeface="Palatino Linotype" panose="02040502050505030304" pitchFamily="18" charset="0"/>
                <a:sym typeface="Wingdings" panose="05000000000000000000" pitchFamily="2" charset="2"/>
              </a:rPr>
              <a:t>Modello abbastanza recente di</a:t>
            </a:r>
            <a:r>
              <a:rPr lang="it-IT" sz="1900" b="1" dirty="0">
                <a:solidFill>
                  <a:prstClr val="black"/>
                </a:solidFill>
                <a:latin typeface="Palatino Linotype" panose="02040502050505030304" pitchFamily="18" charset="0"/>
                <a:sym typeface="Wingdings" panose="05000000000000000000" pitchFamily="2" charset="2"/>
              </a:rPr>
              <a:t> analisi conflittuale </a:t>
            </a:r>
            <a:r>
              <a:rPr lang="it-IT" sz="1900" dirty="0">
                <a:solidFill>
                  <a:prstClr val="black"/>
                </a:solidFill>
                <a:latin typeface="Palatino Linotype" panose="02040502050505030304" pitchFamily="18" charset="0"/>
                <a:sym typeface="Wingdings" panose="05000000000000000000" pitchFamily="2" charset="2"/>
              </a:rPr>
              <a:t>è offerto dagli studi di </a:t>
            </a:r>
            <a:r>
              <a:rPr lang="it-IT" sz="1900" b="1" u="sng" dirty="0">
                <a:solidFill>
                  <a:prstClr val="black"/>
                </a:solidFill>
                <a:latin typeface="Palatino Linotype" panose="02040502050505030304" pitchFamily="18" charset="0"/>
                <a:sym typeface="Wingdings" panose="05000000000000000000" pitchFamily="2" charset="2"/>
              </a:rPr>
              <a:t>sociologia urbana </a:t>
            </a:r>
            <a:r>
              <a:rPr lang="it-IT" sz="1900" dirty="0">
                <a:solidFill>
                  <a:prstClr val="black"/>
                </a:solidFill>
                <a:latin typeface="Palatino Linotype" panose="02040502050505030304" pitchFamily="18" charset="0"/>
                <a:sym typeface="Wingdings" panose="05000000000000000000" pitchFamily="2" charset="2"/>
              </a:rPr>
              <a:t>condotti negli anni 70 del Novecento da </a:t>
            </a:r>
            <a:r>
              <a:rPr lang="it-IT" sz="1900" b="1" dirty="0">
                <a:solidFill>
                  <a:prstClr val="black"/>
                </a:solidFill>
                <a:latin typeface="Palatino Linotype" panose="02040502050505030304" pitchFamily="18" charset="0"/>
                <a:sym typeface="Wingdings" panose="05000000000000000000" pitchFamily="2" charset="2"/>
              </a:rPr>
              <a:t>David Harvey </a:t>
            </a:r>
            <a:r>
              <a:rPr lang="it-IT" sz="1900" dirty="0">
                <a:solidFill>
                  <a:prstClr val="black"/>
                </a:solidFill>
                <a:latin typeface="Palatino Linotype" panose="02040502050505030304" pitchFamily="18" charset="0"/>
                <a:sym typeface="Wingdings" panose="05000000000000000000" pitchFamily="2" charset="2"/>
              </a:rPr>
              <a:t>(sociologo inglese) e </a:t>
            </a:r>
            <a:r>
              <a:rPr lang="it-IT" sz="1900" b="1" dirty="0">
                <a:solidFill>
                  <a:prstClr val="black"/>
                </a:solidFill>
                <a:latin typeface="Palatino Linotype" panose="02040502050505030304" pitchFamily="18" charset="0"/>
                <a:sym typeface="Wingdings" panose="05000000000000000000" pitchFamily="2" charset="2"/>
              </a:rPr>
              <a:t>Manuel </a:t>
            </a:r>
            <a:r>
              <a:rPr lang="it-IT" sz="1900" b="1" dirty="0" err="1">
                <a:solidFill>
                  <a:prstClr val="black"/>
                </a:solidFill>
                <a:latin typeface="Palatino Linotype" panose="02040502050505030304" pitchFamily="18" charset="0"/>
                <a:sym typeface="Wingdings" panose="05000000000000000000" pitchFamily="2" charset="2"/>
              </a:rPr>
              <a:t>Castells</a:t>
            </a:r>
            <a:r>
              <a:rPr lang="it-IT" sz="1900" b="1" dirty="0">
                <a:solidFill>
                  <a:prstClr val="black"/>
                </a:solidFill>
                <a:latin typeface="Palatino Linotype" panose="02040502050505030304" pitchFamily="18" charset="0"/>
                <a:sym typeface="Wingdings" panose="05000000000000000000" pitchFamily="2" charset="2"/>
              </a:rPr>
              <a:t> </a:t>
            </a:r>
            <a:r>
              <a:rPr lang="it-IT" sz="1900" dirty="0">
                <a:solidFill>
                  <a:prstClr val="black"/>
                </a:solidFill>
                <a:latin typeface="Palatino Linotype" panose="02040502050505030304" pitchFamily="18" charset="0"/>
                <a:sym typeface="Wingdings" panose="05000000000000000000" pitchFamily="2" charset="2"/>
              </a:rPr>
              <a:t>(sociologo spagnolo).</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a:t>
            </a:r>
            <a:r>
              <a:rPr lang="it-IT" b="1" u="sng" dirty="0">
                <a:solidFill>
                  <a:prstClr val="black"/>
                </a:solidFill>
                <a:latin typeface="Palatino Linotype" panose="02040502050505030304" pitchFamily="18" charset="0"/>
                <a:sym typeface="Wingdings" panose="05000000000000000000" pitchFamily="2" charset="2"/>
              </a:rPr>
              <a:t>ramo della sociologia che studia le attività sociali, la stratificazione sociale, i conflitti sociali e altri fenomeni in relazione all’organizzazione dello spazio urbano</a:t>
            </a:r>
            <a:r>
              <a:rPr lang="it-IT" dirty="0">
                <a:solidFill>
                  <a:prstClr val="black"/>
                </a:solidFill>
                <a:latin typeface="Palatino Linotype" panose="02040502050505030304" pitchFamily="18" charset="0"/>
                <a:sym typeface="Wingdings" panose="05000000000000000000" pitchFamily="2" charset="2"/>
              </a:rPr>
              <a:t>) </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Autori sostengono che le città sono organizzate in maniera tale da soddisfare le esigenze economiche della società capitalista, che richiede di avere concentrati in un’area ristretta una grande quantità di lavoratori. </a:t>
            </a:r>
            <a:endParaRPr lang="it-IT" sz="1700" dirty="0">
              <a:solidFill>
                <a:prstClr val="black"/>
              </a:solidFill>
              <a:latin typeface="Palatino Linotype" panose="02040502050505030304" pitchFamily="18" charset="0"/>
              <a:sym typeface="Wingdings" panose="05000000000000000000" pitchFamily="2" charset="2"/>
            </a:endParaRPr>
          </a:p>
        </p:txBody>
      </p:sp>
      <p:sp>
        <p:nvSpPr>
          <p:cNvPr id="7" name="Arco 6">
            <a:extLst>
              <a:ext uri="{FF2B5EF4-FFF2-40B4-BE49-F238E27FC236}">
                <a16:creationId xmlns:a16="http://schemas.microsoft.com/office/drawing/2014/main" id="{199DE740-8262-A033-605A-97486D23040F}"/>
              </a:ext>
            </a:extLst>
          </p:cNvPr>
          <p:cNvSpPr/>
          <p:nvPr/>
        </p:nvSpPr>
        <p:spPr>
          <a:xfrm>
            <a:off x="11413413" y="2508090"/>
            <a:ext cx="517026" cy="1150634"/>
          </a:xfrm>
          <a:prstGeom prst="arc">
            <a:avLst>
              <a:gd name="adj1" fmla="val 16200000"/>
              <a:gd name="adj2" fmla="val 569512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mc:AlternateContent xmlns:mc="http://schemas.openxmlformats.org/markup-compatibility/2006" xmlns:p14="http://schemas.microsoft.com/office/powerpoint/2010/main">
        <mc:Choice Requires="p14">
          <p:contentPart p14:bwMode="auto" r:id="rId3">
            <p14:nvContentPartPr>
              <p14:cNvPr id="18" name="Input penna 17">
                <a:extLst>
                  <a:ext uri="{FF2B5EF4-FFF2-40B4-BE49-F238E27FC236}">
                    <a16:creationId xmlns:a16="http://schemas.microsoft.com/office/drawing/2014/main" id="{A0DA1AB6-C16E-ED15-B9D8-E2FA9ABF24E2}"/>
                  </a:ext>
                </a:extLst>
              </p14:cNvPr>
              <p14:cNvContentPartPr/>
              <p14:nvPr/>
            </p14:nvContentPartPr>
            <p14:xfrm>
              <a:off x="11526928" y="3586025"/>
              <a:ext cx="76680" cy="93240"/>
            </p14:xfrm>
          </p:contentPart>
        </mc:Choice>
        <mc:Fallback xmlns="">
          <p:pic>
            <p:nvPicPr>
              <p:cNvPr id="18" name="Input penna 17">
                <a:extLst>
                  <a:ext uri="{FF2B5EF4-FFF2-40B4-BE49-F238E27FC236}">
                    <a16:creationId xmlns:a16="http://schemas.microsoft.com/office/drawing/2014/main" id="{A0DA1AB6-C16E-ED15-B9D8-E2FA9ABF24E2}"/>
                  </a:ext>
                </a:extLst>
              </p:cNvPr>
              <p:cNvPicPr/>
              <p:nvPr/>
            </p:nvPicPr>
            <p:blipFill>
              <a:blip r:embed="rId4"/>
              <a:stretch>
                <a:fillRect/>
              </a:stretch>
            </p:blipFill>
            <p:spPr>
              <a:xfrm>
                <a:off x="11520808" y="3579905"/>
                <a:ext cx="88920" cy="105480"/>
              </a:xfrm>
              <a:prstGeom prst="rect">
                <a:avLst/>
              </a:prstGeom>
            </p:spPr>
          </p:pic>
        </mc:Fallback>
      </mc:AlternateContent>
    </p:spTree>
    <p:extLst>
      <p:ext uri="{BB962C8B-B14F-4D97-AF65-F5344CB8AC3E}">
        <p14:creationId xmlns:p14="http://schemas.microsoft.com/office/powerpoint/2010/main" val="197445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EA36E-2C7C-F7CF-5FAA-D9F75FFF67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6302E28-A7C5-3E44-9764-8D40FF96C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DA5D6B7-DB61-C630-09A0-1CCFF44290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C3279FB-1EBD-27B9-6779-278E5D452D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D8D8145-65F8-D3E5-AC72-0325CABC9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FCF3260-4090-53E7-5F67-F14D61D9C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32FCB81-B218-4718-45EA-E9823B14D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8FE2A70-543A-09C5-64D3-23EB7B76041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318C4E2-439A-90AD-9599-BB9C96E3A1E6}"/>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06D49236-3A53-171F-B3C5-EB0D74939474}"/>
              </a:ext>
            </a:extLst>
          </p:cNvPr>
          <p:cNvSpPr txBox="1"/>
          <p:nvPr/>
        </p:nvSpPr>
        <p:spPr>
          <a:xfrm>
            <a:off x="8461730" y="561741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8000866B-BE5D-356B-DFFC-64CB2191FFB6}"/>
              </a:ext>
            </a:extLst>
          </p:cNvPr>
          <p:cNvSpPr txBox="1"/>
          <p:nvPr/>
        </p:nvSpPr>
        <p:spPr>
          <a:xfrm>
            <a:off x="1170122" y="2530162"/>
            <a:ext cx="10356806" cy="2492990"/>
          </a:xfrm>
          <a:prstGeom prst="rect">
            <a:avLst/>
          </a:prstGeom>
          <a:noFill/>
        </p:spPr>
        <p:txBody>
          <a:bodyPr wrap="square" rtlCol="0">
            <a:spAutoFit/>
          </a:bodyPr>
          <a:lstStyle/>
          <a:p>
            <a:pPr lvl="0" algn="just"/>
            <a:r>
              <a:rPr kumimoji="0" lang="it-IT"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Si creano così dei quartieri differenziati per il tipo di popolazione residente: </a:t>
            </a:r>
          </a:p>
          <a:p>
            <a:pPr lvl="0" algn="just"/>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quartieri operai </a:t>
            </a: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(forniscono abitazioni per lavoratori manuali);</a:t>
            </a:r>
          </a:p>
          <a:p>
            <a:pPr lvl="0" algn="just"/>
            <a:r>
              <a:rPr kumimoji="0" lang="it-IT"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quartieri per i «colletti bianchi» </a:t>
            </a: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(abitati da impiegati e professionisti).</a:t>
            </a: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La suddivisione dei quartieri, ovviamente, non è sempre così netta, ma esiste una tendenza alla concentrazione della popolazione in base alle categorie di appartenenza</a:t>
            </a: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Per questi autori  Stato (anche quando interviene per fornire servizi come case popolari, ospedali, scuole  e centri culturali) riesce soltanto a ridurre i conflitti, senza sanare pienamente le contraddizioni</a:t>
            </a:r>
          </a:p>
        </p:txBody>
      </p:sp>
    </p:spTree>
    <p:extLst>
      <p:ext uri="{BB962C8B-B14F-4D97-AF65-F5344CB8AC3E}">
        <p14:creationId xmlns:p14="http://schemas.microsoft.com/office/powerpoint/2010/main" val="27447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3AFF8-A1FD-C6F4-CC48-BB8EB5DB656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031C38-99C2-E941-CD10-B4FD0523E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09D2BC7-87D0-497F-2EB2-F0FC9E9DD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1B62F71-1733-6388-FE12-F012DEF5E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0B89130-3E98-76E7-D7CF-8721970B3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43E64DA-0830-BEFC-FA87-AFA54AC5D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CA642F8-0735-5F7A-B06C-4BA1CAEB1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50AB280-CEBB-5C99-144B-DAF11DDB5E7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431CF11-8F24-9422-9CDF-3DD765022732}"/>
              </a:ext>
            </a:extLst>
          </p:cNvPr>
          <p:cNvSpPr txBox="1"/>
          <p:nvPr/>
        </p:nvSpPr>
        <p:spPr>
          <a:xfrm>
            <a:off x="4507649" y="1214121"/>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Il mutamento, la stratificazione e la devianza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5E482BA-AFC1-E8C8-B1E3-3F21508494A6}"/>
              </a:ext>
            </a:extLst>
          </p:cNvPr>
          <p:cNvSpPr txBox="1"/>
          <p:nvPr/>
        </p:nvSpPr>
        <p:spPr>
          <a:xfrm>
            <a:off x="8461730" y="564387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46363A4F-544F-C026-02CA-BDA932B88D4A}"/>
              </a:ext>
            </a:extLst>
          </p:cNvPr>
          <p:cNvSpPr txBox="1"/>
          <p:nvPr/>
        </p:nvSpPr>
        <p:spPr>
          <a:xfrm>
            <a:off x="1170122" y="2427614"/>
            <a:ext cx="10356806" cy="3216265"/>
          </a:xfrm>
          <a:prstGeom prst="rect">
            <a:avLst/>
          </a:prstGeom>
          <a:noFill/>
        </p:spPr>
        <p:txBody>
          <a:bodyPr wrap="square" rtlCol="0">
            <a:spAutoFit/>
          </a:bodyPr>
          <a:lstStyle/>
          <a:p>
            <a:pPr lvl="0" algn="just"/>
            <a:r>
              <a:rPr lang="it-IT" sz="1700" dirty="0">
                <a:solidFill>
                  <a:prstClr val="black"/>
                </a:solidFill>
                <a:latin typeface="Palatino Linotype" panose="02040502050505030304" pitchFamily="18" charset="0"/>
                <a:sym typeface="Wingdings" panose="05000000000000000000" pitchFamily="2" charset="2"/>
              </a:rPr>
              <a:t>es. gli spazi aperti vengono inghiottiti dall’edilizia e le grandi concentrazioni industriali creano ipermercati che entrano in contrasto con il piccolo commercio, determinandone la scomparsa</a:t>
            </a: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900" b="1" dirty="0" err="1">
                <a:solidFill>
                  <a:prstClr val="black"/>
                </a:solidFill>
                <a:latin typeface="Palatino Linotype" panose="02040502050505030304" pitchFamily="18" charset="0"/>
                <a:sym typeface="Wingdings" panose="05000000000000000000" pitchFamily="2" charset="2"/>
              </a:rPr>
              <a:t>Castells</a:t>
            </a:r>
            <a:r>
              <a:rPr lang="it-IT" sz="1900" b="1" dirty="0">
                <a:solidFill>
                  <a:prstClr val="black"/>
                </a:solidFill>
                <a:latin typeface="Palatino Linotype" panose="02040502050505030304" pitchFamily="18" charset="0"/>
                <a:sym typeface="Wingdings" panose="05000000000000000000" pitchFamily="2" charset="2"/>
              </a:rPr>
              <a:t>  </a:t>
            </a:r>
            <a:r>
              <a:rPr lang="it-IT" sz="1900" dirty="0">
                <a:solidFill>
                  <a:prstClr val="black"/>
                </a:solidFill>
                <a:latin typeface="Palatino Linotype" panose="02040502050505030304" pitchFamily="18" charset="0"/>
                <a:sym typeface="Wingdings" panose="05000000000000000000" pitchFamily="2" charset="2"/>
              </a:rPr>
              <a:t>nelle città piuttosto che il tradizionale conflitto tra i proprietari di mezzi di produzione e i lavoratori (di cui parlava </a:t>
            </a:r>
            <a:r>
              <a:rPr lang="it-IT" sz="1900" b="1" dirty="0">
                <a:solidFill>
                  <a:prstClr val="black"/>
                </a:solidFill>
                <a:latin typeface="Palatino Linotype" panose="02040502050505030304" pitchFamily="18" charset="0"/>
                <a:sym typeface="Wingdings" panose="05000000000000000000" pitchFamily="2" charset="2"/>
              </a:rPr>
              <a:t>Marx</a:t>
            </a:r>
            <a:r>
              <a:rPr lang="it-IT" sz="1900" dirty="0">
                <a:solidFill>
                  <a:prstClr val="black"/>
                </a:solidFill>
                <a:latin typeface="Palatino Linotype" panose="02040502050505030304" pitchFamily="18" charset="0"/>
                <a:sym typeface="Wingdings" panose="05000000000000000000" pitchFamily="2" charset="2"/>
              </a:rPr>
              <a:t>)</a:t>
            </a:r>
            <a:r>
              <a:rPr lang="it-IT" sz="1900" b="1" dirty="0">
                <a:solidFill>
                  <a:prstClr val="black"/>
                </a:solidFill>
                <a:latin typeface="Palatino Linotype" panose="02040502050505030304" pitchFamily="18" charset="0"/>
                <a:sym typeface="Wingdings" panose="05000000000000000000" pitchFamily="2" charset="2"/>
              </a:rPr>
              <a:t> </a:t>
            </a:r>
            <a:r>
              <a:rPr lang="it-IT" sz="1900" dirty="0">
                <a:solidFill>
                  <a:prstClr val="black"/>
                </a:solidFill>
                <a:latin typeface="Palatino Linotype" panose="02040502050505030304" pitchFamily="18" charset="0"/>
                <a:sym typeface="Wingdings" panose="05000000000000000000" pitchFamily="2" charset="2"/>
              </a:rPr>
              <a:t>hanno assunto importanza i conflitti per ottenere le merci e i servizi di consumo collettivo (come scuole, ospedali, attrezzature sportive, etc.)</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A differenza di quanto previsto da </a:t>
            </a:r>
            <a:r>
              <a:rPr lang="it-IT" sz="1700" b="1" dirty="0" err="1">
                <a:solidFill>
                  <a:prstClr val="black"/>
                </a:solidFill>
                <a:latin typeface="Palatino Linotype" panose="02040502050505030304" pitchFamily="18" charset="0"/>
                <a:sym typeface="Wingdings" panose="05000000000000000000" pitchFamily="2" charset="2"/>
              </a:rPr>
              <a:t>Castells</a:t>
            </a:r>
            <a:r>
              <a:rPr lang="it-IT" sz="1700" dirty="0">
                <a:solidFill>
                  <a:prstClr val="black"/>
                </a:solidFill>
                <a:latin typeface="Palatino Linotype" panose="02040502050505030304" pitchFamily="18" charset="0"/>
                <a:sym typeface="Wingdings" panose="05000000000000000000" pitchFamily="2" charset="2"/>
              </a:rPr>
              <a:t>,</a:t>
            </a:r>
            <a:r>
              <a:rPr lang="it-IT" sz="1700" b="1" dirty="0">
                <a:solidFill>
                  <a:prstClr val="black"/>
                </a:solidFill>
                <a:latin typeface="Palatino Linotype" panose="02040502050505030304" pitchFamily="18" charset="0"/>
                <a:sym typeface="Wingdings" panose="05000000000000000000" pitchFamily="2" charset="2"/>
              </a:rPr>
              <a:t> </a:t>
            </a:r>
            <a:r>
              <a:rPr lang="it-IT" sz="1700" dirty="0">
                <a:solidFill>
                  <a:prstClr val="black"/>
                </a:solidFill>
                <a:latin typeface="Palatino Linotype" panose="02040502050505030304" pitchFamily="18" charset="0"/>
                <a:sym typeface="Wingdings" panose="05000000000000000000" pitchFamily="2" charset="2"/>
              </a:rPr>
              <a:t>i disagi provocati da uno sviluppo urbano disordinato, hanno sì dato luogo negli anni 60 e 70 a fenomeni di protesta urbana e a contestazioni violente, ma non sono mai sfociate in trasformazioni sociali rivoluzionarie</a:t>
            </a:r>
          </a:p>
        </p:txBody>
      </p:sp>
    </p:spTree>
    <p:extLst>
      <p:ext uri="{BB962C8B-B14F-4D97-AF65-F5344CB8AC3E}">
        <p14:creationId xmlns:p14="http://schemas.microsoft.com/office/powerpoint/2010/main" val="127373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33B1F-151F-A6F2-F1D1-EFD48A3E0A2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7135412-25D7-7FB2-C4B7-A57B34963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C7F4C2E-F16F-D904-1770-06EDE9B0D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4594D8D-DB48-1FFD-C96F-E3BB16509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0176571-9B83-B884-E88D-9BA7FBE737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400BA5C-EED0-09E1-DC02-F33035B60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627B54A-B028-78A6-D56A-53C3103788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1B0FD6E-E0D1-B749-18F0-3C90E6436B4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BDB5A25-A3A8-910A-904D-6855906CB3A2}"/>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35652B2-7EFD-D9EC-43F3-A7CFAECEBF70}"/>
              </a:ext>
            </a:extLst>
          </p:cNvPr>
          <p:cNvSpPr txBox="1"/>
          <p:nvPr/>
        </p:nvSpPr>
        <p:spPr>
          <a:xfrm>
            <a:off x="8398557" y="585203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8D03F2AA-F430-8B05-680F-E3AF0D946BE8}"/>
              </a:ext>
            </a:extLst>
          </p:cNvPr>
          <p:cNvSpPr txBox="1"/>
          <p:nvPr/>
        </p:nvSpPr>
        <p:spPr>
          <a:xfrm>
            <a:off x="728245" y="2789659"/>
            <a:ext cx="5641384" cy="3708708"/>
          </a:xfrm>
          <a:prstGeom prst="rect">
            <a:avLst/>
          </a:prstGeom>
          <a:noFill/>
        </p:spPr>
        <p:txBody>
          <a:bodyPr wrap="square" rtlCol="0">
            <a:spAutoFit/>
          </a:bodyPr>
          <a:lstStyle/>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lgn="just"/>
            <a:endParaRPr lang="it-IT" sz="1400" dirty="0">
              <a:solidFill>
                <a:prstClr val="black"/>
              </a:solidFill>
              <a:latin typeface="Palatino Linotype" panose="02040502050505030304" pitchFamily="18" charset="0"/>
              <a:sym typeface="Wingdings" panose="05000000000000000000" pitchFamily="2" charset="2"/>
            </a:endParaRPr>
          </a:p>
          <a:p>
            <a:pPr lvl="0" algn="just"/>
            <a:endParaRPr lang="it-IT" sz="1600" dirty="0">
              <a:solidFill>
                <a:prstClr val="black"/>
              </a:solidFill>
              <a:latin typeface="Palatino Linotype" panose="02040502050505030304" pitchFamily="18" charset="0"/>
              <a:sym typeface="Wingdings" panose="05000000000000000000" pitchFamily="2" charset="2"/>
            </a:endParaRPr>
          </a:p>
          <a:p>
            <a:pPr lvl="0" algn="just"/>
            <a:r>
              <a:rPr lang="it-IT" sz="1600" dirty="0">
                <a:solidFill>
                  <a:prstClr val="black"/>
                </a:solidFill>
                <a:latin typeface="Palatino Linotype" panose="02040502050505030304" pitchFamily="18" charset="0"/>
                <a:sym typeface="Wingdings" panose="05000000000000000000" pitchFamily="2" charset="2"/>
                <a:hlinkClick r:id="rId3"/>
              </a:rPr>
              <a:t>https://youtu.be/a-Gd-niB19I?si=jvPwDX8khAoC1_Ol</a:t>
            </a:r>
            <a:endParaRPr lang="it-IT" sz="1600" dirty="0">
              <a:solidFill>
                <a:prstClr val="black"/>
              </a:solidFill>
              <a:latin typeface="Palatino Linotype" panose="02040502050505030304" pitchFamily="18" charset="0"/>
              <a:sym typeface="Wingdings" panose="05000000000000000000" pitchFamily="2" charset="2"/>
            </a:endParaRPr>
          </a:p>
        </p:txBody>
      </p:sp>
      <p:pic>
        <p:nvPicPr>
          <p:cNvPr id="3" name="Immagine 2">
            <a:extLst>
              <a:ext uri="{FF2B5EF4-FFF2-40B4-BE49-F238E27FC236}">
                <a16:creationId xmlns:a16="http://schemas.microsoft.com/office/drawing/2014/main" id="{2C8C92C6-BD01-09C9-4B7E-1749ED3E49C4}"/>
              </a:ext>
            </a:extLst>
          </p:cNvPr>
          <p:cNvPicPr>
            <a:picLocks noChangeAspect="1"/>
          </p:cNvPicPr>
          <p:nvPr/>
        </p:nvPicPr>
        <p:blipFill>
          <a:blip r:embed="rId4"/>
          <a:stretch>
            <a:fillRect/>
          </a:stretch>
        </p:blipFill>
        <p:spPr>
          <a:xfrm>
            <a:off x="4642572" y="2018434"/>
            <a:ext cx="6753450" cy="3622151"/>
          </a:xfrm>
          <a:prstGeom prst="rect">
            <a:avLst/>
          </a:prstGeom>
        </p:spPr>
      </p:pic>
    </p:spTree>
    <p:extLst>
      <p:ext uri="{BB962C8B-B14F-4D97-AF65-F5344CB8AC3E}">
        <p14:creationId xmlns:p14="http://schemas.microsoft.com/office/powerpoint/2010/main" val="415050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91D06-0FF0-8FC6-5A30-619AEC1810C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F2B0FB-ADDD-C185-1126-06FEF1B30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BF749AD-8AD4-1E27-44F0-CC8A0B3E8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31CBAF5-3AD7-6933-EBD9-4286D58BC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C691F6D-975F-CC98-F483-203E471D9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B8926B6-EC23-6BEB-6EDC-09631FDC4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3187350-DFEC-6FC7-FC31-F23A78B35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4378368-1614-D60A-878F-18D56CB441B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0B353A0-ED93-A24B-61CE-A41858D72344}"/>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C8FB363-9B5B-5CEE-5169-DFA0CBC55C61}"/>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1A9B10E2-6465-1FAA-5F04-68B1D178098D}"/>
              </a:ext>
            </a:extLst>
          </p:cNvPr>
          <p:cNvSpPr txBox="1"/>
          <p:nvPr/>
        </p:nvSpPr>
        <p:spPr>
          <a:xfrm>
            <a:off x="1424930" y="2187171"/>
            <a:ext cx="9948463" cy="3708708"/>
          </a:xfrm>
          <a:prstGeom prst="rect">
            <a:avLst/>
          </a:prstGeom>
          <a:noFill/>
        </p:spPr>
        <p:txBody>
          <a:bodyPr wrap="square" rtlCol="0">
            <a:spAutoFit/>
          </a:bodyPr>
          <a:lstStyle/>
          <a:p>
            <a:pPr lvl="0" algn="just"/>
            <a:r>
              <a:rPr lang="it-IT" dirty="0">
                <a:solidFill>
                  <a:prstClr val="black"/>
                </a:solidFill>
                <a:latin typeface="Palatino Linotype" panose="02040502050505030304" pitchFamily="18" charset="0"/>
                <a:sym typeface="Wingdings" panose="05000000000000000000" pitchFamily="2" charset="2"/>
              </a:rPr>
              <a:t>In tutte le società esistono gruppi e categorie di persone che occupano posizioni di maggior potere e prestigio (che stanno quindi «in alto» nella gerarchia sociale) e altre che occupano una posizione subalterna (quindi, stanno «in basso» nella gerarchia sociale)</a:t>
            </a:r>
          </a:p>
          <a:p>
            <a:pPr lvl="0"/>
            <a:endParaRPr lang="it-IT" sz="1700" dirty="0">
              <a:solidFill>
                <a:prstClr val="black"/>
              </a:solidFill>
              <a:latin typeface="Palatino Linotype" panose="02040502050505030304" pitchFamily="18" charset="0"/>
              <a:sym typeface="Wingdings" panose="05000000000000000000" pitchFamily="2" charset="2"/>
            </a:endParaRPr>
          </a:p>
          <a:p>
            <a:pPr lvl="0"/>
            <a:endParaRPr lang="it-IT" sz="1700" dirty="0">
              <a:solidFill>
                <a:prstClr val="black"/>
              </a:solidFill>
              <a:latin typeface="Palatino Linotype" panose="02040502050505030304" pitchFamily="18" charset="0"/>
              <a:sym typeface="Wingdings" panose="05000000000000000000" pitchFamily="2" charset="2"/>
            </a:endParaRPr>
          </a:p>
          <a:p>
            <a:pPr lvl="0"/>
            <a:r>
              <a:rPr lang="it-IT" sz="1700" b="1" dirty="0">
                <a:solidFill>
                  <a:prstClr val="black"/>
                </a:solidFill>
                <a:latin typeface="Palatino Linotype" panose="02040502050505030304" pitchFamily="18" charset="0"/>
                <a:sym typeface="Wingdings" panose="05000000000000000000" pitchFamily="2" charset="2"/>
              </a:rPr>
              <a:t>es. nell’antica Roma repubblicana </a:t>
            </a:r>
            <a:r>
              <a:rPr lang="it-IT" sz="1700" dirty="0">
                <a:solidFill>
                  <a:prstClr val="black"/>
                </a:solidFill>
                <a:latin typeface="Palatino Linotype" panose="02040502050505030304" pitchFamily="18" charset="0"/>
                <a:sym typeface="Wingdings" panose="05000000000000000000" pitchFamily="2" charset="2"/>
              </a:rPr>
              <a:t> patrizi dominavano plebei</a:t>
            </a:r>
          </a:p>
          <a:p>
            <a:pPr lvl="0"/>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b="1" u="sng" dirty="0">
                <a:solidFill>
                  <a:prstClr val="black"/>
                </a:solidFill>
                <a:latin typeface="Palatino Linotype" panose="02040502050505030304" pitchFamily="18" charset="0"/>
                <a:sym typeface="Wingdings" panose="05000000000000000000" pitchFamily="2" charset="2"/>
              </a:rPr>
              <a:t>Stratificazione</a:t>
            </a:r>
            <a:r>
              <a:rPr lang="it-IT" b="1" dirty="0">
                <a:solidFill>
                  <a:prstClr val="black"/>
                </a:solidFill>
                <a:latin typeface="Palatino Linotype" panose="02040502050505030304" pitchFamily="18" charset="0"/>
                <a:sym typeface="Wingdings" panose="05000000000000000000" pitchFamily="2" charset="2"/>
              </a:rPr>
              <a:t> sociale  </a:t>
            </a:r>
            <a:r>
              <a:rPr lang="it-IT" dirty="0">
                <a:solidFill>
                  <a:prstClr val="black"/>
                </a:solidFill>
                <a:latin typeface="Palatino Linotype" panose="02040502050505030304" pitchFamily="18" charset="0"/>
                <a:sym typeface="Wingdings" panose="05000000000000000000" pitchFamily="2" charset="2"/>
              </a:rPr>
              <a:t>concetto utilizzato dai sociologi, a partire dai primi decenni del ‘900, per descrivere questo fenomeno</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sz="1700" u="sng" dirty="0">
                <a:solidFill>
                  <a:prstClr val="black"/>
                </a:solidFill>
                <a:latin typeface="Palatino Linotype" panose="02040502050505030304" pitchFamily="18" charset="0"/>
                <a:sym typeface="Wingdings" panose="05000000000000000000" pitchFamily="2" charset="2"/>
              </a:rPr>
              <a:t>termine che deriva dalla geologia, indica l’insieme e la posizione degli strati di terreno e di roccia che si sono formati e depositati nel corso delle varie epoche</a:t>
            </a:r>
          </a:p>
        </p:txBody>
      </p:sp>
      <p:cxnSp>
        <p:nvCxnSpPr>
          <p:cNvPr id="4" name="Connettore 2 3">
            <a:extLst>
              <a:ext uri="{FF2B5EF4-FFF2-40B4-BE49-F238E27FC236}">
                <a16:creationId xmlns:a16="http://schemas.microsoft.com/office/drawing/2014/main" id="{357CB12A-C26A-A62E-DC5E-57F29B1EF11D}"/>
              </a:ext>
            </a:extLst>
          </p:cNvPr>
          <p:cNvCxnSpPr/>
          <p:nvPr/>
        </p:nvCxnSpPr>
        <p:spPr>
          <a:xfrm>
            <a:off x="2011681" y="3087682"/>
            <a:ext cx="0" cy="4153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 name="Connettore 2 6">
            <a:extLst>
              <a:ext uri="{FF2B5EF4-FFF2-40B4-BE49-F238E27FC236}">
                <a16:creationId xmlns:a16="http://schemas.microsoft.com/office/drawing/2014/main" id="{EC1070F0-864F-F978-699B-FBBEC2A635CB}"/>
              </a:ext>
            </a:extLst>
          </p:cNvPr>
          <p:cNvCxnSpPr>
            <a:cxnSpLocks/>
          </p:cNvCxnSpPr>
          <p:nvPr/>
        </p:nvCxnSpPr>
        <p:spPr>
          <a:xfrm>
            <a:off x="1889760" y="4650321"/>
            <a:ext cx="0" cy="5486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4724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A8A64-985B-B241-8DF4-CFE3C7BA49A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E04133-C4B0-6E26-2FA5-E8F9D861A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5CDA17C-7826-803A-FDE9-560EEBDB8E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0AB1462-40D9-C641-4CBC-942670ACDF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778F439-2969-EA99-BE77-027668D46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0939DA6-AC1F-CE3D-B7B9-0CE991C28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558288C-290E-D9BD-3B4D-26C094166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408F0C5-2711-3D05-6537-AFF3AD1B570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BA42AF0-EC64-00EC-328B-E5C64904E43A}"/>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46B7837-83FD-9C13-AB6E-9632AB9E7FAF}"/>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D718D1EB-6DBD-0938-D2DE-6A8DB847EE04}"/>
              </a:ext>
            </a:extLst>
          </p:cNvPr>
          <p:cNvSpPr txBox="1"/>
          <p:nvPr/>
        </p:nvSpPr>
        <p:spPr>
          <a:xfrm>
            <a:off x="1424930" y="2169560"/>
            <a:ext cx="9948463" cy="3739485"/>
          </a:xfrm>
          <a:prstGeom prst="rect">
            <a:avLst/>
          </a:prstGeom>
          <a:noFill/>
        </p:spPr>
        <p:txBody>
          <a:bodyPr wrap="square" rtlCol="0">
            <a:spAutoFit/>
          </a:bodyPr>
          <a:lstStyle/>
          <a:p>
            <a:pPr lvl="0" algn="just"/>
            <a:r>
              <a:rPr lang="it-IT" dirty="0">
                <a:solidFill>
                  <a:prstClr val="black"/>
                </a:solidFill>
                <a:latin typeface="Palatino Linotype" panose="02040502050505030304" pitchFamily="18" charset="0"/>
                <a:sym typeface="Wingdings" panose="05000000000000000000" pitchFamily="2" charset="2"/>
              </a:rPr>
              <a:t>Allo stesso modo, i </a:t>
            </a:r>
            <a:r>
              <a:rPr lang="it-IT" b="1" dirty="0">
                <a:solidFill>
                  <a:prstClr val="black"/>
                </a:solidFill>
                <a:latin typeface="Palatino Linotype" panose="02040502050505030304" pitchFamily="18" charset="0"/>
                <a:sym typeface="Wingdings" panose="05000000000000000000" pitchFamily="2" charset="2"/>
              </a:rPr>
              <a:t>gruppi umani </a:t>
            </a:r>
            <a:r>
              <a:rPr lang="it-IT" dirty="0">
                <a:solidFill>
                  <a:prstClr val="black"/>
                </a:solidFill>
                <a:latin typeface="Palatino Linotype" panose="02040502050505030304" pitchFamily="18" charset="0"/>
                <a:sym typeface="Wingdings" panose="05000000000000000000" pitchFamily="2" charset="2"/>
              </a:rPr>
              <a:t>si dispongono in una </a:t>
            </a:r>
            <a:r>
              <a:rPr lang="it-IT" b="1" dirty="0">
                <a:solidFill>
                  <a:prstClr val="black"/>
                </a:solidFill>
                <a:latin typeface="Palatino Linotype" panose="02040502050505030304" pitchFamily="18" charset="0"/>
                <a:sym typeface="Wingdings" panose="05000000000000000000" pitchFamily="2" charset="2"/>
              </a:rPr>
              <a:t>gerarchia ideale </a:t>
            </a:r>
            <a:r>
              <a:rPr lang="it-IT" dirty="0">
                <a:solidFill>
                  <a:prstClr val="black"/>
                </a:solidFill>
                <a:latin typeface="Palatino Linotype" panose="02040502050505030304" pitchFamily="18" charset="0"/>
                <a:sym typeface="Wingdings" panose="05000000000000000000" pitchFamily="2" charset="2"/>
              </a:rPr>
              <a:t>dall’alto al basso della scala sociale</a:t>
            </a:r>
          </a:p>
          <a:p>
            <a:pPr lvl="0" algn="just"/>
            <a:endParaRPr lang="it-IT"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Stratificazione sociale  disposizione gerarchica di categorie di persone che si distinguono tra loro per caratteri quali il differente ammontare della ricchezza, il potere e il prestigio sociale o altre caratteristiche socialmente rilevanti</a:t>
            </a: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La stratificazione è connessa con l’appartenenza a caste, ceti e classi sociali, ma non coincide completamente con queste classificazioni</a:t>
            </a:r>
          </a:p>
          <a:p>
            <a:pPr lvl="0" algn="just"/>
            <a:endParaRPr lang="it-IT"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Caste  sistema rigido di classificazione sociale al quale si appartiene per nascita</a:t>
            </a:r>
          </a:p>
          <a:p>
            <a:pPr lvl="0" algn="just"/>
            <a:r>
              <a:rPr lang="it-IT" sz="1700" dirty="0">
                <a:solidFill>
                  <a:prstClr val="black"/>
                </a:solidFill>
                <a:latin typeface="Palatino Linotype" panose="02040502050505030304" pitchFamily="18" charset="0"/>
                <a:sym typeface="Wingdings" panose="05000000000000000000" pitchFamily="2" charset="2"/>
              </a:rPr>
              <a:t>era tipico della società indiana, nonostante ora sia considerato illegale, specialmente nelle campagne mantiene ancora una sua funzione</a:t>
            </a:r>
          </a:p>
        </p:txBody>
      </p:sp>
    </p:spTree>
    <p:extLst>
      <p:ext uri="{BB962C8B-B14F-4D97-AF65-F5344CB8AC3E}">
        <p14:creationId xmlns:p14="http://schemas.microsoft.com/office/powerpoint/2010/main" val="2687717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288F4-A683-F022-60D0-F072E25B309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8AB97-5F74-2F26-4F00-5568A8D6F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2B2BD1D-5F00-D961-F177-33A9D706BE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439F9B0-CBBF-A350-B9F2-15D8D31C6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49F1992-F090-CE27-3CF4-778E2DE0A2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4D339CC-92FC-6B12-4A9B-E105171855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BB20EAB-12A6-4E90-7E37-487B6E32E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D70612E-DA38-5AD6-6B8D-AF7E4610894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F5FD002-009E-05FF-E74B-47DE4488A43D}"/>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75B579E4-8638-0F68-CAF6-840759F265AE}"/>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DBE795FF-F2A6-D5BB-678E-BB96D3991AED}"/>
              </a:ext>
            </a:extLst>
          </p:cNvPr>
          <p:cNvSpPr txBox="1"/>
          <p:nvPr/>
        </p:nvSpPr>
        <p:spPr>
          <a:xfrm>
            <a:off x="1424930" y="2302587"/>
            <a:ext cx="9948463" cy="3477875"/>
          </a:xfrm>
          <a:prstGeom prst="rect">
            <a:avLst/>
          </a:prstGeom>
          <a:noFill/>
        </p:spPr>
        <p:txBody>
          <a:bodyPr wrap="square" rtlCol="0">
            <a:spAutoFit/>
          </a:bodyPr>
          <a:lstStyle/>
          <a:p>
            <a:pPr lvl="0" algn="just"/>
            <a:r>
              <a:rPr lang="it-IT" sz="1900" dirty="0">
                <a:solidFill>
                  <a:prstClr val="black"/>
                </a:solidFill>
                <a:latin typeface="Palatino Linotype" panose="02040502050505030304" pitchFamily="18" charset="0"/>
                <a:sym typeface="Wingdings" panose="05000000000000000000" pitchFamily="2" charset="2"/>
              </a:rPr>
              <a:t>L’espressione stratificazione viene utilizzata, infatti, anche per designare la disposizione gerarchica di varie etnie e gruppi religiosi di uno stesso territorio geografico</a:t>
            </a: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es. in Italia, per molto tempo, i «meridionali» venivano considerati inferiori ai «settentrionali»</a:t>
            </a:r>
          </a:p>
          <a:p>
            <a:pPr lvl="0" algn="just"/>
            <a:endParaRPr lang="it-IT" dirty="0">
              <a:solidFill>
                <a:prstClr val="black"/>
              </a:solidFill>
              <a:latin typeface="Palatino Linotype" panose="02040502050505030304" pitchFamily="18" charset="0"/>
              <a:sym typeface="Wingdings" panose="05000000000000000000" pitchFamily="2" charset="2"/>
            </a:endParaRPr>
          </a:p>
          <a:p>
            <a:pPr lvl="0" algn="just"/>
            <a:r>
              <a:rPr lang="it-IT" sz="1900" dirty="0">
                <a:solidFill>
                  <a:prstClr val="black"/>
                </a:solidFill>
                <a:latin typeface="Palatino Linotype" panose="02040502050505030304" pitchFamily="18" charset="0"/>
                <a:sym typeface="Wingdings" panose="05000000000000000000" pitchFamily="2" charset="2"/>
              </a:rPr>
              <a:t>Inoltre, le caratteristiche che contraddistinguono una determinata classe sociale possono presentarsi in individui con prestigio e reddito abbastanza differenti</a:t>
            </a:r>
          </a:p>
          <a:p>
            <a:pPr lvl="0" algn="just"/>
            <a:endParaRPr lang="it-IT" sz="19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es. in Italia la classe operaia comprende sia uno strato di operai comuni con un’istruzione inferiore e reddito basso sia uno strato di operai altamente specializzati e ben retribuiti;</a:t>
            </a:r>
          </a:p>
          <a:p>
            <a:pPr lvl="0" algn="just"/>
            <a:r>
              <a:rPr lang="it-IT" sz="1700" dirty="0">
                <a:solidFill>
                  <a:prstClr val="black"/>
                </a:solidFill>
                <a:latin typeface="Palatino Linotype" panose="02040502050505030304" pitchFamily="18" charset="0"/>
                <a:sym typeface="Wingdings" panose="05000000000000000000" pitchFamily="2" charset="2"/>
              </a:rPr>
              <a:t>tra gli extracomunitari residenti in Italia ci sono persone che hanno un’istruzione superiore che devono comunque adattarsi a svolgere lavori manuali.</a:t>
            </a:r>
          </a:p>
        </p:txBody>
      </p:sp>
      <p:cxnSp>
        <p:nvCxnSpPr>
          <p:cNvPr id="3" name="Connettore 2 2">
            <a:extLst>
              <a:ext uri="{FF2B5EF4-FFF2-40B4-BE49-F238E27FC236}">
                <a16:creationId xmlns:a16="http://schemas.microsoft.com/office/drawing/2014/main" id="{829A292F-61A5-893C-8BAE-D9A926305959}"/>
              </a:ext>
            </a:extLst>
          </p:cNvPr>
          <p:cNvCxnSpPr/>
          <p:nvPr/>
        </p:nvCxnSpPr>
        <p:spPr>
          <a:xfrm>
            <a:off x="1802674" y="2941813"/>
            <a:ext cx="0" cy="2786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nettore 2 4">
            <a:extLst>
              <a:ext uri="{FF2B5EF4-FFF2-40B4-BE49-F238E27FC236}">
                <a16:creationId xmlns:a16="http://schemas.microsoft.com/office/drawing/2014/main" id="{FF566F5E-BC11-875F-26E8-97AB37BDF465}"/>
              </a:ext>
            </a:extLst>
          </p:cNvPr>
          <p:cNvCxnSpPr/>
          <p:nvPr/>
        </p:nvCxnSpPr>
        <p:spPr>
          <a:xfrm>
            <a:off x="1706881" y="4302035"/>
            <a:ext cx="0" cy="3309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0631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E9D35-001B-536E-F580-A23FB7F924B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6F467A-1D7B-191A-EF81-293B3B834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C46EB82-3D1A-C4F4-B468-56EB3D39B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3F22676-2B20-8CB5-698C-3B6010EED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B22C230-6AE9-1EBB-8478-C5904BFFE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C58E4B8-05A0-B858-03C9-829BF50648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CEA387B-4033-D622-53AA-7405DADCC5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C22AB3F-87DF-A257-3A15-AAE325AFD7C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BF806FD-DE07-1FA8-7F80-E6C39B4CD4EE}"/>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5931815-4494-9191-4BDA-5D4780913311}"/>
              </a:ext>
            </a:extLst>
          </p:cNvPr>
          <p:cNvSpPr txBox="1"/>
          <p:nvPr/>
        </p:nvSpPr>
        <p:spPr>
          <a:xfrm>
            <a:off x="8308195" y="59615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1FD4D1A5-74EA-16B6-562F-8A70A9E9B240}"/>
              </a:ext>
            </a:extLst>
          </p:cNvPr>
          <p:cNvSpPr txBox="1"/>
          <p:nvPr/>
        </p:nvSpPr>
        <p:spPr>
          <a:xfrm>
            <a:off x="1424930" y="2302587"/>
            <a:ext cx="9948463" cy="3447098"/>
          </a:xfrm>
          <a:prstGeom prst="rect">
            <a:avLst/>
          </a:prstGeom>
          <a:noFill/>
        </p:spPr>
        <p:txBody>
          <a:bodyPr wrap="square" rtlCol="0">
            <a:spAutoFit/>
          </a:bodyPr>
          <a:lstStyle/>
          <a:p>
            <a:pPr lvl="0" algn="just"/>
            <a:r>
              <a:rPr lang="it-IT" dirty="0">
                <a:solidFill>
                  <a:prstClr val="black"/>
                </a:solidFill>
                <a:latin typeface="Palatino Linotype" panose="02040502050505030304" pitchFamily="18" charset="0"/>
                <a:sym typeface="Wingdings" panose="05000000000000000000" pitchFamily="2" charset="2"/>
              </a:rPr>
              <a:t>In alcune società la </a:t>
            </a:r>
            <a:r>
              <a:rPr lang="it-IT" b="1" dirty="0">
                <a:solidFill>
                  <a:prstClr val="black"/>
                </a:solidFill>
                <a:latin typeface="Palatino Linotype" panose="02040502050505030304" pitchFamily="18" charset="0"/>
                <a:sym typeface="Wingdings" panose="05000000000000000000" pitchFamily="2" charset="2"/>
              </a:rPr>
              <a:t>stratificazione sociale </a:t>
            </a:r>
            <a:r>
              <a:rPr lang="it-IT" dirty="0">
                <a:solidFill>
                  <a:prstClr val="black"/>
                </a:solidFill>
                <a:latin typeface="Palatino Linotype" panose="02040502050505030304" pitchFamily="18" charset="0"/>
                <a:sym typeface="Wingdings" panose="05000000000000000000" pitchFamily="2" charset="2"/>
              </a:rPr>
              <a:t>ha un </a:t>
            </a:r>
            <a:r>
              <a:rPr lang="it-IT" b="1" dirty="0">
                <a:solidFill>
                  <a:prstClr val="black"/>
                </a:solidFill>
                <a:latin typeface="Palatino Linotype" panose="02040502050505030304" pitchFamily="18" charset="0"/>
                <a:sym typeface="Wingdings" panose="05000000000000000000" pitchFamily="2" charset="2"/>
              </a:rPr>
              <a:t>carattere rigido </a:t>
            </a:r>
            <a:r>
              <a:rPr lang="it-IT" dirty="0">
                <a:solidFill>
                  <a:prstClr val="black"/>
                </a:solidFill>
                <a:latin typeface="Palatino Linotype" panose="02040502050505030304" pitchFamily="18" charset="0"/>
                <a:sym typeface="Wingdings" panose="05000000000000000000" pitchFamily="2" charset="2"/>
              </a:rPr>
              <a:t>e tende a essere tramandata di padre in figlio</a:t>
            </a: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900" b="1" dirty="0">
                <a:solidFill>
                  <a:prstClr val="black"/>
                </a:solidFill>
                <a:latin typeface="Palatino Linotype" panose="02040502050505030304" pitchFamily="18" charset="0"/>
                <a:sym typeface="Wingdings" panose="05000000000000000000" pitchFamily="2" charset="2"/>
              </a:rPr>
              <a:t>società divise in caste</a:t>
            </a:r>
            <a:r>
              <a:rPr lang="it-IT" sz="1900" dirty="0">
                <a:solidFill>
                  <a:prstClr val="black"/>
                </a:solidFill>
                <a:latin typeface="Palatino Linotype" panose="02040502050505030304" pitchFamily="18" charset="0"/>
                <a:sym typeface="Wingdings" panose="05000000000000000000" pitchFamily="2" charset="2"/>
              </a:rPr>
              <a:t> e quelle divise </a:t>
            </a:r>
            <a:r>
              <a:rPr lang="it-IT" sz="1900" b="1" dirty="0">
                <a:solidFill>
                  <a:prstClr val="black"/>
                </a:solidFill>
                <a:latin typeface="Palatino Linotype" panose="02040502050505030304" pitchFamily="18" charset="0"/>
                <a:sym typeface="Wingdings" panose="05000000000000000000" pitchFamily="2" charset="2"/>
              </a:rPr>
              <a:t>in ceti </a:t>
            </a:r>
          </a:p>
          <a:p>
            <a:pPr lvl="0" algn="just"/>
            <a:endParaRPr lang="it-IT" sz="1700" b="1" dirty="0">
              <a:solidFill>
                <a:prstClr val="black"/>
              </a:solidFill>
              <a:latin typeface="Palatino Linotype" panose="02040502050505030304" pitchFamily="18" charset="0"/>
              <a:sym typeface="Wingdings" panose="05000000000000000000" pitchFamily="2" charset="2"/>
            </a:endParaRPr>
          </a:p>
          <a:p>
            <a:pPr lvl="0" algn="just"/>
            <a:r>
              <a:rPr lang="it-IT" sz="1900" dirty="0">
                <a:solidFill>
                  <a:prstClr val="black"/>
                </a:solidFill>
                <a:latin typeface="Palatino Linotype" panose="02040502050505030304" pitchFamily="18" charset="0"/>
                <a:sym typeface="Wingdings" panose="05000000000000000000" pitchFamily="2" charset="2"/>
              </a:rPr>
              <a:t>In altre società invece esiste la</a:t>
            </a:r>
            <a:r>
              <a:rPr lang="it-IT" sz="1900" b="1" dirty="0">
                <a:solidFill>
                  <a:prstClr val="black"/>
                </a:solidFill>
                <a:latin typeface="Palatino Linotype" panose="02040502050505030304" pitchFamily="18" charset="0"/>
                <a:sym typeface="Wingdings" panose="05000000000000000000" pitchFamily="2" charset="2"/>
              </a:rPr>
              <a:t> mobilità sociale  possibilità di passare da una certa condizione sociale a un’altra, inferiore oppure superiore</a:t>
            </a: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endParaRPr lang="it-IT" sz="1900" b="1" dirty="0">
              <a:solidFill>
                <a:prstClr val="black"/>
              </a:solidFill>
              <a:latin typeface="Palatino Linotype" panose="02040502050505030304" pitchFamily="18" charset="0"/>
              <a:sym typeface="Wingdings" panose="05000000000000000000" pitchFamily="2" charset="2"/>
            </a:endParaRPr>
          </a:p>
          <a:p>
            <a:pPr lvl="0" algn="just"/>
            <a:r>
              <a:rPr lang="it-IT" dirty="0">
                <a:solidFill>
                  <a:prstClr val="black"/>
                </a:solidFill>
                <a:latin typeface="Palatino Linotype" panose="02040502050505030304" pitchFamily="18" charset="0"/>
                <a:sym typeface="Wingdings" panose="05000000000000000000" pitchFamily="2" charset="2"/>
              </a:rPr>
              <a:t>in Occidente, questa comincia a manifestarsi con l’ascesa della borghesia conseguente al processo di industrializzazione.</a:t>
            </a:r>
          </a:p>
        </p:txBody>
      </p:sp>
      <p:cxnSp>
        <p:nvCxnSpPr>
          <p:cNvPr id="3" name="Connettore 2 2">
            <a:extLst>
              <a:ext uri="{FF2B5EF4-FFF2-40B4-BE49-F238E27FC236}">
                <a16:creationId xmlns:a16="http://schemas.microsoft.com/office/drawing/2014/main" id="{0889A859-73F9-D1E3-C1C2-332A67C1AB93}"/>
              </a:ext>
            </a:extLst>
          </p:cNvPr>
          <p:cNvCxnSpPr>
            <a:cxnSpLocks/>
          </p:cNvCxnSpPr>
          <p:nvPr/>
        </p:nvCxnSpPr>
        <p:spPr>
          <a:xfrm>
            <a:off x="1924593" y="2934318"/>
            <a:ext cx="0" cy="4196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nettore 2 4">
            <a:extLst>
              <a:ext uri="{FF2B5EF4-FFF2-40B4-BE49-F238E27FC236}">
                <a16:creationId xmlns:a16="http://schemas.microsoft.com/office/drawing/2014/main" id="{520A59D0-B79B-2535-6AD0-5AA701DCE837}"/>
              </a:ext>
            </a:extLst>
          </p:cNvPr>
          <p:cNvCxnSpPr>
            <a:cxnSpLocks/>
          </p:cNvCxnSpPr>
          <p:nvPr/>
        </p:nvCxnSpPr>
        <p:spPr>
          <a:xfrm>
            <a:off x="1985555" y="4541596"/>
            <a:ext cx="0" cy="4658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6053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81741-79D4-2490-5013-DD1852A4005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2F9AAB3-AA75-3B7B-EA72-B293AD4C3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363C28A-1E6C-A705-B64D-9F8204ABC6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12ADFBA-A1F3-3674-D18A-6ECC983FB9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7D7B109-6B2A-B487-8AE9-EF1F19699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0373FF4-50E8-97C4-23CC-16601A08D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D02067B-BCA4-260D-D036-D947CD123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30005F8-0F5E-9399-A743-D5EF0A8DD13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13B3C86-1658-87D8-218D-67F061030FCE}"/>
              </a:ext>
            </a:extLst>
          </p:cNvPr>
          <p:cNvSpPr txBox="1"/>
          <p:nvPr/>
        </p:nvSpPr>
        <p:spPr>
          <a:xfrm>
            <a:off x="4577391" y="861941"/>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stratificazione sociale e le varie forme di classificazione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7F0D9438-B184-9281-5C69-E71F91D053CB}"/>
              </a:ext>
            </a:extLst>
          </p:cNvPr>
          <p:cNvSpPr txBox="1"/>
          <p:nvPr/>
        </p:nvSpPr>
        <p:spPr>
          <a:xfrm>
            <a:off x="8308195" y="599605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6" name="CasellaDiTesto 5">
            <a:extLst>
              <a:ext uri="{FF2B5EF4-FFF2-40B4-BE49-F238E27FC236}">
                <a16:creationId xmlns:a16="http://schemas.microsoft.com/office/drawing/2014/main" id="{166774ED-2074-515B-2495-9640557B533C}"/>
              </a:ext>
            </a:extLst>
          </p:cNvPr>
          <p:cNvSpPr txBox="1"/>
          <p:nvPr/>
        </p:nvSpPr>
        <p:spPr>
          <a:xfrm>
            <a:off x="1445623" y="2179477"/>
            <a:ext cx="9927770" cy="3724096"/>
          </a:xfrm>
          <a:prstGeom prst="rect">
            <a:avLst/>
          </a:prstGeom>
          <a:noFill/>
        </p:spPr>
        <p:txBody>
          <a:bodyPr wrap="square" rtlCol="0">
            <a:spAutoFit/>
          </a:bodyPr>
          <a:lstStyle/>
          <a:p>
            <a:pPr lvl="0" algn="just"/>
            <a:r>
              <a:rPr lang="it-IT" dirty="0">
                <a:solidFill>
                  <a:prstClr val="black"/>
                </a:solidFill>
                <a:latin typeface="Palatino Linotype" panose="02040502050505030304" pitchFamily="18" charset="0"/>
                <a:sym typeface="Wingdings" panose="05000000000000000000" pitchFamily="2" charset="2"/>
              </a:rPr>
              <a:t>La società antica era ampiamente basata sullo sfruttamento degli schiavi e la </a:t>
            </a:r>
            <a:r>
              <a:rPr lang="it-IT" b="1" dirty="0">
                <a:solidFill>
                  <a:prstClr val="black"/>
                </a:solidFill>
                <a:latin typeface="Palatino Linotype" panose="02040502050505030304" pitchFamily="18" charset="0"/>
                <a:sym typeface="Wingdings" panose="05000000000000000000" pitchFamily="2" charset="2"/>
              </a:rPr>
              <a:t>schiavitù</a:t>
            </a:r>
            <a:r>
              <a:rPr lang="it-IT" dirty="0">
                <a:solidFill>
                  <a:prstClr val="black"/>
                </a:solidFill>
                <a:latin typeface="Palatino Linotype" panose="02040502050505030304" pitchFamily="18" charset="0"/>
                <a:sym typeface="Wingdings" panose="05000000000000000000" pitchFamily="2" charset="2"/>
              </a:rPr>
              <a:t> ha continuato a esistere sotto varie forme per molto tempo</a:t>
            </a:r>
          </a:p>
          <a:p>
            <a:pPr lvl="0" algn="just"/>
            <a:endParaRPr lang="it-IT" dirty="0">
              <a:solidFill>
                <a:prstClr val="black"/>
              </a:solidFill>
              <a:latin typeface="Palatino Linotype" panose="02040502050505030304" pitchFamily="18" charset="0"/>
              <a:sym typeface="Wingdings" panose="05000000000000000000" pitchFamily="2" charset="2"/>
            </a:endParaRPr>
          </a:p>
          <a:p>
            <a:pPr lvl="0" algn="just"/>
            <a:r>
              <a:rPr lang="it-IT" sz="1600" dirty="0">
                <a:solidFill>
                  <a:prstClr val="black"/>
                </a:solidFill>
                <a:latin typeface="Palatino Linotype" panose="02040502050505030304" pitchFamily="18" charset="0"/>
                <a:sym typeface="Wingdings" panose="05000000000000000000" pitchFamily="2" charset="2"/>
              </a:rPr>
              <a:t>abolita il 1° gennaio 1863, negli Stati Uniti, dopo la sconfitta degli Stati Confederati del Sud nella Guerra di Secessione</a:t>
            </a:r>
          </a:p>
          <a:p>
            <a:pPr lvl="0" algn="just"/>
            <a:endParaRPr lang="it-IT" sz="1600" dirty="0">
              <a:solidFill>
                <a:prstClr val="black"/>
              </a:solidFill>
              <a:latin typeface="Palatino Linotype" panose="02040502050505030304" pitchFamily="18" charset="0"/>
              <a:sym typeface="Wingdings" panose="05000000000000000000" pitchFamily="2" charset="2"/>
            </a:endParaRPr>
          </a:p>
          <a:p>
            <a:pPr lvl="0" algn="just"/>
            <a:r>
              <a:rPr lang="it-IT" sz="1700" dirty="0">
                <a:solidFill>
                  <a:prstClr val="black"/>
                </a:solidFill>
                <a:latin typeface="Palatino Linotype" panose="02040502050505030304" pitchFamily="18" charset="0"/>
                <a:sym typeface="Wingdings" panose="05000000000000000000" pitchFamily="2" charset="2"/>
              </a:rPr>
              <a:t>In America gli schiavi versavano in condizioni miserevoli ed erano sfruttati duramente in attività manuali molto faticose (es. la raccolta del cotone). </a:t>
            </a:r>
          </a:p>
          <a:p>
            <a:pPr lvl="0" algn="just"/>
            <a:r>
              <a:rPr lang="it-IT" sz="1700" dirty="0">
                <a:solidFill>
                  <a:prstClr val="black"/>
                </a:solidFill>
                <a:latin typeface="Palatino Linotype" panose="02040502050505030304" pitchFamily="18" charset="0"/>
                <a:sym typeface="Wingdings" panose="05000000000000000000" pitchFamily="2" charset="2"/>
              </a:rPr>
              <a:t>Lo sfruttamento era durissimo anche nel mondo antico ma, in alcuni casi, nel mondo greco-romano gli schiavi istruiti potevano svolgere attività di alto livello (nel campo amministrativo, artistico e nell’istruzione).</a:t>
            </a:r>
          </a:p>
          <a:p>
            <a:pPr lvl="0" algn="just"/>
            <a:endParaRPr lang="it-IT" sz="1600" dirty="0">
              <a:solidFill>
                <a:prstClr val="black"/>
              </a:solidFill>
              <a:latin typeface="Palatino Linotype" panose="02040502050505030304" pitchFamily="18" charset="0"/>
              <a:sym typeface="Wingdings" panose="05000000000000000000" pitchFamily="2" charset="2"/>
            </a:endParaRPr>
          </a:p>
          <a:p>
            <a:pPr lvl="0" algn="just"/>
            <a:endParaRPr lang="it-IT" sz="1700" dirty="0">
              <a:solidFill>
                <a:prstClr val="black"/>
              </a:solidFill>
              <a:latin typeface="Palatino Linotype" panose="02040502050505030304" pitchFamily="18" charset="0"/>
              <a:sym typeface="Wingdings" panose="05000000000000000000" pitchFamily="2" charset="2"/>
            </a:endParaRPr>
          </a:p>
          <a:p>
            <a:pPr lvl="0" algn="just"/>
            <a:r>
              <a:rPr lang="it-IT" sz="1600" b="1" dirty="0">
                <a:solidFill>
                  <a:prstClr val="black"/>
                </a:solidFill>
                <a:latin typeface="Palatino Linotype" panose="02040502050505030304" pitchFamily="18" charset="0"/>
                <a:sym typeface="Wingdings" panose="05000000000000000000" pitchFamily="2" charset="2"/>
              </a:rPr>
              <a:t>lo schiavo non era libero e la sua vita era sottoposta all’arbitrio del suo padrone</a:t>
            </a:r>
          </a:p>
        </p:txBody>
      </p:sp>
      <p:cxnSp>
        <p:nvCxnSpPr>
          <p:cNvPr id="3" name="Connettore 2 2">
            <a:extLst>
              <a:ext uri="{FF2B5EF4-FFF2-40B4-BE49-F238E27FC236}">
                <a16:creationId xmlns:a16="http://schemas.microsoft.com/office/drawing/2014/main" id="{ECF633C0-A6B5-ED0C-2A56-8D9544D7E57E}"/>
              </a:ext>
            </a:extLst>
          </p:cNvPr>
          <p:cNvCxnSpPr>
            <a:cxnSpLocks/>
          </p:cNvCxnSpPr>
          <p:nvPr/>
        </p:nvCxnSpPr>
        <p:spPr>
          <a:xfrm>
            <a:off x="10354490" y="2566874"/>
            <a:ext cx="0" cy="4475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nettore 2 4">
            <a:extLst>
              <a:ext uri="{FF2B5EF4-FFF2-40B4-BE49-F238E27FC236}">
                <a16:creationId xmlns:a16="http://schemas.microsoft.com/office/drawing/2014/main" id="{0A347326-1F0D-AA02-D917-3C152467A215}"/>
              </a:ext>
            </a:extLst>
          </p:cNvPr>
          <p:cNvCxnSpPr>
            <a:cxnSpLocks/>
          </p:cNvCxnSpPr>
          <p:nvPr/>
        </p:nvCxnSpPr>
        <p:spPr>
          <a:xfrm>
            <a:off x="2333897" y="5129995"/>
            <a:ext cx="0" cy="3912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8204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2B331-A73E-7D5A-CED3-EC5E84A1A4A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697D6A-31FC-39B9-0C06-C9299E3C7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A2BD908-CD62-78AB-566D-2D52BC7337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03D7AB23-D9C1-1262-D83E-998D8BC58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A167680-B0B3-DE89-05E3-4E01450A8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3CA7EB3-19BD-25DD-AD67-4A182AE72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76453A1-224C-32C0-F075-118DD2E36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7B07413-56B0-EDB1-B62C-CB7DFB544A6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28A430C-E494-D177-24B0-B3FD03B1AF4B}"/>
              </a:ext>
            </a:extLst>
          </p:cNvPr>
          <p:cNvSpPr txBox="1"/>
          <p:nvPr/>
        </p:nvSpPr>
        <p:spPr>
          <a:xfrm>
            <a:off x="4612225" y="12105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ceti sociali nell’epoca preindustriale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B26A45E-0844-BCC5-FE40-0977B453DE5D}"/>
              </a:ext>
            </a:extLst>
          </p:cNvPr>
          <p:cNvSpPr txBox="1"/>
          <p:nvPr/>
        </p:nvSpPr>
        <p:spPr>
          <a:xfrm>
            <a:off x="8308195" y="600228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cxnSp>
        <p:nvCxnSpPr>
          <p:cNvPr id="5" name="Connettore 2 4">
            <a:extLst>
              <a:ext uri="{FF2B5EF4-FFF2-40B4-BE49-F238E27FC236}">
                <a16:creationId xmlns:a16="http://schemas.microsoft.com/office/drawing/2014/main" id="{CB418CA8-1556-F279-AB8A-62A138C2B1B5}"/>
              </a:ext>
            </a:extLst>
          </p:cNvPr>
          <p:cNvCxnSpPr>
            <a:cxnSpLocks/>
          </p:cNvCxnSpPr>
          <p:nvPr/>
        </p:nvCxnSpPr>
        <p:spPr>
          <a:xfrm>
            <a:off x="1990152" y="2746193"/>
            <a:ext cx="0" cy="3912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CasellaDiTesto 3">
            <a:extLst>
              <a:ext uri="{FF2B5EF4-FFF2-40B4-BE49-F238E27FC236}">
                <a16:creationId xmlns:a16="http://schemas.microsoft.com/office/drawing/2014/main" id="{B34A0C52-7C97-4F3D-0428-44DD0458BAA7}"/>
              </a:ext>
            </a:extLst>
          </p:cNvPr>
          <p:cNvSpPr txBox="1"/>
          <p:nvPr/>
        </p:nvSpPr>
        <p:spPr>
          <a:xfrm>
            <a:off x="1541418" y="2053424"/>
            <a:ext cx="9831975" cy="3739485"/>
          </a:xfrm>
          <a:prstGeom prst="rect">
            <a:avLst/>
          </a:prstGeom>
          <a:noFill/>
        </p:spPr>
        <p:txBody>
          <a:bodyPr wrap="square" rtlCol="0">
            <a:spAutoFit/>
          </a:bodyPr>
          <a:lstStyle/>
          <a:p>
            <a:pPr algn="just"/>
            <a:r>
              <a:rPr lang="it-IT" dirty="0">
                <a:latin typeface="Palatino Linotype" panose="02040502050505030304" pitchFamily="18" charset="0"/>
              </a:rPr>
              <a:t>La stratificazione per ceti caratterizza l’</a:t>
            </a:r>
            <a:r>
              <a:rPr lang="it-IT" b="1" dirty="0">
                <a:latin typeface="Palatino Linotype" panose="02040502050505030304" pitchFamily="18" charset="0"/>
              </a:rPr>
              <a:t>Europa</a:t>
            </a:r>
            <a:r>
              <a:rPr lang="it-IT" dirty="0">
                <a:latin typeface="Palatino Linotype" panose="02040502050505030304" pitchFamily="18" charset="0"/>
              </a:rPr>
              <a:t> dalla </a:t>
            </a:r>
            <a:r>
              <a:rPr lang="it-IT" b="1" dirty="0">
                <a:latin typeface="Palatino Linotype" panose="02040502050505030304" pitchFamily="18" charset="0"/>
              </a:rPr>
              <a:t>società medievale </a:t>
            </a:r>
            <a:r>
              <a:rPr lang="it-IT" dirty="0">
                <a:latin typeface="Palatino Linotype" panose="02040502050505030304" pitchFamily="18" charset="0"/>
              </a:rPr>
              <a:t>fino alla </a:t>
            </a:r>
            <a:r>
              <a:rPr lang="it-IT" b="1" dirty="0">
                <a:latin typeface="Palatino Linotype" panose="02040502050505030304" pitchFamily="18" charset="0"/>
              </a:rPr>
              <a:t>Rivoluzione francese</a:t>
            </a:r>
          </a:p>
          <a:p>
            <a:pPr algn="just"/>
            <a:endParaRPr lang="it-IT" b="1" dirty="0">
              <a:latin typeface="Palatino Linotype" panose="02040502050505030304" pitchFamily="18" charset="0"/>
            </a:endParaRPr>
          </a:p>
          <a:p>
            <a:pPr algn="just"/>
            <a:endParaRPr lang="it-IT" b="1" dirty="0">
              <a:latin typeface="Palatino Linotype" panose="02040502050505030304" pitchFamily="18" charset="0"/>
            </a:endParaRPr>
          </a:p>
          <a:p>
            <a:pPr algn="just"/>
            <a:r>
              <a:rPr lang="it-IT" sz="1600" dirty="0">
                <a:latin typeface="Palatino Linotype" panose="02040502050505030304" pitchFamily="18" charset="0"/>
              </a:rPr>
              <a:t>lungo periodo in cui l’economia è basata soprattutto sul lavoro agricolo e il territorio è suddiviso in aree amministrate in modo autonomo dai feudatari, che sono a loro volta sottoposti alla sovranità del re o dell’imperatore</a:t>
            </a:r>
          </a:p>
          <a:p>
            <a:pPr algn="just"/>
            <a:endParaRPr lang="it-IT" sz="1700" dirty="0">
              <a:latin typeface="Palatino Linotype" panose="02040502050505030304" pitchFamily="18" charset="0"/>
            </a:endParaRPr>
          </a:p>
          <a:p>
            <a:pPr algn="just"/>
            <a:r>
              <a:rPr lang="it-IT" b="1" dirty="0">
                <a:latin typeface="Palatino Linotype" panose="02040502050505030304" pitchFamily="18" charset="0"/>
              </a:rPr>
              <a:t>I ceti </a:t>
            </a:r>
            <a:r>
              <a:rPr lang="it-IT" dirty="0">
                <a:latin typeface="Palatino Linotype" panose="02040502050505030304" pitchFamily="18" charset="0"/>
              </a:rPr>
              <a:t>(denominati anche </a:t>
            </a:r>
            <a:r>
              <a:rPr lang="it-IT" b="1" dirty="0">
                <a:latin typeface="Palatino Linotype" panose="02040502050505030304" pitchFamily="18" charset="0"/>
              </a:rPr>
              <a:t>ordini o stati</a:t>
            </a:r>
            <a:r>
              <a:rPr lang="it-IT" dirty="0">
                <a:latin typeface="Palatino Linotype" panose="02040502050505030304" pitchFamily="18" charset="0"/>
              </a:rPr>
              <a:t>) </a:t>
            </a:r>
            <a:r>
              <a:rPr lang="it-IT" b="1" dirty="0">
                <a:latin typeface="Palatino Linotype" panose="02040502050505030304" pitchFamily="18" charset="0"/>
              </a:rPr>
              <a:t>sono costituiti da: nobili, clero e terzo stato</a:t>
            </a:r>
          </a:p>
          <a:p>
            <a:pPr algn="just"/>
            <a:endParaRPr lang="it-IT" b="1" dirty="0">
              <a:latin typeface="Palatino Linotype" panose="02040502050505030304" pitchFamily="18" charset="0"/>
            </a:endParaRPr>
          </a:p>
          <a:p>
            <a:pPr algn="just"/>
            <a:r>
              <a:rPr lang="it-IT" sz="1600" dirty="0">
                <a:latin typeface="Palatino Linotype" panose="02040502050505030304" pitchFamily="18" charset="0"/>
              </a:rPr>
              <a:t>L’appartenenza a un determinato </a:t>
            </a:r>
            <a:r>
              <a:rPr lang="it-IT" sz="1600" b="1" dirty="0">
                <a:latin typeface="Palatino Linotype" panose="02040502050505030304" pitchFamily="18" charset="0"/>
              </a:rPr>
              <a:t>ceto</a:t>
            </a:r>
            <a:r>
              <a:rPr lang="it-IT" sz="1600" dirty="0">
                <a:latin typeface="Palatino Linotype" panose="02040502050505030304" pitchFamily="18" charset="0"/>
              </a:rPr>
              <a:t> avviene </a:t>
            </a:r>
            <a:r>
              <a:rPr lang="it-IT" sz="1600" b="1" dirty="0">
                <a:latin typeface="Palatino Linotype" panose="02040502050505030304" pitchFamily="18" charset="0"/>
              </a:rPr>
              <a:t>per nascita </a:t>
            </a:r>
            <a:r>
              <a:rPr lang="it-IT" sz="1600" dirty="0">
                <a:latin typeface="Palatino Linotype" panose="02040502050505030304" pitchFamily="18" charset="0"/>
              </a:rPr>
              <a:t>e determina il ruolo sociale, lo status e lo stile di vita. La possibilità di passare da un ceto a un altro è un’eventualità rara: può avvenire in seguito a matrimoni tra persone di ceto diverso, o come ricompensa data dal monarca per servizi particolari, o attraverso l’acquisizione del titolo, quando può essere acquistato.</a:t>
            </a:r>
          </a:p>
        </p:txBody>
      </p:sp>
    </p:spTree>
    <p:extLst>
      <p:ext uri="{BB962C8B-B14F-4D97-AF65-F5344CB8AC3E}">
        <p14:creationId xmlns:p14="http://schemas.microsoft.com/office/powerpoint/2010/main" val="1250988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30EC-F787-F5C9-51E9-C755DEFA7FE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13C72C-E13A-E01B-4D43-3591D4569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CA487B6-A34E-F5F3-3189-E69E7A17D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67E411F-029A-8714-0843-888DE6302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A91246B2-3891-05B2-E030-3557FD02B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9980192-D236-37BE-5239-0FF4CF16B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5A9DA50-7309-79F7-2EE4-F12941984D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3E8D6F8-BD5F-E42F-9FCC-D58BEA653A2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F64EF20-73B4-F3AC-BA34-4A98CE9B9DE1}"/>
              </a:ext>
            </a:extLst>
          </p:cNvPr>
          <p:cNvSpPr txBox="1"/>
          <p:nvPr/>
        </p:nvSpPr>
        <p:spPr>
          <a:xfrm>
            <a:off x="4612225" y="12105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ceti sociali nell’epoca preindustriale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3B93406-051D-768E-77F2-7C1941403D69}"/>
              </a:ext>
            </a:extLst>
          </p:cNvPr>
          <p:cNvSpPr txBox="1"/>
          <p:nvPr/>
        </p:nvSpPr>
        <p:spPr>
          <a:xfrm>
            <a:off x="8308195" y="603054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4" name="CasellaDiTesto 3">
            <a:extLst>
              <a:ext uri="{FF2B5EF4-FFF2-40B4-BE49-F238E27FC236}">
                <a16:creationId xmlns:a16="http://schemas.microsoft.com/office/drawing/2014/main" id="{B13698B7-4FC3-2435-CCB9-BBA71DBD31C0}"/>
              </a:ext>
            </a:extLst>
          </p:cNvPr>
          <p:cNvSpPr txBox="1"/>
          <p:nvPr/>
        </p:nvSpPr>
        <p:spPr>
          <a:xfrm>
            <a:off x="1480457" y="1987116"/>
            <a:ext cx="9892936" cy="4108817"/>
          </a:xfrm>
          <a:prstGeom prst="rect">
            <a:avLst/>
          </a:prstGeom>
          <a:noFill/>
        </p:spPr>
        <p:txBody>
          <a:bodyPr wrap="square" rtlCol="0">
            <a:spAutoFit/>
          </a:bodyPr>
          <a:lstStyle/>
          <a:p>
            <a:pPr algn="just"/>
            <a:r>
              <a:rPr lang="it-IT" b="1" dirty="0">
                <a:latin typeface="Palatino Linotype" panose="02040502050505030304" pitchFamily="18" charset="0"/>
              </a:rPr>
              <a:t>Nobili </a:t>
            </a:r>
            <a:r>
              <a:rPr lang="it-IT" dirty="0">
                <a:latin typeface="Palatino Linotype" panose="02040502050505030304" pitchFamily="18" charset="0"/>
              </a:rPr>
              <a:t>rappresentano la signoria fondiaria </a:t>
            </a:r>
            <a:r>
              <a:rPr lang="it-IT"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proprietari della terra per concessione del re o dell’imperatore</a:t>
            </a:r>
          </a:p>
          <a:p>
            <a:pPr algn="just"/>
            <a:endParaRPr lang="it-IT"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Non si tratta però di una proprietà privata: il re, infatti, almeno in teoria, può togliere a un feudatario, ritenuto indegno, i suoi domini. Su questi il feudatario esercita, su delega del re, poteri politici di governo e amministra la giustizia. Ai nobili spetta dunque il ricavato dello sfruttamento della terra, per contro spettano loro compiti di difesa e conquista militare.</a:t>
            </a:r>
          </a:p>
          <a:p>
            <a:pPr algn="just"/>
            <a:endParaRPr lang="it-IT" sz="1700"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Clero </a:t>
            </a:r>
            <a:r>
              <a:rPr lang="it-IT" dirty="0">
                <a:latin typeface="Palatino Linotype" panose="02040502050505030304" pitchFamily="18" charset="0"/>
                <a:sym typeface="Wingdings" panose="05000000000000000000" pitchFamily="2" charset="2"/>
              </a:rPr>
              <a:t>(gode di privilegi e poteri altrettanto importanti) </a:t>
            </a:r>
            <a:r>
              <a:rPr lang="it-IT" b="1" dirty="0">
                <a:latin typeface="Palatino Linotype" panose="02040502050505030304" pitchFamily="18" charset="0"/>
                <a:sym typeface="Wingdings" panose="05000000000000000000" pitchFamily="2" charset="2"/>
              </a:rPr>
              <a:t> potere ecclesiastico che fornisce a quello nobiliare e reale la sua legittimazione, in quanto il potere deriva sempre da Dio</a:t>
            </a:r>
          </a:p>
          <a:p>
            <a:pPr algn="just"/>
            <a:endParaRPr lang="it-IT"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possiede vaste proprietà e gode di redditi fondiari, spettano a esso anche compiti di mediazione tra il potere della nobiltà e quello dei contadini, sottoposti a condizioni di totale sfruttamento e dipendenza. Gli ideali cristiani impongono al clero l’assistenza religiosa a tutta la popolazione, ciò si  traduce in iniziative di assistenza e carità verso i più poveri.</a:t>
            </a:r>
          </a:p>
        </p:txBody>
      </p:sp>
    </p:spTree>
    <p:extLst>
      <p:ext uri="{BB962C8B-B14F-4D97-AF65-F5344CB8AC3E}">
        <p14:creationId xmlns:p14="http://schemas.microsoft.com/office/powerpoint/2010/main" val="708683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D98F7-3CB2-F369-7A8D-04D64BCC89C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7B6A3B4-129F-2F52-28D5-0E4BB250F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B3703CD8-9957-3852-4281-CC72A31A1C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409C1BEC-9A74-31BE-AA75-92E38EABA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BEFAED3-F538-61E1-397A-283458492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544DD5C-CE0A-7670-FCA0-624E75E23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C100BA8-4129-B685-AB4E-096276D6B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D30CCD2-CFBF-5833-5F09-633C1A62A855}"/>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ADAE26A-9986-DE4F-0F15-FC64FA6BD714}"/>
              </a:ext>
            </a:extLst>
          </p:cNvPr>
          <p:cNvSpPr txBox="1"/>
          <p:nvPr/>
        </p:nvSpPr>
        <p:spPr>
          <a:xfrm>
            <a:off x="4612225" y="12105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ceti sociali nell’epoca preindustriale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8D2C11D-C9BB-F606-9E1E-E9DF0D29F04F}"/>
              </a:ext>
            </a:extLst>
          </p:cNvPr>
          <p:cNvSpPr txBox="1"/>
          <p:nvPr/>
        </p:nvSpPr>
        <p:spPr>
          <a:xfrm>
            <a:off x="8308195" y="599391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47126FF9-E360-3B3C-D5BA-957E28148D8D}"/>
              </a:ext>
            </a:extLst>
          </p:cNvPr>
          <p:cNvSpPr txBox="1"/>
          <p:nvPr/>
        </p:nvSpPr>
        <p:spPr>
          <a:xfrm>
            <a:off x="1472665" y="2102532"/>
            <a:ext cx="9900728" cy="3877985"/>
          </a:xfrm>
          <a:prstGeom prst="rect">
            <a:avLst/>
          </a:prstGeom>
          <a:noFill/>
        </p:spPr>
        <p:txBody>
          <a:bodyPr wrap="square" rtlCol="0">
            <a:spAutoFit/>
          </a:bodyPr>
          <a:lstStyle/>
          <a:p>
            <a:pPr algn="just"/>
            <a:r>
              <a:rPr lang="it-IT" b="1" dirty="0">
                <a:latin typeface="Palatino Linotype" panose="02040502050505030304" pitchFamily="18" charset="0"/>
              </a:rPr>
              <a:t>Terzo stato </a:t>
            </a:r>
            <a:r>
              <a:rPr lang="it-IT" b="1" dirty="0">
                <a:latin typeface="Palatino Linotype" panose="02040502050505030304" pitchFamily="18" charset="0"/>
                <a:sym typeface="Wingdings" panose="05000000000000000000" pitchFamily="2" charset="2"/>
              </a:rPr>
              <a:t> composto in maniera prevalente da contadini (nel periodo medievale: servitù della gleba)</a:t>
            </a:r>
          </a:p>
          <a:p>
            <a:pPr algn="just"/>
            <a:endParaRPr lang="it-IT"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rPr>
              <a:t>I contadini, in questo caso, non sono di proprietà del padrone (come gli schiavi) ma sono legati alla proprietà fondiaria e devono lavorare la terra del signore e sottostare al suo governo</a:t>
            </a:r>
          </a:p>
          <a:p>
            <a:endParaRPr lang="it-IT" sz="1700" dirty="0">
              <a:latin typeface="Palatino Linotype" panose="02040502050505030304" pitchFamily="18" charset="0"/>
            </a:endParaRPr>
          </a:p>
          <a:p>
            <a:pPr algn="just"/>
            <a:r>
              <a:rPr lang="it-IT" b="1" dirty="0">
                <a:latin typeface="Palatino Linotype" panose="02040502050505030304" pitchFamily="18" charset="0"/>
              </a:rPr>
              <a:t>Borghesia </a:t>
            </a:r>
            <a:r>
              <a:rPr lang="it-IT" b="1" dirty="0">
                <a:latin typeface="Palatino Linotype" panose="02040502050505030304" pitchFamily="18" charset="0"/>
                <a:sym typeface="Wingdings" panose="05000000000000000000" pitchFamily="2" charset="2"/>
              </a:rPr>
              <a:t> nuova classe sociale che avrà origine verso la fine del Medioevo, in cui rientrano gli artigiani e i mercanti</a:t>
            </a:r>
          </a:p>
          <a:p>
            <a:pPr algn="just"/>
            <a:endParaRPr lang="it-IT"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Queste figure, infatti, diventeranno sempre più numerose e importanti, dando vita a un potere cittadino che diventerà sempre più autonomo e insofferente al potere della nobiltà e del clero</a:t>
            </a:r>
          </a:p>
          <a:p>
            <a:pPr algn="just"/>
            <a:endParaRPr lang="it-IT" sz="1700"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Quarto stato o proletariato  operai salariati che lavorano alle loro dipendenze e braccianti che lavorano le terre appartenenti ad altri</a:t>
            </a:r>
          </a:p>
        </p:txBody>
      </p:sp>
    </p:spTree>
    <p:extLst>
      <p:ext uri="{BB962C8B-B14F-4D97-AF65-F5344CB8AC3E}">
        <p14:creationId xmlns:p14="http://schemas.microsoft.com/office/powerpoint/2010/main" val="3505786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BC75-D3C2-413B-310D-CA9ADF64111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BA2654-1DBE-A71A-1BEF-5753C2A82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C43AECAE-2906-0F5D-0A1F-AC1411E25E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0D3FC94-8303-B5F8-C959-79E1D08C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AA45760-0FB4-7F85-0448-FC386F0061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FC42B8D-4FEF-CA0D-D79E-778B8CF8AC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3A354D1-01C4-BF9A-721C-6865C635C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217EB3F-1D1A-108D-A665-77951BC1C08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7A0179B-57B4-F07E-97CC-509376071E31}"/>
              </a:ext>
            </a:extLst>
          </p:cNvPr>
          <p:cNvSpPr txBox="1"/>
          <p:nvPr/>
        </p:nvSpPr>
        <p:spPr>
          <a:xfrm>
            <a:off x="4612225" y="12105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I ceti sociali nell’epoca preindustriale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B7DA2B9-1D18-9C26-6016-8799588F9BC8}"/>
              </a:ext>
            </a:extLst>
          </p:cNvPr>
          <p:cNvSpPr txBox="1"/>
          <p:nvPr/>
        </p:nvSpPr>
        <p:spPr>
          <a:xfrm>
            <a:off x="8308195" y="5704403"/>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B3A6B000-B935-BFC4-5CB9-BDCB3EE149BC}"/>
              </a:ext>
            </a:extLst>
          </p:cNvPr>
          <p:cNvSpPr txBox="1"/>
          <p:nvPr/>
        </p:nvSpPr>
        <p:spPr>
          <a:xfrm>
            <a:off x="1472665" y="2437829"/>
            <a:ext cx="9900728" cy="2677656"/>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Il fatto di appartenere a un ceto superiore, tuttavia, non assicura sempre una condizione economica superiore.  </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Larga parte del clero e della piccola nobiltà, infatti, non è più ricca dei rappresentanti del terzo stato, e gli artigiani, i professionisti, i mercanti e i banchieri acquistano un potere economico sempre maggiore.</a:t>
            </a:r>
          </a:p>
          <a:p>
            <a:pPr algn="just"/>
            <a:r>
              <a:rPr lang="it-IT" dirty="0">
                <a:latin typeface="Palatino Linotype" panose="02040502050505030304" pitchFamily="18" charset="0"/>
                <a:sym typeface="Wingdings" panose="05000000000000000000" pitchFamily="2" charset="2"/>
              </a:rPr>
              <a:t> </a:t>
            </a:r>
          </a:p>
          <a:p>
            <a:pPr algn="just"/>
            <a:r>
              <a:rPr lang="it-IT" sz="1900" b="1" dirty="0">
                <a:latin typeface="Palatino Linotype" panose="02040502050505030304" pitchFamily="18" charset="0"/>
                <a:sym typeface="Wingdings" panose="05000000000000000000" pitchFamily="2" charset="2"/>
              </a:rPr>
              <a:t>Questo è uno dei motivi principali che darà origine ai movimenti rivoluzionari </a:t>
            </a:r>
          </a:p>
          <a:p>
            <a:pPr algn="just"/>
            <a:r>
              <a:rPr lang="it-IT" dirty="0">
                <a:latin typeface="Palatino Linotype" panose="02040502050505030304" pitchFamily="18" charset="0"/>
                <a:sym typeface="Wingdings" panose="05000000000000000000" pitchFamily="2" charset="2"/>
              </a:rPr>
              <a:t>(Rivoluzione inglese, quella americana e poi quella francese)</a:t>
            </a:r>
          </a:p>
        </p:txBody>
      </p:sp>
    </p:spTree>
    <p:extLst>
      <p:ext uri="{BB962C8B-B14F-4D97-AF65-F5344CB8AC3E}">
        <p14:creationId xmlns:p14="http://schemas.microsoft.com/office/powerpoint/2010/main" val="1178390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BB7A2-C3DA-D4F6-EC6F-7E1A8D03994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96D050-9125-0522-BCFC-1EE319C64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9B0049A-4456-1D7E-5F26-D2D26F1FA4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F90C524-1813-C866-D4D7-79769C5E3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829FF3B-6B1D-78A6-B743-C7547CDD8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B625A33-3217-C4BF-C61E-5B5A05E3B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905BF31-6379-2EC3-E8AB-46E9F2054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4CFF76C-7693-2099-C10E-439CFB7ABB0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7F8E6AA-8D2B-404A-0C78-7FA2948AF5BA}"/>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classi sociali</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B59D6492-D68F-3EFC-45EB-D6B59693EDEA}"/>
              </a:ext>
            </a:extLst>
          </p:cNvPr>
          <p:cNvSpPr txBox="1"/>
          <p:nvPr/>
        </p:nvSpPr>
        <p:spPr>
          <a:xfrm>
            <a:off x="8308195" y="595763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30B9E6D-CFCA-3D78-4014-E44FF440570E}"/>
              </a:ext>
            </a:extLst>
          </p:cNvPr>
          <p:cNvSpPr txBox="1"/>
          <p:nvPr/>
        </p:nvSpPr>
        <p:spPr>
          <a:xfrm>
            <a:off x="1472665" y="2127459"/>
            <a:ext cx="9900728" cy="3662541"/>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Classe sociale  categoria formata da individui che, in una struttura sociale storicamente determinata, occupano una posizione simile e svolgono all’interno della sua organizzazione una funzione simile </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(es. imprenditori, operai, dirigenti, professionisti, militari, proprietari terrieri e salariati agricoli)</a:t>
            </a:r>
          </a:p>
          <a:p>
            <a:pPr algn="just"/>
            <a:endParaRPr lang="it-IT" sz="1700"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Karl Marx  definizione di classe sociale in base alla collocazione delle persone nei rapporti di produzione</a:t>
            </a:r>
          </a:p>
          <a:p>
            <a:pPr algn="just"/>
            <a:endParaRPr lang="it-IT" b="1"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due classi: </a:t>
            </a:r>
          </a:p>
          <a:p>
            <a:pPr marL="285750" indent="-285750" algn="just">
              <a:buFontTx/>
              <a:buChar char="-"/>
            </a:pPr>
            <a:r>
              <a:rPr lang="it-IT" b="1" dirty="0">
                <a:latin typeface="Palatino Linotype" panose="02040502050505030304" pitchFamily="18" charset="0"/>
                <a:sym typeface="Wingdings" panose="05000000000000000000" pitchFamily="2" charset="2"/>
              </a:rPr>
              <a:t>Borghesia capitalistica: </a:t>
            </a:r>
            <a:r>
              <a:rPr lang="it-IT" dirty="0">
                <a:latin typeface="Palatino Linotype" panose="02040502050505030304" pitchFamily="18" charset="0"/>
                <a:sym typeface="Wingdings" panose="05000000000000000000" pitchFamily="2" charset="2"/>
              </a:rPr>
              <a:t>proprietari dei mezzi di produzione;</a:t>
            </a:r>
          </a:p>
          <a:p>
            <a:pPr marL="285750" indent="-285750" algn="just">
              <a:buFontTx/>
              <a:buChar char="-"/>
            </a:pPr>
            <a:r>
              <a:rPr lang="it-IT" b="1" dirty="0">
                <a:latin typeface="Palatino Linotype" panose="02040502050505030304" pitchFamily="18" charset="0"/>
                <a:sym typeface="Wingdings" panose="05000000000000000000" pitchFamily="2" charset="2"/>
              </a:rPr>
              <a:t>Proletariato: </a:t>
            </a:r>
            <a:r>
              <a:rPr lang="it-IT" dirty="0">
                <a:latin typeface="Palatino Linotype" panose="02040502050505030304" pitchFamily="18" charset="0"/>
                <a:sym typeface="Wingdings" panose="05000000000000000000" pitchFamily="2" charset="2"/>
              </a:rPr>
              <a:t>non possiede i mezzi di produzione, fornisce la propria forza lavoro</a:t>
            </a:r>
          </a:p>
        </p:txBody>
      </p:sp>
      <p:cxnSp>
        <p:nvCxnSpPr>
          <p:cNvPr id="4" name="Connettore 2 3">
            <a:extLst>
              <a:ext uri="{FF2B5EF4-FFF2-40B4-BE49-F238E27FC236}">
                <a16:creationId xmlns:a16="http://schemas.microsoft.com/office/drawing/2014/main" id="{5BB984D6-B797-F770-7F2C-F1E1C5AB90B6}"/>
              </a:ext>
            </a:extLst>
          </p:cNvPr>
          <p:cNvCxnSpPr>
            <a:cxnSpLocks/>
          </p:cNvCxnSpPr>
          <p:nvPr/>
        </p:nvCxnSpPr>
        <p:spPr>
          <a:xfrm>
            <a:off x="2319688" y="3067151"/>
            <a:ext cx="0" cy="424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Connettore 2 5">
            <a:extLst>
              <a:ext uri="{FF2B5EF4-FFF2-40B4-BE49-F238E27FC236}">
                <a16:creationId xmlns:a16="http://schemas.microsoft.com/office/drawing/2014/main" id="{BC500D8C-32F2-6C44-2FC9-ABA2E7ADA23F}"/>
              </a:ext>
            </a:extLst>
          </p:cNvPr>
          <p:cNvCxnSpPr>
            <a:cxnSpLocks/>
          </p:cNvCxnSpPr>
          <p:nvPr/>
        </p:nvCxnSpPr>
        <p:spPr>
          <a:xfrm>
            <a:off x="2028652" y="4630481"/>
            <a:ext cx="0" cy="2802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752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2273A-F185-042F-7658-087DD3B384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501277-4DB6-9AAC-2835-87B44A802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B0392112-A6C7-75C7-F5AA-EB020594C4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47D869D-F6E1-C3D4-DFC3-2C5218C49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5B0171A-4880-2ABA-A0CE-A7CA18B1A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A750E17-C049-0312-F7D6-388047A688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03443C2-3999-C862-3E59-8982350FE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3EF2CD3-67BB-462D-0841-0B716F3BAFC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2CEEC6D4-95B9-5D8A-9591-48F8C841803D}"/>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classi sociali</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E0579F2-B9BF-2BB5-DCE9-8A8DBFC4C1F0}"/>
              </a:ext>
            </a:extLst>
          </p:cNvPr>
          <p:cNvSpPr txBox="1"/>
          <p:nvPr/>
        </p:nvSpPr>
        <p:spPr>
          <a:xfrm>
            <a:off x="8308195" y="591142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1033104D-EAA9-0B72-7909-8C57AA333CD4}"/>
              </a:ext>
            </a:extLst>
          </p:cNvPr>
          <p:cNvSpPr txBox="1"/>
          <p:nvPr/>
        </p:nvSpPr>
        <p:spPr>
          <a:xfrm>
            <a:off x="1472665" y="2471864"/>
            <a:ext cx="9900728" cy="3139321"/>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Marx  </a:t>
            </a:r>
            <a:r>
              <a:rPr lang="it-IT" dirty="0">
                <a:latin typeface="Palatino Linotype" panose="02040502050505030304" pitchFamily="18" charset="0"/>
                <a:sym typeface="Wingdings" panose="05000000000000000000" pitchFamily="2" charset="2"/>
              </a:rPr>
              <a:t>consapevole che la distribuzione delle risorse tra i gruppi sociali è più complessa e differenziata, è interessato a descrivere la contrapposizione che coglie gli aspetti fondamentali della struttura economica della società capitalista</a:t>
            </a:r>
          </a:p>
          <a:p>
            <a:pPr algn="just"/>
            <a:endParaRPr lang="it-IT"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Weber</a:t>
            </a:r>
            <a:r>
              <a:rPr lang="it-IT" dirty="0">
                <a:latin typeface="Palatino Linotype" panose="02040502050505030304" pitchFamily="18" charset="0"/>
                <a:sym typeface="Wingdings" panose="05000000000000000000" pitchFamily="2" charset="2"/>
              </a:rPr>
              <a:t>  nel considerare le forme di stratificazione sociale mette in maggior rilievo il </a:t>
            </a:r>
            <a:r>
              <a:rPr lang="it-IT" b="1" dirty="0">
                <a:latin typeface="Palatino Linotype" panose="02040502050505030304" pitchFamily="18" charset="0"/>
                <a:sym typeface="Wingdings" panose="05000000000000000000" pitchFamily="2" charset="2"/>
              </a:rPr>
              <a:t>prestigio sociale </a:t>
            </a:r>
            <a:r>
              <a:rPr lang="it-IT" dirty="0">
                <a:latin typeface="Palatino Linotype" panose="02040502050505030304" pitchFamily="18" charset="0"/>
                <a:sym typeface="Wingdings" panose="05000000000000000000" pitchFamily="2" charset="2"/>
              </a:rPr>
              <a:t>(a differenza di Marx); considera comunque importante la posizione nel sistema economico</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quindi, sono ritenute importanti anche categorie professionali e imprenditoriali che, pur non possedendo mezzi di produzione, svolgono mansioni altamente qualificate</a:t>
            </a:r>
          </a:p>
        </p:txBody>
      </p:sp>
      <p:cxnSp>
        <p:nvCxnSpPr>
          <p:cNvPr id="4" name="Connettore 2 3">
            <a:extLst>
              <a:ext uri="{FF2B5EF4-FFF2-40B4-BE49-F238E27FC236}">
                <a16:creationId xmlns:a16="http://schemas.microsoft.com/office/drawing/2014/main" id="{489144CD-2900-87FA-C65B-9A7A742B68A1}"/>
              </a:ext>
            </a:extLst>
          </p:cNvPr>
          <p:cNvCxnSpPr>
            <a:cxnSpLocks/>
          </p:cNvCxnSpPr>
          <p:nvPr/>
        </p:nvCxnSpPr>
        <p:spPr>
          <a:xfrm>
            <a:off x="1857676" y="4482502"/>
            <a:ext cx="0" cy="424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1546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9E28B-7968-0C76-BD11-3864858335B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9EFA00-07C3-E7F0-BDEB-FD64C4297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05FB845-3801-8F95-CD39-B0A367D63B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BE52398-A8BD-3617-1EFC-27B586E92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E535F4F1-1B54-74A4-FF84-6FE9E2CD2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CF20340-FD7E-FDE6-4E29-E7B2FFB52F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50F044A8-F9B2-8DD9-9153-E2EA6B24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568F160-E1D3-CB2C-D065-CE5D2F8FC2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23A7E49-498C-5914-7662-471BFE8C1610}"/>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classi sociali</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3597AA7D-F229-2289-2672-ACE00D9B0AD0}"/>
              </a:ext>
            </a:extLst>
          </p:cNvPr>
          <p:cNvSpPr txBox="1"/>
          <p:nvPr/>
        </p:nvSpPr>
        <p:spPr>
          <a:xfrm>
            <a:off x="8308195" y="591142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E35819E-C3E3-D32D-14C8-32A76E9BE44C}"/>
              </a:ext>
            </a:extLst>
          </p:cNvPr>
          <p:cNvSpPr txBox="1"/>
          <p:nvPr/>
        </p:nvSpPr>
        <p:spPr>
          <a:xfrm>
            <a:off x="1472665" y="2271306"/>
            <a:ext cx="9900728" cy="3570208"/>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Weber</a:t>
            </a:r>
            <a:r>
              <a:rPr lang="it-IT" dirty="0">
                <a:latin typeface="Palatino Linotype" panose="02040502050505030304" pitchFamily="18" charset="0"/>
                <a:sym typeface="Wingdings" panose="05000000000000000000" pitchFamily="2" charset="2"/>
              </a:rPr>
              <a:t>  predilige termine </a:t>
            </a:r>
            <a:r>
              <a:rPr lang="it-IT" b="1" dirty="0">
                <a:latin typeface="Palatino Linotype" panose="02040502050505030304" pitchFamily="18" charset="0"/>
                <a:sym typeface="Wingdings" panose="05000000000000000000" pitchFamily="2" charset="2"/>
              </a:rPr>
              <a:t>ceto</a:t>
            </a:r>
            <a:r>
              <a:rPr lang="it-IT" dirty="0">
                <a:latin typeface="Palatino Linotype" panose="02040502050505030304" pitchFamily="18" charset="0"/>
                <a:sym typeface="Wingdings" panose="05000000000000000000" pitchFamily="2" charset="2"/>
              </a:rPr>
              <a:t> al posto di classe</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Ceto  insieme di persone che hanno uno stile di vita simile per la posizione che occupano all’interno della società</a:t>
            </a:r>
          </a:p>
          <a:p>
            <a:pPr algn="just"/>
            <a:endParaRPr lang="it-IT"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La differenziazione tra ceti deriva dallo </a:t>
            </a:r>
            <a:r>
              <a:rPr lang="it-IT" b="1" dirty="0">
                <a:latin typeface="Palatino Linotype" panose="02040502050505030304" pitchFamily="18" charset="0"/>
                <a:sym typeface="Wingdings" panose="05000000000000000000" pitchFamily="2" charset="2"/>
              </a:rPr>
              <a:t>status economico </a:t>
            </a:r>
            <a:r>
              <a:rPr lang="it-IT" dirty="0">
                <a:latin typeface="Palatino Linotype" panose="02040502050505030304" pitchFamily="18" charset="0"/>
                <a:sym typeface="Wingdings" panose="05000000000000000000" pitchFamily="2" charset="2"/>
              </a:rPr>
              <a:t>(comporta una disuguaglianza della ricchezza) e dallo </a:t>
            </a:r>
            <a:r>
              <a:rPr lang="it-IT" b="1" dirty="0">
                <a:latin typeface="Palatino Linotype" panose="02040502050505030304" pitchFamily="18" charset="0"/>
                <a:sym typeface="Wingdings" panose="05000000000000000000" pitchFamily="2" charset="2"/>
              </a:rPr>
              <a:t>status sociale </a:t>
            </a:r>
            <a:r>
              <a:rPr lang="it-IT" dirty="0">
                <a:latin typeface="Palatino Linotype" panose="02040502050505030304" pitchFamily="18" charset="0"/>
                <a:sym typeface="Wingdings" panose="05000000000000000000" pitchFamily="2" charset="2"/>
              </a:rPr>
              <a:t>(comporta una disuguaglianza di prestigio)</a:t>
            </a:r>
          </a:p>
          <a:p>
            <a:pPr algn="just"/>
            <a:endParaRPr lang="it-IT" dirty="0">
              <a:latin typeface="Palatino Linotype" panose="02040502050505030304" pitchFamily="18" charset="0"/>
              <a:sym typeface="Wingdings" panose="05000000000000000000" pitchFamily="2" charset="2"/>
            </a:endParaRPr>
          </a:p>
          <a:p>
            <a:pPr algn="just"/>
            <a:r>
              <a:rPr lang="it-IT" sz="1600" dirty="0">
                <a:latin typeface="Palatino Linotype" panose="02040502050505030304" pitchFamily="18" charset="0"/>
                <a:sym typeface="Wingdings" panose="05000000000000000000" pitchFamily="2" charset="2"/>
              </a:rPr>
              <a:t>es. persona che svolge la professione di medico può essere molto stimata, anche se non dispone di un reddito particolarmente alto; invece, persona di cultura modesta che abbia accumulato una grande quantità di denaro in modi non sempre onesti, nonostante la propria ricchezza, potrebbe godere di scarso prestigio sociale</a:t>
            </a:r>
          </a:p>
        </p:txBody>
      </p:sp>
      <p:cxnSp>
        <p:nvCxnSpPr>
          <p:cNvPr id="4" name="Connettore 2 3">
            <a:extLst>
              <a:ext uri="{FF2B5EF4-FFF2-40B4-BE49-F238E27FC236}">
                <a16:creationId xmlns:a16="http://schemas.microsoft.com/office/drawing/2014/main" id="{E1A4AB5F-1B75-06B0-0C2F-2F94A6AC3706}"/>
              </a:ext>
            </a:extLst>
          </p:cNvPr>
          <p:cNvCxnSpPr>
            <a:cxnSpLocks/>
          </p:cNvCxnSpPr>
          <p:nvPr/>
        </p:nvCxnSpPr>
        <p:spPr>
          <a:xfrm>
            <a:off x="1963552" y="2632946"/>
            <a:ext cx="0" cy="424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 name="Connettore 2 2">
            <a:extLst>
              <a:ext uri="{FF2B5EF4-FFF2-40B4-BE49-F238E27FC236}">
                <a16:creationId xmlns:a16="http://schemas.microsoft.com/office/drawing/2014/main" id="{8E3C25CA-D3F6-9DA5-F394-FE35948BDBF3}"/>
              </a:ext>
            </a:extLst>
          </p:cNvPr>
          <p:cNvCxnSpPr>
            <a:cxnSpLocks/>
          </p:cNvCxnSpPr>
          <p:nvPr/>
        </p:nvCxnSpPr>
        <p:spPr>
          <a:xfrm>
            <a:off x="1963552" y="4549231"/>
            <a:ext cx="0" cy="3019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2614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D6688-423D-AE57-E4C0-C4A6A9106BB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9DF3F7-4AA7-0F7F-55CC-E1CF6A46D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465A7AD0-5997-83BB-62E9-81047B7BBA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7F49B4D-D353-24A1-3D8F-DCBAAA34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61847A8-6BE9-46DE-A0E4-5E503C4DDD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1ABA434-B3DB-E437-DB41-478C35557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771ABC8-9B1A-A397-3E0D-EF99F7449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898555B1-CAB4-0660-DB2A-D90F0AD5563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33410E0-2630-F1AF-4C8D-9BA323C51DC7}"/>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classi sociali</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4D0B3DB-2CC7-A3AF-1637-5CB44E84EC3A}"/>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6ABD32DD-062D-7B76-E549-092A7D260A3B}"/>
              </a:ext>
            </a:extLst>
          </p:cNvPr>
          <p:cNvSpPr txBox="1"/>
          <p:nvPr/>
        </p:nvSpPr>
        <p:spPr>
          <a:xfrm>
            <a:off x="1472665" y="2678352"/>
            <a:ext cx="9900728" cy="2385268"/>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Poi c’è anche </a:t>
            </a:r>
            <a:r>
              <a:rPr lang="it-IT" sz="1900" b="1" dirty="0">
                <a:latin typeface="Palatino Linotype" panose="02040502050505030304" pitchFamily="18" charset="0"/>
                <a:sym typeface="Wingdings" panose="05000000000000000000" pitchFamily="2" charset="2"/>
              </a:rPr>
              <a:t>status politico  </a:t>
            </a:r>
            <a:r>
              <a:rPr lang="it-IT" sz="1900" dirty="0">
                <a:latin typeface="Palatino Linotype" panose="02040502050505030304" pitchFamily="18" charset="0"/>
                <a:sym typeface="Wingdings" panose="05000000000000000000" pitchFamily="2" charset="2"/>
              </a:rPr>
              <a:t>comporta una disuguaglianza di potere e, quindi, la possibilità di influenzare a proprio vantaggio l’organizzazione economica e sociale</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Questi tre aspetti non coincidono, ma sono interdipendenti e una persona può utilizzare uno dei tre status per accrescere gli altri</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es. persone molto ricche, grazie al loro denaro, possono raggiungere più facilmente posizioni di potere</a:t>
            </a:r>
          </a:p>
        </p:txBody>
      </p:sp>
      <p:cxnSp>
        <p:nvCxnSpPr>
          <p:cNvPr id="3" name="Connettore 2 2">
            <a:extLst>
              <a:ext uri="{FF2B5EF4-FFF2-40B4-BE49-F238E27FC236}">
                <a16:creationId xmlns:a16="http://schemas.microsoft.com/office/drawing/2014/main" id="{E06C43DF-9131-4F65-94C9-058A97B40B7F}"/>
              </a:ext>
            </a:extLst>
          </p:cNvPr>
          <p:cNvCxnSpPr>
            <a:cxnSpLocks/>
          </p:cNvCxnSpPr>
          <p:nvPr/>
        </p:nvCxnSpPr>
        <p:spPr>
          <a:xfrm>
            <a:off x="1925051" y="4169849"/>
            <a:ext cx="0" cy="3019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5525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D56E5-74A9-5CB4-6515-9D13CBA492D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753E16C-909A-794E-834E-0B15855BE1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A2CB716-B556-AB65-6C98-0A7B10C08B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83787C3-B253-7F3B-CCE7-2E1C88B15B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3F0F6BC-C131-1373-DC73-0F9224C3E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7A42C4B-966A-9A79-25AE-C545C0C1D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7FD24E7-5E3F-0059-46F6-DEECD94ED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3AF94CD-3F80-086B-5B4E-E965BF0B69C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0F2120C-6541-2905-CD14-2D861C3082BA}"/>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sociologia americana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A43D2359-2720-E7F9-E0C6-FC74C599C801}"/>
              </a:ext>
            </a:extLst>
          </p:cNvPr>
          <p:cNvSpPr txBox="1"/>
          <p:nvPr/>
        </p:nvSpPr>
        <p:spPr>
          <a:xfrm>
            <a:off x="8308195" y="5846750"/>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248F5BE-A8E0-03A7-9916-17756D17C7C2}"/>
              </a:ext>
            </a:extLst>
          </p:cNvPr>
          <p:cNvSpPr txBox="1"/>
          <p:nvPr/>
        </p:nvSpPr>
        <p:spPr>
          <a:xfrm>
            <a:off x="1472665" y="2566790"/>
            <a:ext cx="9900728" cy="2631490"/>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Sociologi americani </a:t>
            </a:r>
            <a:r>
              <a:rPr lang="it-IT" sz="1900" dirty="0">
                <a:latin typeface="Palatino Linotype" panose="02040502050505030304" pitchFamily="18" charset="0"/>
                <a:sym typeface="Wingdings" panose="05000000000000000000" pitchFamily="2" charset="2"/>
              </a:rPr>
              <a:t>considerano</a:t>
            </a:r>
            <a:r>
              <a:rPr lang="it-IT" sz="1900" b="1" dirty="0">
                <a:latin typeface="Palatino Linotype" panose="02040502050505030304" pitchFamily="18" charset="0"/>
                <a:sym typeface="Wingdings" panose="05000000000000000000" pitchFamily="2" charset="2"/>
              </a:rPr>
              <a:t> paritarie  società in cui è presente un regime economico di libera concorrenza</a:t>
            </a:r>
          </a:p>
          <a:p>
            <a:pPr algn="just"/>
            <a:endParaRPr lang="it-IT" sz="1900"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Queste società garantiscono una sostanziale uguaglianza di opportunità, poiché in esse tutti hanno la possibilità di arricchirsi</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Le diverse classi sociali costituiscono quindi semplici </a:t>
            </a:r>
            <a:r>
              <a:rPr lang="it-IT" b="1" dirty="0">
                <a:latin typeface="Palatino Linotype" panose="02040502050505030304" pitchFamily="18" charset="0"/>
                <a:sym typeface="Wingdings" panose="05000000000000000000" pitchFamily="2" charset="2"/>
              </a:rPr>
              <a:t>strati sociali differenziati </a:t>
            </a:r>
            <a:r>
              <a:rPr lang="it-IT" dirty="0">
                <a:latin typeface="Palatino Linotype" panose="02040502050505030304" pitchFamily="18" charset="0"/>
                <a:sym typeface="Wingdings" panose="05000000000000000000" pitchFamily="2" charset="2"/>
              </a:rPr>
              <a:t>con un diverso successo economico e professionale, non presentando contrapposizioni nette. Sarà, infatti, possibile passare da uno strato sociale a un altro.</a:t>
            </a:r>
          </a:p>
        </p:txBody>
      </p:sp>
    </p:spTree>
    <p:extLst>
      <p:ext uri="{BB962C8B-B14F-4D97-AF65-F5344CB8AC3E}">
        <p14:creationId xmlns:p14="http://schemas.microsoft.com/office/powerpoint/2010/main" val="1659010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E7C6-7EC4-2861-4F95-E31A9ECCC50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46A3FAB-5FA5-5ED7-8C54-0FAE58597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FC38B7B-E18F-C776-4193-073F2AC872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D0EF466-A575-94AB-89FB-71B14C86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78B9472-46BD-A9E9-1DBE-997FA5B95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04B3120-C2DB-4ED9-15F1-2D2A03C92F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FFE2664-D00C-39E3-C6A7-6A83E05F3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85459A98-624A-D330-E4E3-284177CF1EB8}"/>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4C4E802-99D7-19B2-D60C-29D584646BC7}"/>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sociologia americana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A306860-5E01-2A6E-4143-F2570F9A7988}"/>
              </a:ext>
            </a:extLst>
          </p:cNvPr>
          <p:cNvSpPr txBox="1"/>
          <p:nvPr/>
        </p:nvSpPr>
        <p:spPr>
          <a:xfrm>
            <a:off x="8308195" y="567511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5429D74-CDAB-7BF7-DDC5-E38767F1B93D}"/>
              </a:ext>
            </a:extLst>
          </p:cNvPr>
          <p:cNvSpPr txBox="1"/>
          <p:nvPr/>
        </p:nvSpPr>
        <p:spPr>
          <a:xfrm>
            <a:off x="1405287" y="2414745"/>
            <a:ext cx="9968105" cy="2723823"/>
          </a:xfrm>
          <a:prstGeom prst="rect">
            <a:avLst/>
          </a:prstGeom>
          <a:noFill/>
        </p:spPr>
        <p:txBody>
          <a:bodyPr wrap="square" rtlCol="0">
            <a:spAutoFit/>
          </a:bodyPr>
          <a:lstStyle/>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Indipendentemente dai punti di vista differenti, è possibile affermare che la </a:t>
            </a:r>
            <a:r>
              <a:rPr lang="it-IT" sz="1900" b="1" dirty="0">
                <a:latin typeface="Palatino Linotype" panose="02040502050505030304" pitchFamily="18" charset="0"/>
                <a:sym typeface="Wingdings" panose="05000000000000000000" pitchFamily="2" charset="2"/>
              </a:rPr>
              <a:t>stratificazione sociale</a:t>
            </a:r>
            <a:r>
              <a:rPr lang="it-IT" sz="1900" dirty="0">
                <a:latin typeface="Palatino Linotype" panose="02040502050505030304" pitchFamily="18" charset="0"/>
                <a:sym typeface="Wingdings" panose="05000000000000000000" pitchFamily="2" charset="2"/>
              </a:rPr>
              <a:t> in Occidente, e in gran parte del pianeta, avviene per </a:t>
            </a:r>
            <a:r>
              <a:rPr lang="it-IT" sz="1900" b="1" dirty="0">
                <a:latin typeface="Palatino Linotype" panose="02040502050505030304" pitchFamily="18" charset="0"/>
                <a:sym typeface="Wingdings" panose="05000000000000000000" pitchFamily="2" charset="2"/>
              </a:rPr>
              <a:t>classi sociali</a:t>
            </a: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Le classi inoltre differiscono dai ceti del passato, in quanto non comportano tra loro differenze giuridiche (</a:t>
            </a:r>
            <a:r>
              <a:rPr lang="it-IT" sz="1900" b="1" dirty="0">
                <a:latin typeface="Palatino Linotype" panose="02040502050505030304" pitchFamily="18" charset="0"/>
                <a:sym typeface="Wingdings" panose="05000000000000000000" pitchFamily="2" charset="2"/>
              </a:rPr>
              <a:t>la legge è uguale per tutti</a:t>
            </a:r>
            <a:r>
              <a:rPr lang="it-IT" sz="1900" dirty="0">
                <a:latin typeface="Palatino Linotype" panose="02040502050505030304" pitchFamily="18" charset="0"/>
                <a:sym typeface="Wingdings" panose="05000000000000000000" pitchFamily="2" charset="2"/>
              </a:rPr>
              <a:t>), non vi sono più vincoli feudali alla circolazione delle merci e delle persone, le quali sono libere di intraprendere qualsiasi iniziativa economica</a:t>
            </a:r>
          </a:p>
          <a:p>
            <a:pPr algn="just"/>
            <a:endParaRPr lang="it-IT" sz="1900"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1654859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7CB9D-7537-6FC7-2F7F-4AD55AC00C1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6F134C-02D2-D524-8EFA-6384A48CF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02A5F9C-110B-60BF-A565-4316D01915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9C5719B-2F7E-E714-A15E-A98782127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3553F2B-B7BA-CA83-D48F-494B69B85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11C9196-06A9-BA34-420C-FAD5B2006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0A453FA-799C-EC41-CFC0-F26F4DC175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5767578A-F5A1-8414-B3AD-3E63B314E13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05E941D-A653-A74A-8B5F-4E042C1A8D95}"/>
              </a:ext>
            </a:extLst>
          </p:cNvPr>
          <p:cNvSpPr txBox="1"/>
          <p:nvPr/>
        </p:nvSpPr>
        <p:spPr>
          <a:xfrm>
            <a:off x="5045362" y="1208116"/>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sociologia americana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B5DB85B4-3893-380F-5554-A6162291B932}"/>
              </a:ext>
            </a:extLst>
          </p:cNvPr>
          <p:cNvSpPr txBox="1"/>
          <p:nvPr/>
        </p:nvSpPr>
        <p:spPr>
          <a:xfrm>
            <a:off x="8308195" y="574821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7B76465A-66F1-E92C-91DE-D0F09B107082}"/>
              </a:ext>
            </a:extLst>
          </p:cNvPr>
          <p:cNvSpPr txBox="1"/>
          <p:nvPr/>
        </p:nvSpPr>
        <p:spPr>
          <a:xfrm>
            <a:off x="1405288" y="2607106"/>
            <a:ext cx="9968105" cy="2677656"/>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Questo ha permesso una </a:t>
            </a:r>
            <a:r>
              <a:rPr lang="it-IT" sz="1900" b="1" dirty="0">
                <a:latin typeface="Palatino Linotype" panose="02040502050505030304" pitchFamily="18" charset="0"/>
                <a:sym typeface="Wingdings" panose="05000000000000000000" pitchFamily="2" charset="2"/>
              </a:rPr>
              <a:t>mobilità sociale </a:t>
            </a:r>
            <a:r>
              <a:rPr lang="it-IT" sz="1900" dirty="0">
                <a:latin typeface="Palatino Linotype" panose="02040502050505030304" pitchFamily="18" charset="0"/>
                <a:sym typeface="Wingdings" panose="05000000000000000000" pitchFamily="2" charset="2"/>
              </a:rPr>
              <a:t>più elevata rispetto al passato, anche se rimangono presenti notevoli disuguaglianze tra i gruppi sociali (dal punto di vista della ricchezza, del potere e del prestigio) e il passaggio da una classe sociale a un’altra non è facile e, per lo più, avviene su categorie contigue</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es. figlio di un operaio difficilmente diventerà un imprenditore, ma più facilmente potrebbe diventare un impiegato; analogamente, figlio di un imprenditore difficilmente diventerà un operaio o un semplice impiegato</a:t>
            </a:r>
          </a:p>
        </p:txBody>
      </p:sp>
      <p:cxnSp>
        <p:nvCxnSpPr>
          <p:cNvPr id="4" name="Connettore 2 3">
            <a:extLst>
              <a:ext uri="{FF2B5EF4-FFF2-40B4-BE49-F238E27FC236}">
                <a16:creationId xmlns:a16="http://schemas.microsoft.com/office/drawing/2014/main" id="{FB138918-84BB-9E8B-586E-1C895F7A19D3}"/>
              </a:ext>
            </a:extLst>
          </p:cNvPr>
          <p:cNvCxnSpPr/>
          <p:nvPr/>
        </p:nvCxnSpPr>
        <p:spPr>
          <a:xfrm>
            <a:off x="1828800" y="3869356"/>
            <a:ext cx="0" cy="3946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3311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C1D90-D629-A389-9E26-7D1523834C3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14AB68-177B-6241-F541-12FAF89DE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32B5CB3-50AD-7651-80AB-492B2AF95D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011AE2B-78D2-F285-3E8C-DCAB39353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32B1D61-7031-3EC6-56D4-174B934B0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35560FF-16FA-C12B-E3EF-DB1C8921C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E50D6521-0B20-D541-EB27-39B8BD389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95598B3-AB11-C607-608A-60C1DA6300A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36FC0AF-3528-7263-54D2-88F229695E74}"/>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Lo studio di Sylos Labini sulle classi sociali in Italia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3379EF2-BB78-A5E4-37D4-1717F4235FC4}"/>
              </a:ext>
            </a:extLst>
          </p:cNvPr>
          <p:cNvSpPr txBox="1"/>
          <p:nvPr/>
        </p:nvSpPr>
        <p:spPr>
          <a:xfrm>
            <a:off x="8308195" y="58180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77928789-306D-4777-B681-1B893FE2127C}"/>
              </a:ext>
            </a:extLst>
          </p:cNvPr>
          <p:cNvSpPr txBox="1"/>
          <p:nvPr/>
        </p:nvSpPr>
        <p:spPr>
          <a:xfrm>
            <a:off x="1405289" y="2269703"/>
            <a:ext cx="6458552" cy="3154710"/>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Paolo Sylos Labini (1920-2005) </a:t>
            </a:r>
            <a:r>
              <a:rPr lang="it-IT" sz="1900" dirty="0">
                <a:latin typeface="Palatino Linotype" panose="02040502050505030304" pitchFamily="18" charset="0"/>
                <a:sym typeface="Wingdings" panose="05000000000000000000" pitchFamily="2" charset="2"/>
              </a:rPr>
              <a:t>(economista italiano) ha </a:t>
            </a:r>
            <a:r>
              <a:rPr lang="it-IT" dirty="0">
                <a:latin typeface="Palatino Linotype" panose="02040502050505030304" pitchFamily="18" charset="0"/>
                <a:sym typeface="Wingdings" panose="05000000000000000000" pitchFamily="2" charset="2"/>
              </a:rPr>
              <a:t>condotto un importante studio sull’</a:t>
            </a:r>
            <a:r>
              <a:rPr lang="it-IT" b="1" dirty="0">
                <a:latin typeface="Palatino Linotype" panose="02040502050505030304" pitchFamily="18" charset="0"/>
                <a:sym typeface="Wingdings" panose="05000000000000000000" pitchFamily="2" charset="2"/>
              </a:rPr>
              <a:t>evoluzione delle classi sociali in Italia</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quattro gruppi di classi:</a:t>
            </a:r>
          </a:p>
          <a:p>
            <a:pPr algn="just"/>
            <a:r>
              <a:rPr lang="it-IT" b="1" dirty="0">
                <a:latin typeface="Palatino Linotype" panose="02040502050505030304" pitchFamily="18" charset="0"/>
                <a:sym typeface="Wingdings" panose="05000000000000000000" pitchFamily="2" charset="2"/>
              </a:rPr>
              <a:t>- Borghesia  </a:t>
            </a:r>
            <a:r>
              <a:rPr lang="it-IT" dirty="0">
                <a:latin typeface="Palatino Linotype" panose="02040502050505030304" pitchFamily="18" charset="0"/>
                <a:sym typeface="Wingdings" panose="05000000000000000000" pitchFamily="2" charset="2"/>
              </a:rPr>
              <a:t>grandi proprietari agricoli o immobiliari, imprenditori e alti dirigenti d’industria;</a:t>
            </a:r>
          </a:p>
          <a:p>
            <a:pPr algn="just"/>
            <a:r>
              <a:rPr lang="it-IT"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Classi medie urbane </a:t>
            </a:r>
            <a:r>
              <a:rPr lang="it-IT" dirty="0">
                <a:latin typeface="Palatino Linotype" panose="02040502050505030304" pitchFamily="18" charset="0"/>
                <a:sym typeface="Wingdings" panose="05000000000000000000" pitchFamily="2" charset="2"/>
              </a:rPr>
              <a:t> impiegati, commercianti e artigiani;</a:t>
            </a:r>
          </a:p>
          <a:p>
            <a:pPr algn="just"/>
            <a:r>
              <a:rPr lang="it-IT"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Coltivatori diretti e classe operaia </a:t>
            </a:r>
            <a:r>
              <a:rPr lang="it-IT" dirty="0">
                <a:latin typeface="Palatino Linotype" panose="02040502050505030304" pitchFamily="18" charset="0"/>
                <a:sym typeface="Wingdings" panose="05000000000000000000" pitchFamily="2" charset="2"/>
              </a:rPr>
              <a:t> salariati agricoli e dell’industria</a:t>
            </a:r>
          </a:p>
        </p:txBody>
      </p:sp>
      <p:cxnSp>
        <p:nvCxnSpPr>
          <p:cNvPr id="4" name="Connettore 2 3">
            <a:extLst>
              <a:ext uri="{FF2B5EF4-FFF2-40B4-BE49-F238E27FC236}">
                <a16:creationId xmlns:a16="http://schemas.microsoft.com/office/drawing/2014/main" id="{194BBCFC-ECAB-4BA6-F773-12DBE2514F97}"/>
              </a:ext>
            </a:extLst>
          </p:cNvPr>
          <p:cNvCxnSpPr/>
          <p:nvPr/>
        </p:nvCxnSpPr>
        <p:spPr>
          <a:xfrm>
            <a:off x="1799923" y="3231682"/>
            <a:ext cx="0" cy="3946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BA6FE3AA-1A2A-E76A-03F5-ED2580D5444C}"/>
              </a:ext>
            </a:extLst>
          </p:cNvPr>
          <p:cNvPicPr>
            <a:picLocks noChangeAspect="1"/>
          </p:cNvPicPr>
          <p:nvPr/>
        </p:nvPicPr>
        <p:blipFill>
          <a:blip r:embed="rId3"/>
          <a:stretch>
            <a:fillRect/>
          </a:stretch>
        </p:blipFill>
        <p:spPr>
          <a:xfrm>
            <a:off x="8122535" y="2128901"/>
            <a:ext cx="3250858" cy="3295512"/>
          </a:xfrm>
          <a:prstGeom prst="rect">
            <a:avLst/>
          </a:prstGeom>
        </p:spPr>
      </p:pic>
    </p:spTree>
    <p:extLst>
      <p:ext uri="{BB962C8B-B14F-4D97-AF65-F5344CB8AC3E}">
        <p14:creationId xmlns:p14="http://schemas.microsoft.com/office/powerpoint/2010/main" val="3655625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B927-BC9C-3E2C-FF8B-593B5C5AFD1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0FB6A24-51CE-4590-8A0E-58735C08E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E717FE3-1F82-2ED9-5342-690FF5E3B1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46A86BD-282F-B09D-E907-B42553C92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E54B123-6D5A-6065-FFDA-18918FC84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FFC9380-296C-411D-FA82-A8975ECDB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FB712C6-F081-A449-C7CF-025BBED80D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FE8524F-21AB-2419-0A57-C1FF75D92EB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78875354-FA03-5177-525E-231AFA0645FE}"/>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Lo studio di Sylos Labini sulle classi sociali in Italia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DA2C2B8-DF2D-6DF6-4392-3BA0C95227C0}"/>
              </a:ext>
            </a:extLst>
          </p:cNvPr>
          <p:cNvSpPr txBox="1"/>
          <p:nvPr/>
        </p:nvSpPr>
        <p:spPr>
          <a:xfrm>
            <a:off x="8308195" y="581804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05598B1A-8952-5C68-FC73-5B86723CD03D}"/>
              </a:ext>
            </a:extLst>
          </p:cNvPr>
          <p:cNvSpPr txBox="1"/>
          <p:nvPr/>
        </p:nvSpPr>
        <p:spPr>
          <a:xfrm>
            <a:off x="1405289" y="2056366"/>
            <a:ext cx="6458552" cy="3954929"/>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Sylos Labini </a:t>
            </a:r>
            <a:r>
              <a:rPr lang="it-IT" dirty="0">
                <a:latin typeface="Palatino Linotype" panose="02040502050505030304" pitchFamily="18" charset="0"/>
                <a:sym typeface="Wingdings" panose="05000000000000000000" pitchFamily="2" charset="2"/>
              </a:rPr>
              <a:t>considera l’evoluzione di queste classi nell’arco di un lungo periodo, che va dal 1881 al 1983</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r>
              <a:rPr lang="it-IT" dirty="0">
                <a:latin typeface="Palatino Linotype" panose="02040502050505030304" pitchFamily="18" charset="0"/>
                <a:sym typeface="Wingdings" panose="05000000000000000000" pitchFamily="2" charset="2"/>
              </a:rPr>
              <a:t>maggiori trasformazioni si hanno nella </a:t>
            </a:r>
            <a:r>
              <a:rPr lang="it-IT" b="1" dirty="0">
                <a:latin typeface="Palatino Linotype" panose="02040502050505030304" pitchFamily="18" charset="0"/>
                <a:sym typeface="Wingdings" panose="05000000000000000000" pitchFamily="2" charset="2"/>
              </a:rPr>
              <a:t>classe dei coltivatori diretti</a:t>
            </a:r>
            <a:r>
              <a:rPr lang="it-IT" dirty="0">
                <a:latin typeface="Palatino Linotype" panose="02040502050505030304" pitchFamily="18" charset="0"/>
                <a:sym typeface="Wingdings" panose="05000000000000000000" pitchFamily="2" charset="2"/>
              </a:rPr>
              <a:t>:</a:t>
            </a:r>
            <a:r>
              <a:rPr lang="it-IT" sz="1900" dirty="0">
                <a:latin typeface="Palatino Linotype" panose="02040502050505030304" pitchFamily="18" charset="0"/>
                <a:sym typeface="Wingdings" panose="05000000000000000000" pitchFamily="2" charset="2"/>
              </a:rPr>
              <a:t> </a:t>
            </a:r>
            <a:r>
              <a:rPr lang="it-IT" sz="1700" dirty="0">
                <a:latin typeface="Palatino Linotype" panose="02040502050505030304" pitchFamily="18" charset="0"/>
                <a:sym typeface="Wingdings" panose="05000000000000000000" pitchFamily="2" charset="2"/>
              </a:rPr>
              <a:t>raggiunge picco più elevato nel 1921 (37%) per poi calare costantemente e arrivare nel 1983 al 7,6%; </a:t>
            </a:r>
          </a:p>
          <a:p>
            <a:pPr algn="just"/>
            <a:endParaRPr lang="it-IT" sz="1700" dirty="0">
              <a:latin typeface="Palatino Linotype" panose="02040502050505030304" pitchFamily="18" charset="0"/>
              <a:sym typeface="Wingdings" panose="05000000000000000000" pitchFamily="2" charset="2"/>
            </a:endParaRP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classi medie urbane </a:t>
            </a:r>
            <a:r>
              <a:rPr lang="it-IT" dirty="0">
                <a:latin typeface="Palatino Linotype" panose="02040502050505030304" pitchFamily="18" charset="0"/>
                <a:sym typeface="Wingdings" panose="05000000000000000000" pitchFamily="2" charset="2"/>
              </a:rPr>
              <a:t>sono invece cresciute costantemente: </a:t>
            </a:r>
            <a:r>
              <a:rPr lang="it-IT" sz="1700" dirty="0">
                <a:latin typeface="Palatino Linotype" panose="02040502050505030304" pitchFamily="18" charset="0"/>
                <a:sym typeface="Wingdings" panose="05000000000000000000" pitchFamily="2" charset="2"/>
              </a:rPr>
              <a:t>passando dal 23,4% (nel 1881) al 46,4% (nel 1983);</a:t>
            </a:r>
          </a:p>
          <a:p>
            <a:pPr marL="285750" indent="-285750" algn="just">
              <a:buFont typeface="Arial" panose="020B0604020202020204" pitchFamily="34" charset="0"/>
              <a:buChar char="•"/>
            </a:pPr>
            <a:endParaRPr lang="it-IT" dirty="0">
              <a:latin typeface="Palatino Linotype" panose="02040502050505030304" pitchFamily="18" charset="0"/>
              <a:sym typeface="Wingdings" panose="05000000000000000000" pitchFamily="2" charset="2"/>
            </a:endParaRP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borghesia: </a:t>
            </a:r>
            <a:r>
              <a:rPr lang="it-IT" sz="1700" dirty="0">
                <a:latin typeface="Palatino Linotype" panose="02040502050505030304" pitchFamily="18" charset="0"/>
                <a:sym typeface="Wingdings" panose="05000000000000000000" pitchFamily="2" charset="2"/>
              </a:rPr>
              <a:t>stabile nel periodo tra il 1881 e il 1951, è poi cresciuta passando dall’1,9% (nel 1951) al 3,3% (nel 1983).</a:t>
            </a:r>
          </a:p>
          <a:p>
            <a:pPr algn="just"/>
            <a:endParaRPr lang="it-IT" dirty="0">
              <a:latin typeface="Palatino Linotype" panose="02040502050505030304" pitchFamily="18" charset="0"/>
              <a:sym typeface="Wingdings" panose="05000000000000000000" pitchFamily="2" charset="2"/>
            </a:endParaRPr>
          </a:p>
        </p:txBody>
      </p:sp>
      <p:cxnSp>
        <p:nvCxnSpPr>
          <p:cNvPr id="4" name="Connettore 2 3">
            <a:extLst>
              <a:ext uri="{FF2B5EF4-FFF2-40B4-BE49-F238E27FC236}">
                <a16:creationId xmlns:a16="http://schemas.microsoft.com/office/drawing/2014/main" id="{EAE34DF6-AB36-183C-AFE5-0D32A29CBEF4}"/>
              </a:ext>
            </a:extLst>
          </p:cNvPr>
          <p:cNvCxnSpPr/>
          <p:nvPr/>
        </p:nvCxnSpPr>
        <p:spPr>
          <a:xfrm>
            <a:off x="1934676" y="2744495"/>
            <a:ext cx="0" cy="3946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9AF55575-AB2E-36FB-4FEB-E1130A1FECB6}"/>
              </a:ext>
            </a:extLst>
          </p:cNvPr>
          <p:cNvPicPr>
            <a:picLocks noChangeAspect="1"/>
          </p:cNvPicPr>
          <p:nvPr/>
        </p:nvPicPr>
        <p:blipFill>
          <a:blip r:embed="rId3"/>
          <a:stretch>
            <a:fillRect/>
          </a:stretch>
        </p:blipFill>
        <p:spPr>
          <a:xfrm>
            <a:off x="8122535" y="2215528"/>
            <a:ext cx="3250858" cy="3295512"/>
          </a:xfrm>
          <a:prstGeom prst="rect">
            <a:avLst/>
          </a:prstGeom>
        </p:spPr>
      </p:pic>
    </p:spTree>
    <p:extLst>
      <p:ext uri="{BB962C8B-B14F-4D97-AF65-F5344CB8AC3E}">
        <p14:creationId xmlns:p14="http://schemas.microsoft.com/office/powerpoint/2010/main" val="1643561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52F79-F560-440F-967A-D660EF983D1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BE8FBE-3050-557F-8D6E-30D3BF247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84A6140-47E5-48F3-E65A-46E9D98C50E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6863A51-433C-027F-F3A1-2BDAD9880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8EC74672-B8FC-4EA3-5BBF-35FC4DAF29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73137FE-1FBE-9B38-D6D2-5AEB6764A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808ECBA0-5E28-5252-87F3-01F8911B7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2342450-45DB-842A-37C0-C6617688150F}"/>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2C1CD15-5A38-22E1-550A-7C52A617488D}"/>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Lo studio di Sylos Labini sulle classi sociali in Italia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96A5336-C964-3F89-9107-D79C109B9EBD}"/>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5CB141E4-5048-D5BF-015F-F2E9CE25D5F9}"/>
              </a:ext>
            </a:extLst>
          </p:cNvPr>
          <p:cNvSpPr txBox="1"/>
          <p:nvPr/>
        </p:nvSpPr>
        <p:spPr>
          <a:xfrm>
            <a:off x="1376413" y="2215528"/>
            <a:ext cx="6458552" cy="3416320"/>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La tendenza alla crescita delle </a:t>
            </a:r>
            <a:r>
              <a:rPr lang="it-IT" b="1" dirty="0">
                <a:latin typeface="Palatino Linotype" panose="02040502050505030304" pitchFamily="18" charset="0"/>
                <a:sym typeface="Wingdings" panose="05000000000000000000" pitchFamily="2" charset="2"/>
              </a:rPr>
              <a:t>classi medie urbane </a:t>
            </a:r>
            <a:r>
              <a:rPr lang="it-IT" dirty="0">
                <a:latin typeface="Palatino Linotype" panose="02040502050505030304" pitchFamily="18" charset="0"/>
                <a:sym typeface="Wingdings" panose="05000000000000000000" pitchFamily="2" charset="2"/>
              </a:rPr>
              <a:t>tuttora è in atto, come tuttora è in atto anche il calo dei </a:t>
            </a:r>
            <a:r>
              <a:rPr lang="it-IT" b="1" dirty="0">
                <a:latin typeface="Palatino Linotype" panose="02040502050505030304" pitchFamily="18" charset="0"/>
                <a:sym typeface="Wingdings" panose="05000000000000000000" pitchFamily="2" charset="2"/>
              </a:rPr>
              <a:t>coltivatori diretti</a:t>
            </a:r>
            <a:r>
              <a:rPr lang="it-IT" dirty="0">
                <a:latin typeface="Palatino Linotype" panose="02040502050505030304" pitchFamily="18" charset="0"/>
                <a:sym typeface="Wingdings" panose="05000000000000000000" pitchFamily="2" charset="2"/>
              </a:rPr>
              <a:t> e della </a:t>
            </a:r>
            <a:r>
              <a:rPr lang="it-IT" b="1" dirty="0">
                <a:latin typeface="Palatino Linotype" panose="02040502050505030304" pitchFamily="18" charset="0"/>
                <a:sym typeface="Wingdings" panose="05000000000000000000" pitchFamily="2" charset="2"/>
              </a:rPr>
              <a:t>classe operaia</a:t>
            </a:r>
          </a:p>
          <a:p>
            <a:pPr algn="just"/>
            <a:endParaRPr lang="it-IT" b="1" dirty="0">
              <a:latin typeface="Palatino Linotype" panose="02040502050505030304" pitchFamily="18" charset="0"/>
              <a:sym typeface="Wingdings" panose="05000000000000000000" pitchFamily="2" charset="2"/>
            </a:endParaRPr>
          </a:p>
          <a:p>
            <a:pPr algn="just"/>
            <a:endParaRPr lang="it-IT"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La</a:t>
            </a:r>
            <a:r>
              <a:rPr lang="it-IT" b="1" dirty="0">
                <a:latin typeface="Palatino Linotype" panose="02040502050505030304" pitchFamily="18" charset="0"/>
                <a:sym typeface="Wingdings" panose="05000000000000000000" pitchFamily="2" charset="2"/>
              </a:rPr>
              <a:t> classe media </a:t>
            </a:r>
            <a:r>
              <a:rPr lang="it-IT" dirty="0">
                <a:latin typeface="Palatino Linotype" panose="02040502050505030304" pitchFamily="18" charset="0"/>
                <a:sym typeface="Wingdings" panose="05000000000000000000" pitchFamily="2" charset="2"/>
              </a:rPr>
              <a:t>per</a:t>
            </a:r>
            <a:r>
              <a:rPr lang="it-IT" b="1" dirty="0">
                <a:latin typeface="Palatino Linotype" panose="02040502050505030304" pitchFamily="18" charset="0"/>
                <a:sym typeface="Wingdings" panose="05000000000000000000" pitchFamily="2" charset="2"/>
              </a:rPr>
              <a:t> Sylos Labini </a:t>
            </a:r>
            <a:r>
              <a:rPr lang="it-IT" dirty="0">
                <a:latin typeface="Palatino Linotype" panose="02040502050505030304" pitchFamily="18" charset="0"/>
                <a:sym typeface="Wingdings" panose="05000000000000000000" pitchFamily="2" charset="2"/>
              </a:rPr>
              <a:t>non è sempre omogenea, comprendendo infatti: </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piccola borghesia autonoma: </a:t>
            </a:r>
            <a:r>
              <a:rPr lang="it-IT" dirty="0">
                <a:latin typeface="Palatino Linotype" panose="02040502050505030304" pitchFamily="18" charset="0"/>
                <a:sym typeface="Wingdings" panose="05000000000000000000" pitchFamily="2" charset="2"/>
              </a:rPr>
              <a:t>commercianti, artigiani e piccoli professionisti;</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piccola borghesia impiegatizia: </a:t>
            </a:r>
            <a:r>
              <a:rPr lang="it-IT" dirty="0">
                <a:latin typeface="Palatino Linotype" panose="02040502050505030304" pitchFamily="18" charset="0"/>
                <a:sym typeface="Wingdings" panose="05000000000000000000" pitchFamily="2" charset="2"/>
              </a:rPr>
              <a:t>tecnici, insegnanti e impiegati di vario genere;</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categorie particolari: </a:t>
            </a:r>
            <a:r>
              <a:rPr lang="it-IT" dirty="0">
                <a:latin typeface="Palatino Linotype" panose="02040502050505030304" pitchFamily="18" charset="0"/>
                <a:sym typeface="Wingdings" panose="05000000000000000000" pitchFamily="2" charset="2"/>
              </a:rPr>
              <a:t>come</a:t>
            </a:r>
            <a:r>
              <a:rPr lang="it-IT" b="1"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membri del clero e militari</a:t>
            </a:r>
          </a:p>
        </p:txBody>
      </p:sp>
      <p:pic>
        <p:nvPicPr>
          <p:cNvPr id="5" name="Immagine 4">
            <a:extLst>
              <a:ext uri="{FF2B5EF4-FFF2-40B4-BE49-F238E27FC236}">
                <a16:creationId xmlns:a16="http://schemas.microsoft.com/office/drawing/2014/main" id="{160BA60A-7BB2-FEDC-D921-0B337F622821}"/>
              </a:ext>
            </a:extLst>
          </p:cNvPr>
          <p:cNvPicPr>
            <a:picLocks noChangeAspect="1"/>
          </p:cNvPicPr>
          <p:nvPr/>
        </p:nvPicPr>
        <p:blipFill>
          <a:blip r:embed="rId3"/>
          <a:stretch>
            <a:fillRect/>
          </a:stretch>
        </p:blipFill>
        <p:spPr>
          <a:xfrm>
            <a:off x="8122535" y="2215528"/>
            <a:ext cx="3250858" cy="3295512"/>
          </a:xfrm>
          <a:prstGeom prst="rect">
            <a:avLst/>
          </a:prstGeom>
        </p:spPr>
      </p:pic>
    </p:spTree>
    <p:extLst>
      <p:ext uri="{BB962C8B-B14F-4D97-AF65-F5344CB8AC3E}">
        <p14:creationId xmlns:p14="http://schemas.microsoft.com/office/powerpoint/2010/main" val="2615408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F8FCF-28DF-FC8E-B327-D9701017651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1004E99-CED1-EB41-CA38-50D2EF637B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7151385-695F-8259-11D4-7DE85764CA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E7CD3155-9483-E13E-0282-B4FA26B08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464570F-D934-CE51-9E40-94571B651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2BDA642-5AF4-9E4C-CAA2-FB054EA4A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7C3392E-83D2-5EC8-A544-3F14079673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F1E74D6-84E2-F851-2056-A568E0A07C8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7E85A75-3F9B-312F-F92F-2D1A6420F4F5}"/>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Lo studio di Sylos Labini sulle classi sociali in Italia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9A0D6A7-F0C9-644F-A0A2-FEC0549ED5FC}"/>
              </a:ext>
            </a:extLst>
          </p:cNvPr>
          <p:cNvSpPr txBox="1"/>
          <p:nvPr/>
        </p:nvSpPr>
        <p:spPr>
          <a:xfrm>
            <a:off x="8308195"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22558E50-FE5D-6968-D3FD-E70745156DA5}"/>
              </a:ext>
            </a:extLst>
          </p:cNvPr>
          <p:cNvSpPr txBox="1"/>
          <p:nvPr/>
        </p:nvSpPr>
        <p:spPr>
          <a:xfrm>
            <a:off x="1337912" y="2355179"/>
            <a:ext cx="6458552" cy="3016210"/>
          </a:xfrm>
          <a:prstGeom prst="rect">
            <a:avLst/>
          </a:prstGeom>
          <a:noFill/>
        </p:spPr>
        <p:txBody>
          <a:bodyPr wrap="square" rtlCol="0">
            <a:spAutoFit/>
          </a:bodyPr>
          <a:lstStyle/>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Queste categorie (abbastanza numerose) hanno interessi economici diversi e, talvolta, contrastanti. Presentano, inoltre, diversi livelli culturali e una diversa moralità civile</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b="1" dirty="0">
                <a:latin typeface="Palatino Linotype" panose="02040502050505030304" pitchFamily="18" charset="0"/>
                <a:sym typeface="Wingdings" panose="05000000000000000000" pitchFamily="2" charset="2"/>
              </a:rPr>
              <a:t>Sylos Labini </a:t>
            </a:r>
            <a:r>
              <a:rPr lang="it-IT" sz="1900" dirty="0">
                <a:latin typeface="Palatino Linotype" panose="02040502050505030304" pitchFamily="18" charset="0"/>
                <a:sym typeface="Wingdings" panose="05000000000000000000" pitchFamily="2" charset="2"/>
              </a:rPr>
              <a:t> </a:t>
            </a:r>
            <a:r>
              <a:rPr lang="it-IT" sz="1900" b="1" dirty="0">
                <a:latin typeface="Palatino Linotype" panose="02040502050505030304" pitchFamily="18" charset="0"/>
                <a:sym typeface="Wingdings" panose="05000000000000000000" pitchFamily="2" charset="2"/>
              </a:rPr>
              <a:t>alta borghesia </a:t>
            </a:r>
            <a:r>
              <a:rPr lang="it-IT" sz="1900" dirty="0">
                <a:latin typeface="Palatino Linotype" panose="02040502050505030304" pitchFamily="18" charset="0"/>
                <a:sym typeface="Wingdings" panose="05000000000000000000" pitchFamily="2" charset="2"/>
              </a:rPr>
              <a:t>(borghesia vera e propria) e </a:t>
            </a:r>
            <a:r>
              <a:rPr lang="it-IT" sz="1900" b="1" dirty="0">
                <a:latin typeface="Palatino Linotype" panose="02040502050505030304" pitchFamily="18" charset="0"/>
                <a:sym typeface="Wingdings" panose="05000000000000000000" pitchFamily="2" charset="2"/>
              </a:rPr>
              <a:t>classe operaia</a:t>
            </a:r>
            <a:r>
              <a:rPr lang="it-IT" sz="1900" dirty="0">
                <a:latin typeface="Palatino Linotype" panose="02040502050505030304" pitchFamily="18" charset="0"/>
                <a:sym typeface="Wingdings" panose="05000000000000000000" pitchFamily="2" charset="2"/>
              </a:rPr>
              <a:t>, diversamente dalla classe media, sono più omogenee: questo, quindi, le configura maggiormente come classi</a:t>
            </a:r>
          </a:p>
        </p:txBody>
      </p:sp>
      <p:pic>
        <p:nvPicPr>
          <p:cNvPr id="5" name="Immagine 4">
            <a:extLst>
              <a:ext uri="{FF2B5EF4-FFF2-40B4-BE49-F238E27FC236}">
                <a16:creationId xmlns:a16="http://schemas.microsoft.com/office/drawing/2014/main" id="{A66DEAD5-99D4-2FFD-FD29-90BD39C32F66}"/>
              </a:ext>
            </a:extLst>
          </p:cNvPr>
          <p:cNvPicPr>
            <a:picLocks noChangeAspect="1"/>
          </p:cNvPicPr>
          <p:nvPr/>
        </p:nvPicPr>
        <p:blipFill>
          <a:blip r:embed="rId3"/>
          <a:stretch>
            <a:fillRect/>
          </a:stretch>
        </p:blipFill>
        <p:spPr>
          <a:xfrm>
            <a:off x="8122535" y="2215528"/>
            <a:ext cx="3250858" cy="3295512"/>
          </a:xfrm>
          <a:prstGeom prst="rect">
            <a:avLst/>
          </a:prstGeom>
        </p:spPr>
      </p:pic>
    </p:spTree>
    <p:extLst>
      <p:ext uri="{BB962C8B-B14F-4D97-AF65-F5344CB8AC3E}">
        <p14:creationId xmlns:p14="http://schemas.microsoft.com/office/powerpoint/2010/main" val="201924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80658-D06A-EA50-2C53-EFBCCFD808D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AD25B4-FBDD-7BF1-E9F0-224095E41C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1083BB2-34D5-8406-F497-A842E32749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F3373C0-FAE5-D5EB-FDB1-C2FEEB3ADA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D0B7D88D-0E29-D373-5740-B11CC92CC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7458866-73A5-5EB3-D751-608AFBEAD1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B655A7D-1F88-96A3-D62E-9BC624688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B021988-3A39-997B-D51D-575726C2F19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AB8CF2E-7F62-2934-D122-EBB2CB425297}"/>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Sottoproletariato e impoverimento della classe media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32B3357-35CE-2A6E-C0AA-8B34E12CA202}"/>
              </a:ext>
            </a:extLst>
          </p:cNvPr>
          <p:cNvSpPr txBox="1"/>
          <p:nvPr/>
        </p:nvSpPr>
        <p:spPr>
          <a:xfrm>
            <a:off x="83081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703D99A7-5BC5-A5B3-A177-B1BADAE29F7E}"/>
              </a:ext>
            </a:extLst>
          </p:cNvPr>
          <p:cNvSpPr txBox="1"/>
          <p:nvPr/>
        </p:nvSpPr>
        <p:spPr>
          <a:xfrm>
            <a:off x="1395663" y="2176219"/>
            <a:ext cx="9977730" cy="3200876"/>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Rispetto all’inizio dei processi di industrializzazione, le disuguaglianze sociali sono diminuite, ma rimangono ancora differenze elevate e sono nati nuovi meccanismi che determinano </a:t>
            </a:r>
            <a:r>
              <a:rPr lang="it-IT" b="1" dirty="0">
                <a:latin typeface="Palatino Linotype" panose="02040502050505030304" pitchFamily="18" charset="0"/>
                <a:sym typeface="Wingdings" panose="05000000000000000000" pitchFamily="2" charset="2"/>
              </a:rPr>
              <a:t>nuove forme di povertà </a:t>
            </a:r>
            <a:r>
              <a:rPr lang="it-IT" dirty="0">
                <a:latin typeface="Palatino Linotype" panose="02040502050505030304" pitchFamily="18" charset="0"/>
                <a:sym typeface="Wingdings" panose="05000000000000000000" pitchFamily="2" charset="2"/>
              </a:rPr>
              <a:t>che rispetto ai periodi di crescita economica costituiscono un’inversione di tendenza</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Per i sociologi, </a:t>
            </a:r>
            <a:r>
              <a:rPr lang="it-IT" sz="1900" b="1" u="sng" dirty="0">
                <a:latin typeface="Palatino Linotype" panose="02040502050505030304" pitchFamily="18" charset="0"/>
                <a:sym typeface="Wingdings" panose="05000000000000000000" pitchFamily="2" charset="2"/>
              </a:rPr>
              <a:t>sottoproletariato</a:t>
            </a:r>
            <a:r>
              <a:rPr lang="it-IT" sz="1900" dirty="0">
                <a:latin typeface="Palatino Linotype" panose="02040502050505030304" pitchFamily="18" charset="0"/>
                <a:sym typeface="Wingdings" panose="05000000000000000000" pitchFamily="2" charset="2"/>
              </a:rPr>
              <a:t> è  </a:t>
            </a:r>
            <a:r>
              <a:rPr lang="it-IT" sz="1900" b="1" dirty="0">
                <a:latin typeface="Palatino Linotype" panose="02040502050505030304" pitchFamily="18" charset="0"/>
                <a:sym typeface="Wingdings" panose="05000000000000000000" pitchFamily="2" charset="2"/>
              </a:rPr>
              <a:t>strato sociale composto da individui occupati in modo decisamente irregolare e precario in lavori umili e con redditi molto bassi</a:t>
            </a:r>
          </a:p>
          <a:p>
            <a:pPr algn="just"/>
            <a:endParaRPr lang="it-IT" sz="1900" b="1"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a causa della sua condizione, è maggiormente soggetto, rispetto ad altre classi sociali, a varie forme di devianza sociale</a:t>
            </a:r>
            <a:endParaRPr lang="it-IT" sz="1900" dirty="0">
              <a:latin typeface="Palatino Linotype" panose="02040502050505030304" pitchFamily="18" charset="0"/>
              <a:sym typeface="Wingdings" panose="05000000000000000000" pitchFamily="2" charset="2"/>
            </a:endParaRPr>
          </a:p>
        </p:txBody>
      </p:sp>
      <p:cxnSp>
        <p:nvCxnSpPr>
          <p:cNvPr id="4" name="Connettore 2 3">
            <a:extLst>
              <a:ext uri="{FF2B5EF4-FFF2-40B4-BE49-F238E27FC236}">
                <a16:creationId xmlns:a16="http://schemas.microsoft.com/office/drawing/2014/main" id="{B3A3AA6F-F3F2-B2E9-A8FE-8880336C3F1D}"/>
              </a:ext>
            </a:extLst>
          </p:cNvPr>
          <p:cNvCxnSpPr/>
          <p:nvPr/>
        </p:nvCxnSpPr>
        <p:spPr>
          <a:xfrm>
            <a:off x="3638349" y="4244742"/>
            <a:ext cx="0" cy="4427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9465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486AD-372B-4059-E74C-58B7E142C44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AB782-5A20-DD00-D120-E8CDAE8B7D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FFAE2AE-3242-4FAA-1F59-6D040176BB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F252AB1-5E79-1A84-C39C-56C33EE58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B0FAC41-F61D-81E6-FADC-B3927E71B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CC2A8EC-D55D-8BE8-B2C3-23538DAA7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97CFAF7-12B8-8607-5402-816352A8B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CE7A8B7-943A-DA16-3F37-3F90E18A0E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DBCD128-2EDF-F435-9C94-33171CC17434}"/>
              </a:ext>
            </a:extLst>
          </p:cNvPr>
          <p:cNvSpPr txBox="1"/>
          <p:nvPr/>
        </p:nvSpPr>
        <p:spPr>
          <a:xfrm>
            <a:off x="4798555" y="814012"/>
            <a:ext cx="70192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Sottoproletariato e impoverimento della classe media</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2DD8CB4-0226-7963-07E4-3333C5DE7952}"/>
              </a:ext>
            </a:extLst>
          </p:cNvPr>
          <p:cNvSpPr txBox="1"/>
          <p:nvPr/>
        </p:nvSpPr>
        <p:spPr>
          <a:xfrm>
            <a:off x="8308194"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8CBBEF2-882E-E913-BE10-C1F81561A964}"/>
              </a:ext>
            </a:extLst>
          </p:cNvPr>
          <p:cNvSpPr txBox="1"/>
          <p:nvPr/>
        </p:nvSpPr>
        <p:spPr>
          <a:xfrm>
            <a:off x="1395662" y="2499561"/>
            <a:ext cx="9977730" cy="2139047"/>
          </a:xfrm>
          <a:prstGeom prst="rect">
            <a:avLst/>
          </a:prstGeom>
          <a:noFill/>
        </p:spPr>
        <p:txBody>
          <a:bodyPr wrap="square" rtlCol="0">
            <a:spAutoFit/>
          </a:bodyPr>
          <a:lstStyle/>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Diversamente da quanto si potrebbe pensare, anche nelle società attuali a capitalismo avanzato, la classe dei sottoproletari tende ad estendersi (nonostante siano presenti una serie di interventi assistenziali, soprattutto per le fasce più povere della popolazione)</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In fase di crisi economica, inoltre, l’impoverimento tende a coinvolgere in diversa misura anche porzioni della </a:t>
            </a:r>
            <a:r>
              <a:rPr lang="it-IT" sz="1900" b="1" dirty="0">
                <a:latin typeface="Palatino Linotype" panose="02040502050505030304" pitchFamily="18" charset="0"/>
                <a:sym typeface="Wingdings" panose="05000000000000000000" pitchFamily="2" charset="2"/>
              </a:rPr>
              <a:t>classe operaia e media.</a:t>
            </a:r>
          </a:p>
        </p:txBody>
      </p:sp>
    </p:spTree>
    <p:extLst>
      <p:ext uri="{BB962C8B-B14F-4D97-AF65-F5344CB8AC3E}">
        <p14:creationId xmlns:p14="http://schemas.microsoft.com/office/powerpoint/2010/main" val="2150281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715A0-CD05-E607-F453-F1C3C577ED6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11369D-CAF4-7144-7BE6-7B5896050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5AC21A7-9CE8-0A94-7044-23D6C8D7C2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CB59333-5154-0CCE-6966-C24C4B1A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08E589C-F8DD-6394-72EF-ABA112106F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CC1C4D5-26D8-763F-2E71-431DDE6E25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E899C71-87D9-361E-0BC3-B0FAD5858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BE0B3FFB-0BF1-1C03-C7AD-6A274AEBA60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C2899D0-5657-C0A3-0339-E85BAC354B5A}"/>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devianza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8BC31A02-259B-F3E9-8972-09E60FD55E70}"/>
              </a:ext>
            </a:extLst>
          </p:cNvPr>
          <p:cNvSpPr txBox="1"/>
          <p:nvPr/>
        </p:nvSpPr>
        <p:spPr>
          <a:xfrm>
            <a:off x="8308194" y="603640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8DC879F4-7EB7-306B-9DB1-F8B12697AD73}"/>
              </a:ext>
            </a:extLst>
          </p:cNvPr>
          <p:cNvSpPr txBox="1"/>
          <p:nvPr/>
        </p:nvSpPr>
        <p:spPr>
          <a:xfrm>
            <a:off x="1395662" y="2025588"/>
            <a:ext cx="9977730" cy="4031873"/>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Devianza sociale  costituita da un comportamento in cui l’infrazione alle norme sociali e alle regole istituzionali assume un carattere sistematico e ricorrente</a:t>
            </a:r>
            <a:r>
              <a:rPr lang="it-IT" sz="1900" dirty="0">
                <a:latin typeface="Palatino Linotype" panose="02040502050505030304" pitchFamily="18" charset="0"/>
                <a:sym typeface="Wingdings" panose="05000000000000000000" pitchFamily="2" charset="2"/>
              </a:rPr>
              <a:t>; può essere intesa come un tentativo di sottrarsi al controllo sociale</a:t>
            </a:r>
          </a:p>
          <a:p>
            <a:pPr algn="just"/>
            <a:endParaRPr lang="it-IT" sz="1900"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le condotte considerate devianti variano in base alle norme e alla cultura dell’ambiente di appartenenza</a:t>
            </a: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Le società non hanno un carattere statico e i valori che sono espressi al loro interno subiscono delle evoluzioni: </a:t>
            </a:r>
            <a:r>
              <a:rPr lang="it-IT" b="1" dirty="0">
                <a:latin typeface="Palatino Linotype" panose="02040502050505030304" pitchFamily="18" charset="0"/>
                <a:sym typeface="Wingdings" panose="05000000000000000000" pitchFamily="2" charset="2"/>
              </a:rPr>
              <a:t>l’atto deviante, dunque, non sempre ha una connotazione negativa, ma può esprimere un bisogno di cambiamento</a:t>
            </a:r>
          </a:p>
          <a:p>
            <a:pPr algn="just"/>
            <a:endParaRPr lang="it-IT" b="1" dirty="0">
              <a:latin typeface="Palatino Linotype" panose="02040502050505030304" pitchFamily="18" charset="0"/>
              <a:sym typeface="Wingdings" panose="05000000000000000000" pitchFamily="2" charset="2"/>
            </a:endParaRPr>
          </a:p>
          <a:p>
            <a:pPr algn="just"/>
            <a:r>
              <a:rPr lang="it-IT" b="1" dirty="0">
                <a:latin typeface="Palatino Linotype" panose="02040502050505030304" pitchFamily="18" charset="0"/>
                <a:sym typeface="Wingdings" panose="05000000000000000000" pitchFamily="2" charset="2"/>
              </a:rPr>
              <a:t>In ogni società è presente un certo grado di anticonformismo, dissenso e diversità</a:t>
            </a:r>
          </a:p>
          <a:p>
            <a:pPr algn="just"/>
            <a:r>
              <a:rPr lang="it-IT" sz="1700" dirty="0">
                <a:latin typeface="Palatino Linotype" panose="02040502050505030304" pitchFamily="18" charset="0"/>
                <a:sym typeface="Wingdings" panose="05000000000000000000" pitchFamily="2" charset="2"/>
              </a:rPr>
              <a:t>es. alcuni gruppi giovanili che contestano l’ordine sociale vigente hanno dei comportamenti anticonformisti che possono essere portatori di esigenze e valori nuovi.</a:t>
            </a:r>
          </a:p>
        </p:txBody>
      </p:sp>
      <p:cxnSp>
        <p:nvCxnSpPr>
          <p:cNvPr id="4" name="Connettore 2 3">
            <a:extLst>
              <a:ext uri="{FF2B5EF4-FFF2-40B4-BE49-F238E27FC236}">
                <a16:creationId xmlns:a16="http://schemas.microsoft.com/office/drawing/2014/main" id="{E4A730DE-D894-A612-94C9-DA2B0262ADDA}"/>
              </a:ext>
            </a:extLst>
          </p:cNvPr>
          <p:cNvCxnSpPr>
            <a:cxnSpLocks/>
          </p:cNvCxnSpPr>
          <p:nvPr/>
        </p:nvCxnSpPr>
        <p:spPr>
          <a:xfrm>
            <a:off x="1999775" y="2941813"/>
            <a:ext cx="0" cy="2982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1076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DEDE-EECB-2F0D-FE0C-1416B7FCD32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E8D9AA-6132-3333-C892-4BBD2B56B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4FB0FBE-F0C6-F048-99C3-97D3845509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49DB4F2-8231-30B8-9967-17BA3C4CF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67E667DD-AC3F-CD02-8D44-11C9892B8B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94E9140-05EC-3D36-5652-EEF956B73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850D510-D8A6-DA53-2EAB-75F2E282DF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27D0B093-6C76-6403-7CDC-7F814D02B3A9}"/>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1B927DE-4805-4AD0-713F-E4A321547562}"/>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devianza sociale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F15BC989-9155-C834-7B0B-8E244F708430}"/>
              </a:ext>
            </a:extLst>
          </p:cNvPr>
          <p:cNvSpPr txBox="1"/>
          <p:nvPr/>
        </p:nvSpPr>
        <p:spPr>
          <a:xfrm>
            <a:off x="8308193" y="5775617"/>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8176D4B7-7CEC-3516-C101-06EFB0CB9A0E}"/>
              </a:ext>
            </a:extLst>
          </p:cNvPr>
          <p:cNvSpPr txBox="1"/>
          <p:nvPr/>
        </p:nvSpPr>
        <p:spPr>
          <a:xfrm>
            <a:off x="1395662" y="2499561"/>
            <a:ext cx="9977730" cy="2139047"/>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Principali fattori di rischio </a:t>
            </a:r>
            <a:r>
              <a:rPr lang="it-IT" sz="1900" dirty="0">
                <a:latin typeface="Palatino Linotype" panose="02040502050505030304" pitchFamily="18" charset="0"/>
                <a:sym typeface="Wingdings" panose="05000000000000000000" pitchFamily="2" charset="2"/>
              </a:rPr>
              <a:t>della </a:t>
            </a:r>
            <a:r>
              <a:rPr lang="it-IT" sz="1900" b="1" dirty="0">
                <a:latin typeface="Palatino Linotype" panose="02040502050505030304" pitchFamily="18" charset="0"/>
                <a:sym typeface="Wingdings" panose="05000000000000000000" pitchFamily="2" charset="2"/>
              </a:rPr>
              <a:t>devianza sociale </a:t>
            </a:r>
            <a:r>
              <a:rPr lang="it-IT" sz="1900" dirty="0">
                <a:latin typeface="Palatino Linotype" panose="02040502050505030304" pitchFamily="18" charset="0"/>
                <a:sym typeface="Wingdings" panose="05000000000000000000" pitchFamily="2" charset="2"/>
              </a:rPr>
              <a:t>sono:</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presenza di modelli di riferimento criminali </a:t>
            </a:r>
            <a:r>
              <a:rPr lang="it-IT" sz="1900" dirty="0">
                <a:latin typeface="Palatino Linotype" panose="02040502050505030304" pitchFamily="18" charset="0"/>
                <a:sym typeface="Wingdings" panose="05000000000000000000" pitchFamily="2" charset="2"/>
              </a:rPr>
              <a:t>in contrasto con norme sociali e morali che regolano la convivenza;</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carenze affettive</a:t>
            </a:r>
            <a:r>
              <a:rPr lang="it-IT" sz="1900" dirty="0">
                <a:latin typeface="Palatino Linotype" panose="02040502050505030304" pitchFamily="18" charset="0"/>
                <a:sym typeface="Wingdings" panose="05000000000000000000" pitchFamily="2" charset="2"/>
              </a:rPr>
              <a:t>;</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modelli educativi incoerenti </a:t>
            </a:r>
            <a:r>
              <a:rPr lang="it-IT" sz="1900" dirty="0">
                <a:latin typeface="Palatino Linotype" panose="02040502050505030304" pitchFamily="18" charset="0"/>
                <a:sym typeface="Wingdings" panose="05000000000000000000" pitchFamily="2" charset="2"/>
              </a:rPr>
              <a:t>in cui si alternano eccessiva rigidità o eccessiva mollezza;</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modelli educativi negligenti </a:t>
            </a:r>
            <a:r>
              <a:rPr lang="it-IT" sz="1900" dirty="0">
                <a:latin typeface="Palatino Linotype" panose="02040502050505030304" pitchFamily="18" charset="0"/>
                <a:sym typeface="Wingdings" panose="05000000000000000000" pitchFamily="2" charset="2"/>
              </a:rPr>
              <a:t>in cui i figli sono lasciati a sé stessi senza fornire loro delle regole</a:t>
            </a:r>
          </a:p>
        </p:txBody>
      </p:sp>
    </p:spTree>
    <p:extLst>
      <p:ext uri="{BB962C8B-B14F-4D97-AF65-F5344CB8AC3E}">
        <p14:creationId xmlns:p14="http://schemas.microsoft.com/office/powerpoint/2010/main" val="2534204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BFC76-2FF6-9CB1-22AF-269D49A7740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602A74-F1BA-DE70-1B1E-B5610A709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D429D2A-0FE9-299F-00C9-8FDFE05F4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0AD18B8-8239-8370-FEE3-FE03420E3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0616EC9-6468-44B5-82AE-89A5441B7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154C6F0-97F3-D047-6B72-96FEFBFB6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A17DEC0-4BA4-6EC7-687B-F155E157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406A7EA-F371-3AF6-FA72-A277229173C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1C411F21-EF77-BF64-4C0E-D686066DA366}"/>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Gli studi di </a:t>
            </a:r>
            <a:r>
              <a:rPr lang="it-IT" sz="2600" b="1" dirty="0" err="1">
                <a:solidFill>
                  <a:prstClr val="black"/>
                </a:solidFill>
                <a:latin typeface="Palatino Linotype" panose="02040502050505030304" pitchFamily="18" charset="0"/>
                <a:cs typeface="Times New Roman" panose="02020603050405020304" pitchFamily="18" charset="0"/>
              </a:rPr>
              <a:t>Cloward</a:t>
            </a:r>
            <a:r>
              <a:rPr lang="it-IT" sz="2600" b="1" dirty="0">
                <a:solidFill>
                  <a:prstClr val="black"/>
                </a:solidFill>
                <a:latin typeface="Palatino Linotype" panose="02040502050505030304" pitchFamily="18" charset="0"/>
                <a:cs typeface="Times New Roman" panose="02020603050405020304" pitchFamily="18" charset="0"/>
              </a:rPr>
              <a:t> e </a:t>
            </a:r>
            <a:r>
              <a:rPr lang="it-IT" sz="2600" b="1" dirty="0" err="1">
                <a:solidFill>
                  <a:prstClr val="black"/>
                </a:solidFill>
                <a:latin typeface="Palatino Linotype" panose="02040502050505030304" pitchFamily="18" charset="0"/>
                <a:cs typeface="Times New Roman" panose="02020603050405020304" pitchFamily="18" charset="0"/>
              </a:rPr>
              <a:t>Ohlin</a:t>
            </a:r>
            <a:r>
              <a:rPr lang="it-IT" sz="2600" b="1" dirty="0">
                <a:solidFill>
                  <a:prstClr val="black"/>
                </a:solidFill>
                <a:latin typeface="Palatino Linotype" panose="02040502050505030304" pitchFamily="18" charset="0"/>
                <a:cs typeface="Times New Roman" panose="02020603050405020304" pitchFamily="18" charset="0"/>
              </a:rPr>
              <a:t>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491FB2CE-2EA2-1015-0E65-2B4AC1F2ADB5}"/>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0C6FFA2-2248-EB4C-7DA9-99356E63B464}"/>
              </a:ext>
            </a:extLst>
          </p:cNvPr>
          <p:cNvSpPr txBox="1"/>
          <p:nvPr/>
        </p:nvSpPr>
        <p:spPr>
          <a:xfrm>
            <a:off x="1395662" y="2530162"/>
            <a:ext cx="9977729" cy="2492990"/>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Richard A. </a:t>
            </a:r>
            <a:r>
              <a:rPr lang="it-IT" sz="1900" b="1" dirty="0" err="1">
                <a:latin typeface="Palatino Linotype" panose="02040502050505030304" pitchFamily="18" charset="0"/>
                <a:sym typeface="Wingdings" panose="05000000000000000000" pitchFamily="2" charset="2"/>
              </a:rPr>
              <a:t>Cloward</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e </a:t>
            </a:r>
            <a:r>
              <a:rPr lang="it-IT" sz="1900" b="1" dirty="0">
                <a:latin typeface="Palatino Linotype" panose="02040502050505030304" pitchFamily="18" charset="0"/>
                <a:sym typeface="Wingdings" panose="05000000000000000000" pitchFamily="2" charset="2"/>
              </a:rPr>
              <a:t>Lloyd E. </a:t>
            </a:r>
            <a:r>
              <a:rPr lang="it-IT" sz="1900" b="1" dirty="0" err="1">
                <a:latin typeface="Palatino Linotype" panose="02040502050505030304" pitchFamily="18" charset="0"/>
                <a:sym typeface="Wingdings" panose="05000000000000000000" pitchFamily="2" charset="2"/>
              </a:rPr>
              <a:t>Ohlin</a:t>
            </a:r>
            <a:r>
              <a:rPr lang="it-IT" sz="1900" b="1" dirty="0">
                <a:latin typeface="Palatino Linotype" panose="02040502050505030304" pitchFamily="18" charset="0"/>
                <a:sym typeface="Wingdings" panose="05000000000000000000" pitchFamily="2" charset="2"/>
              </a:rPr>
              <a:t> </a:t>
            </a:r>
            <a:r>
              <a:rPr lang="it-IT" sz="1900" dirty="0">
                <a:latin typeface="Palatino Linotype" panose="02040502050505030304" pitchFamily="18" charset="0"/>
                <a:sym typeface="Wingdings" panose="05000000000000000000" pitchFamily="2" charset="2"/>
              </a:rPr>
              <a:t>portano avanti la linea interpretativa di </a:t>
            </a:r>
            <a:r>
              <a:rPr lang="it-IT" sz="1900" b="1" dirty="0">
                <a:latin typeface="Palatino Linotype" panose="02040502050505030304" pitchFamily="18" charset="0"/>
                <a:sym typeface="Wingdings" panose="05000000000000000000" pitchFamily="2" charset="2"/>
              </a:rPr>
              <a:t>Merton </a:t>
            </a:r>
            <a:r>
              <a:rPr lang="it-IT" sz="1900" dirty="0">
                <a:latin typeface="Palatino Linotype" panose="02040502050505030304" pitchFamily="18" charset="0"/>
                <a:sym typeface="Wingdings" panose="05000000000000000000" pitchFamily="2" charset="2"/>
              </a:rPr>
              <a:t>applicandola solo alla devianza sociale, approfondendo tale tema utilizzando anche il concetto di </a:t>
            </a:r>
            <a:r>
              <a:rPr lang="it-IT" sz="2000" b="1" dirty="0">
                <a:latin typeface="Palatino Linotype" panose="02040502050505030304" pitchFamily="18" charset="0"/>
                <a:sym typeface="Wingdings" panose="05000000000000000000" pitchFamily="2" charset="2"/>
              </a:rPr>
              <a:t>subcultura</a:t>
            </a: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r>
              <a:rPr lang="it-IT" sz="2000" b="1" dirty="0">
                <a:latin typeface="Palatino Linotype" panose="02040502050505030304" pitchFamily="18" charset="0"/>
                <a:sym typeface="Wingdings" panose="05000000000000000000" pitchFamily="2" charset="2"/>
              </a:rPr>
              <a:t>insieme di valori, modelli di comportamento e linguaggi che è elaborato da una parte della società (per esempio una classe sociale, un gruppo etnico, un gruppo giovanile, una comunità deviante).</a:t>
            </a:r>
          </a:p>
        </p:txBody>
      </p:sp>
      <p:cxnSp>
        <p:nvCxnSpPr>
          <p:cNvPr id="4" name="Connettore 2 3">
            <a:extLst>
              <a:ext uri="{FF2B5EF4-FFF2-40B4-BE49-F238E27FC236}">
                <a16:creationId xmlns:a16="http://schemas.microsoft.com/office/drawing/2014/main" id="{FC02C954-48D6-BA2C-7291-95DAABF847A2}"/>
              </a:ext>
            </a:extLst>
          </p:cNvPr>
          <p:cNvCxnSpPr/>
          <p:nvPr/>
        </p:nvCxnSpPr>
        <p:spPr>
          <a:xfrm>
            <a:off x="3068320" y="3429000"/>
            <a:ext cx="0" cy="5857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0888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DF9DE-A648-A293-78DF-9F19AF283B0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12631C-6305-F561-24F7-5BD29479B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4F71980-1DA9-908C-85A4-FD67267B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2666AD8C-7B21-A9E7-FEB2-A6C29E115F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A5D3A5C-7CD3-C244-ADC7-487702B569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82CF683-5278-280C-317B-E7084EFB8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0D8AB50E-6095-5750-BA85-69C2ECD13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DB3A982-D959-B148-F1F8-8E0B95BD680F}"/>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56841FC-BC75-978E-98A5-45CD68940DE1}"/>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Gli studi di </a:t>
            </a:r>
            <a:r>
              <a:rPr lang="it-IT" sz="2600" b="1" dirty="0" err="1">
                <a:solidFill>
                  <a:prstClr val="black"/>
                </a:solidFill>
                <a:latin typeface="Palatino Linotype" panose="02040502050505030304" pitchFamily="18" charset="0"/>
                <a:cs typeface="Times New Roman" panose="02020603050405020304" pitchFamily="18" charset="0"/>
              </a:rPr>
              <a:t>Cloward</a:t>
            </a:r>
            <a:r>
              <a:rPr lang="it-IT" sz="2600" b="1" dirty="0">
                <a:solidFill>
                  <a:prstClr val="black"/>
                </a:solidFill>
                <a:latin typeface="Palatino Linotype" panose="02040502050505030304" pitchFamily="18" charset="0"/>
                <a:cs typeface="Times New Roman" panose="02020603050405020304" pitchFamily="18" charset="0"/>
              </a:rPr>
              <a:t> e </a:t>
            </a:r>
            <a:r>
              <a:rPr lang="it-IT" sz="2600" b="1" dirty="0" err="1">
                <a:solidFill>
                  <a:prstClr val="black"/>
                </a:solidFill>
                <a:latin typeface="Palatino Linotype" panose="02040502050505030304" pitchFamily="18" charset="0"/>
                <a:cs typeface="Times New Roman" panose="02020603050405020304" pitchFamily="18" charset="0"/>
              </a:rPr>
              <a:t>Ohlin</a:t>
            </a:r>
            <a:r>
              <a:rPr lang="it-IT" sz="2600" b="1" dirty="0">
                <a:solidFill>
                  <a:prstClr val="black"/>
                </a:solidFill>
                <a:latin typeface="Palatino Linotype" panose="02040502050505030304" pitchFamily="18" charset="0"/>
                <a:cs typeface="Times New Roman" panose="02020603050405020304" pitchFamily="18" charset="0"/>
              </a:rPr>
              <a:t>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E4D19A12-4F70-7CC9-95D9-1CAB70A6AFC4}"/>
              </a:ext>
            </a:extLst>
          </p:cNvPr>
          <p:cNvSpPr txBox="1"/>
          <p:nvPr/>
        </p:nvSpPr>
        <p:spPr>
          <a:xfrm>
            <a:off x="8308193" y="5827711"/>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C178E85E-D310-CB7C-266E-F95CB574825E}"/>
              </a:ext>
            </a:extLst>
          </p:cNvPr>
          <p:cNvSpPr txBox="1"/>
          <p:nvPr/>
        </p:nvSpPr>
        <p:spPr>
          <a:xfrm>
            <a:off x="1395662" y="2556702"/>
            <a:ext cx="9977729" cy="2431435"/>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Negli anni 50 e 60 del ‘900, questi due sociologi studiano le bande criminali scoprendo che condizioni economiche e sociali sfavorevoli si traducono in opportunità limitate rispetto a chi gode di condizioni più favorevoli</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Ceto, razza, classe sociale e provenienza geografica limitano le opportunità di raggiungere successo economico spingendo i giovani a condividere i valori e le azioni di chi è dedito al crimine (</a:t>
            </a:r>
            <a:r>
              <a:rPr lang="it-IT" sz="1900" b="1" dirty="0">
                <a:latin typeface="Palatino Linotype" panose="02040502050505030304" pitchFamily="18" charset="0"/>
                <a:sym typeface="Wingdings" panose="05000000000000000000" pitchFamily="2" charset="2"/>
              </a:rPr>
              <a:t>subcultura criminale</a:t>
            </a:r>
            <a:r>
              <a:rPr lang="it-IT" sz="1900" dirty="0">
                <a:latin typeface="Palatino Linotype" panose="02040502050505030304" pitchFamily="18" charset="0"/>
                <a:sym typeface="Wingdings" panose="05000000000000000000" pitchFamily="2" charset="2"/>
              </a:rPr>
              <a:t>)</a:t>
            </a:r>
          </a:p>
        </p:txBody>
      </p:sp>
      <p:cxnSp>
        <p:nvCxnSpPr>
          <p:cNvPr id="4" name="Connettore 2 3">
            <a:extLst>
              <a:ext uri="{FF2B5EF4-FFF2-40B4-BE49-F238E27FC236}">
                <a16:creationId xmlns:a16="http://schemas.microsoft.com/office/drawing/2014/main" id="{727657B1-65E1-D70E-1179-F6D16AF5B434}"/>
              </a:ext>
            </a:extLst>
          </p:cNvPr>
          <p:cNvCxnSpPr>
            <a:cxnSpLocks/>
          </p:cNvCxnSpPr>
          <p:nvPr/>
        </p:nvCxnSpPr>
        <p:spPr>
          <a:xfrm>
            <a:off x="2534920" y="3569085"/>
            <a:ext cx="0" cy="4066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58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D344-03E1-68B0-14EC-5806519B947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0C6E3E1-57AF-1DC6-D3D1-B08385FA4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F578F7C-3D1B-821F-B77F-FA7BFEA9CD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A01B398-5E39-2141-0C32-28432A1E01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9634D94-5401-6728-4D9D-4F2B063247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4A0D598D-80CC-E20A-2119-3A665488F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FE475C7-1017-0CA3-9C71-FA02E8291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31BDC8E-6A47-FD21-903A-015C3479C00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A748E8C-1CD9-F918-29B6-465B3CF7C716}"/>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Gli studi di </a:t>
            </a:r>
            <a:r>
              <a:rPr lang="it-IT" sz="2600" b="1" dirty="0" err="1">
                <a:solidFill>
                  <a:prstClr val="black"/>
                </a:solidFill>
                <a:latin typeface="Palatino Linotype" panose="02040502050505030304" pitchFamily="18" charset="0"/>
                <a:cs typeface="Times New Roman" panose="02020603050405020304" pitchFamily="18" charset="0"/>
              </a:rPr>
              <a:t>Cloward</a:t>
            </a:r>
            <a:r>
              <a:rPr lang="it-IT" sz="2600" b="1" dirty="0">
                <a:solidFill>
                  <a:prstClr val="black"/>
                </a:solidFill>
                <a:latin typeface="Palatino Linotype" panose="02040502050505030304" pitchFamily="18" charset="0"/>
                <a:cs typeface="Times New Roman" panose="02020603050405020304" pitchFamily="18" charset="0"/>
              </a:rPr>
              <a:t> e </a:t>
            </a:r>
            <a:r>
              <a:rPr lang="it-IT" sz="2600" b="1" dirty="0" err="1">
                <a:solidFill>
                  <a:prstClr val="black"/>
                </a:solidFill>
                <a:latin typeface="Palatino Linotype" panose="02040502050505030304" pitchFamily="18" charset="0"/>
                <a:cs typeface="Times New Roman" panose="02020603050405020304" pitchFamily="18" charset="0"/>
              </a:rPr>
              <a:t>Ohlin</a:t>
            </a:r>
            <a:r>
              <a:rPr lang="it-IT" sz="2600" b="1" dirty="0">
                <a:solidFill>
                  <a:prstClr val="black"/>
                </a:solidFill>
                <a:latin typeface="Palatino Linotype" panose="02040502050505030304" pitchFamily="18" charset="0"/>
                <a:cs typeface="Times New Roman" panose="02020603050405020304" pitchFamily="18" charset="0"/>
              </a:rPr>
              <a:t>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C6BD8EA-CA2B-DD84-99A7-762A1ECE78BC}"/>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B667403-5E2E-5E93-91FB-83357D6439A1}"/>
              </a:ext>
            </a:extLst>
          </p:cNvPr>
          <p:cNvSpPr txBox="1"/>
          <p:nvPr/>
        </p:nvSpPr>
        <p:spPr>
          <a:xfrm>
            <a:off x="1395662" y="2556702"/>
            <a:ext cx="9977729" cy="2954655"/>
          </a:xfrm>
          <a:prstGeom prst="rect">
            <a:avLst/>
          </a:prstGeom>
          <a:noFill/>
        </p:spPr>
        <p:txBody>
          <a:bodyPr wrap="square" rtlCol="0">
            <a:spAutoFit/>
          </a:bodyPr>
          <a:lstStyle/>
          <a:p>
            <a:pPr algn="just"/>
            <a:r>
              <a:rPr lang="it-IT" sz="1900" b="1" dirty="0" err="1">
                <a:latin typeface="Palatino Linotype" panose="02040502050505030304" pitchFamily="18" charset="0"/>
                <a:sym typeface="Wingdings" panose="05000000000000000000" pitchFamily="2" charset="2"/>
              </a:rPr>
              <a:t>Cloward</a:t>
            </a:r>
            <a:r>
              <a:rPr lang="it-IT" sz="1900" dirty="0">
                <a:latin typeface="Palatino Linotype" panose="02040502050505030304" pitchFamily="18" charset="0"/>
                <a:sym typeface="Wingdings" panose="05000000000000000000" pitchFamily="2" charset="2"/>
              </a:rPr>
              <a:t> e </a:t>
            </a:r>
            <a:r>
              <a:rPr lang="it-IT" sz="1900" b="1" dirty="0" err="1">
                <a:latin typeface="Palatino Linotype" panose="02040502050505030304" pitchFamily="18" charset="0"/>
                <a:sym typeface="Wingdings" panose="05000000000000000000" pitchFamily="2" charset="2"/>
              </a:rPr>
              <a:t>Ohlin</a:t>
            </a:r>
            <a:r>
              <a:rPr lang="it-IT" sz="1900" dirty="0">
                <a:latin typeface="Palatino Linotype" panose="02040502050505030304" pitchFamily="18" charset="0"/>
                <a:sym typeface="Wingdings" panose="05000000000000000000" pitchFamily="2" charset="2"/>
              </a:rPr>
              <a:t> individuano nei gruppi giovanili devianti </a:t>
            </a:r>
            <a:r>
              <a:rPr lang="it-IT" sz="1900" b="1" dirty="0">
                <a:latin typeface="Palatino Linotype" panose="02040502050505030304" pitchFamily="18" charset="0"/>
                <a:sym typeface="Wingdings" panose="05000000000000000000" pitchFamily="2" charset="2"/>
              </a:rPr>
              <a:t>tre tipi di subcultura:</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subcultura conflittuale;</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subcultura rinunciataria;</a:t>
            </a:r>
          </a:p>
          <a:p>
            <a:pPr marL="342900" indent="-342900" algn="just">
              <a:buFont typeface="Arial" panose="020B0604020202020204" pitchFamily="34" charset="0"/>
              <a:buChar char="•"/>
            </a:pPr>
            <a:r>
              <a:rPr lang="it-IT" sz="1900" b="1" dirty="0">
                <a:latin typeface="Palatino Linotype" panose="02040502050505030304" pitchFamily="18" charset="0"/>
                <a:sym typeface="Wingdings" panose="05000000000000000000" pitchFamily="2" charset="2"/>
              </a:rPr>
              <a:t>subcultura criminale</a:t>
            </a:r>
          </a:p>
          <a:p>
            <a:pPr marL="342900" indent="-342900" algn="just">
              <a:buFont typeface="Arial" panose="020B0604020202020204" pitchFamily="34" charset="0"/>
              <a:buChar char="•"/>
            </a:pPr>
            <a:endParaRPr lang="it-IT" sz="1900" b="1" dirty="0">
              <a:latin typeface="Palatino Linotype" panose="02040502050505030304" pitchFamily="18" charset="0"/>
              <a:sym typeface="Wingdings" panose="05000000000000000000" pitchFamily="2" charset="2"/>
            </a:endParaRPr>
          </a:p>
          <a:p>
            <a:pPr marL="342900" indent="-342900" algn="just">
              <a:buFont typeface="Arial" panose="020B0604020202020204" pitchFamily="34" charset="0"/>
              <a:buChar char="•"/>
            </a:pPr>
            <a:endParaRPr lang="it-IT" sz="1900"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I soggetti appartenenti alla </a:t>
            </a:r>
            <a:r>
              <a:rPr lang="it-IT" b="1" dirty="0">
                <a:latin typeface="Palatino Linotype" panose="02040502050505030304" pitchFamily="18" charset="0"/>
                <a:sym typeface="Wingdings" panose="05000000000000000000" pitchFamily="2" charset="2"/>
              </a:rPr>
              <a:t>sottocultura conflittuale  </a:t>
            </a:r>
            <a:r>
              <a:rPr lang="it-IT" dirty="0">
                <a:latin typeface="Palatino Linotype" panose="02040502050505030304" pitchFamily="18" charset="0"/>
                <a:sym typeface="Wingdings" panose="05000000000000000000" pitchFamily="2" charset="2"/>
              </a:rPr>
              <a:t>si abbandonano ad azioni violente e atti vandalici, con l’obiettivo di distruggere i simboli del sistema dominante, in segno di protesta per la loro esclusione. Acquistano così prestigio agli occhi delle persone del gruppo di cui fanno parte.</a:t>
            </a:r>
          </a:p>
        </p:txBody>
      </p:sp>
      <p:cxnSp>
        <p:nvCxnSpPr>
          <p:cNvPr id="4" name="Connettore 2 3">
            <a:extLst>
              <a:ext uri="{FF2B5EF4-FFF2-40B4-BE49-F238E27FC236}">
                <a16:creationId xmlns:a16="http://schemas.microsoft.com/office/drawing/2014/main" id="{58C57B5F-D7FF-3ECF-6A31-45735205E5DC}"/>
              </a:ext>
            </a:extLst>
          </p:cNvPr>
          <p:cNvCxnSpPr>
            <a:cxnSpLocks/>
          </p:cNvCxnSpPr>
          <p:nvPr/>
        </p:nvCxnSpPr>
        <p:spPr>
          <a:xfrm>
            <a:off x="2534920" y="3805777"/>
            <a:ext cx="0" cy="4066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0082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F956F-F221-3CD7-D557-FA8CE6AABE0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1557F0-FAA2-E811-5842-73991FBF9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D1DD3E1-963A-36A8-35C6-D0530FEDC8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8826760-8C87-4757-4C20-4CAFFECC0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772AFE4-5E63-43F9-D799-A4F0E82C5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A3C4655-E8F4-A970-CEA0-874A6556B2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B1D6BC9F-BE5C-7D5C-7540-54A946AAB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7EBEFF9-D6AE-27D2-1A93-A812D89C569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093AE73-3DD7-B197-BF62-1EF5D82A13F6}"/>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Gli studi di </a:t>
            </a:r>
            <a:r>
              <a:rPr lang="it-IT" sz="2600" b="1" dirty="0" err="1">
                <a:solidFill>
                  <a:prstClr val="black"/>
                </a:solidFill>
                <a:latin typeface="Palatino Linotype" panose="02040502050505030304" pitchFamily="18" charset="0"/>
                <a:cs typeface="Times New Roman" panose="02020603050405020304" pitchFamily="18" charset="0"/>
              </a:rPr>
              <a:t>Cloward</a:t>
            </a:r>
            <a:r>
              <a:rPr lang="it-IT" sz="2600" b="1" dirty="0">
                <a:solidFill>
                  <a:prstClr val="black"/>
                </a:solidFill>
                <a:latin typeface="Palatino Linotype" panose="02040502050505030304" pitchFamily="18" charset="0"/>
                <a:cs typeface="Times New Roman" panose="02020603050405020304" pitchFamily="18" charset="0"/>
              </a:rPr>
              <a:t> e </a:t>
            </a:r>
            <a:r>
              <a:rPr lang="it-IT" sz="2600" b="1" dirty="0" err="1">
                <a:solidFill>
                  <a:prstClr val="black"/>
                </a:solidFill>
                <a:latin typeface="Palatino Linotype" panose="02040502050505030304" pitchFamily="18" charset="0"/>
                <a:cs typeface="Times New Roman" panose="02020603050405020304" pitchFamily="18" charset="0"/>
              </a:rPr>
              <a:t>Ohlin</a:t>
            </a:r>
            <a:r>
              <a:rPr lang="it-IT" sz="2600" b="1" dirty="0">
                <a:solidFill>
                  <a:prstClr val="black"/>
                </a:solidFill>
                <a:latin typeface="Palatino Linotype" panose="02040502050505030304" pitchFamily="18" charset="0"/>
                <a:cs typeface="Times New Roman" panose="02020603050405020304" pitchFamily="18" charset="0"/>
              </a:rPr>
              <a:t>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FA8E6D5-0A7A-6843-A167-674D3B6F9BE1}"/>
              </a:ext>
            </a:extLst>
          </p:cNvPr>
          <p:cNvSpPr txBox="1"/>
          <p:nvPr/>
        </p:nvSpPr>
        <p:spPr>
          <a:xfrm>
            <a:off x="8308193" y="5949899"/>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318547D-288C-33D9-F749-097074BE1152}"/>
              </a:ext>
            </a:extLst>
          </p:cNvPr>
          <p:cNvSpPr txBox="1"/>
          <p:nvPr/>
        </p:nvSpPr>
        <p:spPr>
          <a:xfrm>
            <a:off x="1395662" y="2402615"/>
            <a:ext cx="9977729" cy="3277820"/>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Fa parte della </a:t>
            </a:r>
            <a:r>
              <a:rPr lang="it-IT" b="1" dirty="0">
                <a:latin typeface="Palatino Linotype" panose="02040502050505030304" pitchFamily="18" charset="0"/>
                <a:sym typeface="Wingdings" panose="05000000000000000000" pitchFamily="2" charset="2"/>
              </a:rPr>
              <a:t>subcultura rinunciataria </a:t>
            </a:r>
            <a:r>
              <a:rPr lang="it-IT" dirty="0">
                <a:latin typeface="Palatino Linotype" panose="02040502050505030304" pitchFamily="18" charset="0"/>
                <a:sym typeface="Wingdings" panose="05000000000000000000" pitchFamily="2" charset="2"/>
              </a:rPr>
              <a:t> chi non è riuscito a integrarsi nel sistema sociale e, frustrato da questo insuccesso, si oppone ai valori della società in cui vive cercando di evadere dalla realtà con l’alcol o altre forme di tossicodipendenza</a:t>
            </a:r>
          </a:p>
          <a:p>
            <a:pPr algn="just"/>
            <a:r>
              <a:rPr lang="it-IT" sz="1700" dirty="0">
                <a:latin typeface="Palatino Linotype" panose="02040502050505030304" pitchFamily="18" charset="0"/>
                <a:sym typeface="Wingdings" panose="05000000000000000000" pitchFamily="2" charset="2"/>
              </a:rPr>
              <a:t>(es. mendicanti, vagabondi, sogg. con disturbi mentali in stato di abbandono)</a:t>
            </a: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Fa parte della </a:t>
            </a:r>
            <a:r>
              <a:rPr lang="it-IT" sz="1700" b="1" dirty="0">
                <a:latin typeface="Palatino Linotype" panose="02040502050505030304" pitchFamily="18" charset="0"/>
                <a:sym typeface="Wingdings" panose="05000000000000000000" pitchFamily="2" charset="2"/>
              </a:rPr>
              <a:t>subcultura criminale </a:t>
            </a:r>
            <a:r>
              <a:rPr lang="it-IT" sz="1700" dirty="0">
                <a:latin typeface="Palatino Linotype" panose="02040502050505030304" pitchFamily="18" charset="0"/>
                <a:sym typeface="Wingdings" panose="05000000000000000000" pitchFamily="2" charset="2"/>
              </a:rPr>
              <a:t> chi è dedito ad attività criminose come il furto e la rapina, che vengono praticate in maniera abituale</a:t>
            </a: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le regole di questo tipo di subcultura sono apprese nel proprio ambito di vita (famiglia, quartiere, gruppo di amici) durante il periodo della fanciullezza e dell’adolescenza.</a:t>
            </a:r>
          </a:p>
          <a:p>
            <a:pPr algn="just"/>
            <a:r>
              <a:rPr lang="it-IT" sz="1700" dirty="0">
                <a:latin typeface="Palatino Linotype" panose="02040502050505030304" pitchFamily="18" charset="0"/>
                <a:sym typeface="Wingdings" panose="05000000000000000000" pitchFamily="2" charset="2"/>
              </a:rPr>
              <a:t>I più giovani imparano dai più grandi le «tecniche» del crimine, per imitazione aiutandoli nelle loro «imprese», ciò può poi comportare </a:t>
            </a:r>
            <a:r>
              <a:rPr lang="it-IT" sz="1700" b="1" dirty="0">
                <a:latin typeface="Palatino Linotype" panose="02040502050505030304" pitchFamily="18" charset="0"/>
                <a:sym typeface="Wingdings" panose="05000000000000000000" pitchFamily="2" charset="2"/>
              </a:rPr>
              <a:t>stigma sociale</a:t>
            </a:r>
            <a:r>
              <a:rPr lang="it-IT" sz="1700" dirty="0">
                <a:latin typeface="Palatino Linotype" panose="02040502050505030304" pitchFamily="18" charset="0"/>
                <a:sym typeface="Wingdings" panose="05000000000000000000" pitchFamily="2" charset="2"/>
              </a:rPr>
              <a:t>.</a:t>
            </a:r>
          </a:p>
        </p:txBody>
      </p:sp>
      <p:cxnSp>
        <p:nvCxnSpPr>
          <p:cNvPr id="4" name="Connettore 2 3">
            <a:extLst>
              <a:ext uri="{FF2B5EF4-FFF2-40B4-BE49-F238E27FC236}">
                <a16:creationId xmlns:a16="http://schemas.microsoft.com/office/drawing/2014/main" id="{4424F40E-7013-CA2E-3C0E-39AB3177FC2F}"/>
              </a:ext>
            </a:extLst>
          </p:cNvPr>
          <p:cNvCxnSpPr>
            <a:cxnSpLocks/>
          </p:cNvCxnSpPr>
          <p:nvPr/>
        </p:nvCxnSpPr>
        <p:spPr>
          <a:xfrm>
            <a:off x="3152987" y="4296210"/>
            <a:ext cx="0" cy="2842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391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1CD61-69D9-C2EC-B350-0533842CBB5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EF1E4AB-6CB3-9365-31F1-0A909D89D5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2A73D14-146D-9847-7082-C2EC84464C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D79159D5-87D7-9E5F-7ABA-7B602CCBED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AD41FD6-CD94-0F42-B49D-166CF721A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D24EE0C-2DBA-6510-4EE7-B9E23045A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BF9FE5E-0BFE-7ED6-617E-4F937C7A7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19D9AB0-5C1D-6B58-676B-BA4D5BB27553}"/>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BDFAD79-AB31-B2AD-D258-9A290BE0C894}"/>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Gli studi di </a:t>
            </a:r>
            <a:r>
              <a:rPr lang="it-IT" sz="2600" b="1" dirty="0" err="1">
                <a:solidFill>
                  <a:prstClr val="black"/>
                </a:solidFill>
                <a:latin typeface="Palatino Linotype" panose="02040502050505030304" pitchFamily="18" charset="0"/>
                <a:cs typeface="Times New Roman" panose="02020603050405020304" pitchFamily="18" charset="0"/>
              </a:rPr>
              <a:t>Cloward</a:t>
            </a:r>
            <a:r>
              <a:rPr lang="it-IT" sz="2600" b="1" dirty="0">
                <a:solidFill>
                  <a:prstClr val="black"/>
                </a:solidFill>
                <a:latin typeface="Palatino Linotype" panose="02040502050505030304" pitchFamily="18" charset="0"/>
                <a:cs typeface="Times New Roman" panose="02020603050405020304" pitchFamily="18" charset="0"/>
              </a:rPr>
              <a:t> e </a:t>
            </a:r>
            <a:r>
              <a:rPr lang="it-IT" sz="2600" b="1" dirty="0" err="1">
                <a:solidFill>
                  <a:prstClr val="black"/>
                </a:solidFill>
                <a:latin typeface="Palatino Linotype" panose="02040502050505030304" pitchFamily="18" charset="0"/>
                <a:cs typeface="Times New Roman" panose="02020603050405020304" pitchFamily="18" charset="0"/>
              </a:rPr>
              <a:t>Ohlin</a:t>
            </a:r>
            <a:r>
              <a:rPr lang="it-IT" sz="2600" b="1" dirty="0">
                <a:solidFill>
                  <a:prstClr val="black"/>
                </a:solidFill>
                <a:latin typeface="Palatino Linotype" panose="02040502050505030304" pitchFamily="18" charset="0"/>
                <a:cs typeface="Times New Roman" panose="02020603050405020304" pitchFamily="18" charset="0"/>
              </a:rPr>
              <a:t>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7FE9DE14-C3E3-A100-052D-C0957F528E0C}"/>
              </a:ext>
            </a:extLst>
          </p:cNvPr>
          <p:cNvSpPr txBox="1"/>
          <p:nvPr/>
        </p:nvSpPr>
        <p:spPr>
          <a:xfrm>
            <a:off x="8308193" y="583618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933B588E-34DC-26D9-A0A6-C0CA3144A31F}"/>
              </a:ext>
            </a:extLst>
          </p:cNvPr>
          <p:cNvSpPr txBox="1"/>
          <p:nvPr/>
        </p:nvSpPr>
        <p:spPr>
          <a:xfrm>
            <a:off x="1395662" y="2560939"/>
            <a:ext cx="9977729" cy="2431435"/>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Stigma sociale </a:t>
            </a:r>
            <a:r>
              <a:rPr lang="it-IT" sz="1900" dirty="0">
                <a:latin typeface="Palatino Linotype" panose="02040502050505030304" pitchFamily="18" charset="0"/>
                <a:sym typeface="Wingdings" panose="05000000000000000000" pitchFamily="2" charset="2"/>
              </a:rPr>
              <a:t> Se il giovane persiste in tali comportamenti viene «etichettato» come deviante in maniera irreversibile e sempre più emarginato. In questo modo, finirà con il fare propria la visione che gli altri hanno di lui, rafforzando così il proprio ruolo di deviante.</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Le persone appartenenti a questi tre tipi di subcultura hanno quindi in comune forti difficoltà a individuare e disporre di mezzi legittimi per affermarsi. Reagiranno infatti a tali difficoltà in modi differenti.</a:t>
            </a:r>
          </a:p>
        </p:txBody>
      </p:sp>
    </p:spTree>
    <p:extLst>
      <p:ext uri="{BB962C8B-B14F-4D97-AF65-F5344CB8AC3E}">
        <p14:creationId xmlns:p14="http://schemas.microsoft.com/office/powerpoint/2010/main" val="1635660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32BAE-677B-2941-1417-BEF6B0FA463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96CB3E-09A8-2B39-66A3-6D50DE49B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F867873-6C9B-3F79-2B86-E57D9B2904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7D7FA8C-F018-A562-F398-0E0949F84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CF15CEA-9FE7-272B-B796-2CA6D97A9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EAD97FA7-57B1-2205-7F1A-0FA01482A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E96B0CD-436C-72D0-EB84-2DF1B9798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692F0B30-9A43-79DB-AF71-B7C1571E95F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AAFBD45D-E3A6-08FC-3E48-477995CAE43D}"/>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delinquenza minorile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7D004A95-F12C-5A90-D640-8E7C288A2FA7}"/>
              </a:ext>
            </a:extLst>
          </p:cNvPr>
          <p:cNvSpPr txBox="1"/>
          <p:nvPr/>
        </p:nvSpPr>
        <p:spPr>
          <a:xfrm>
            <a:off x="8308193" y="5655882"/>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8203172-0A7D-F82A-1D07-FCBA91A45E6F}"/>
              </a:ext>
            </a:extLst>
          </p:cNvPr>
          <p:cNvSpPr txBox="1"/>
          <p:nvPr/>
        </p:nvSpPr>
        <p:spPr>
          <a:xfrm>
            <a:off x="1395662" y="2453218"/>
            <a:ext cx="9977729" cy="2646878"/>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Le forme più diffuse della delinquenza minorile in Italia risultano legate soprattutto al furto, all’estorsione e al consumo, produzione e vendita di stupefacenti. Ci sono poi altre forme di condotta trasgressiva che comportano conseguenze penali (come aggressioni fisiche, reati sessuali, vandalismo e alcolismo). Come è facile prevedere tutti questi reati hanno poi un aumento esponenziale nella fascia d’età (18-24 anni).</a:t>
            </a:r>
          </a:p>
          <a:p>
            <a:pPr algn="just"/>
            <a:endParaRPr lang="it-IT" sz="1900" b="1" dirty="0">
              <a:latin typeface="Palatino Linotype" panose="02040502050505030304" pitchFamily="18" charset="0"/>
              <a:sym typeface="Wingdings" panose="05000000000000000000" pitchFamily="2" charset="2"/>
            </a:endParaRPr>
          </a:p>
          <a:p>
            <a:pPr algn="just"/>
            <a:endParaRPr lang="it-IT" sz="1900" b="1"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Dati dell’</a:t>
            </a:r>
            <a:r>
              <a:rPr lang="it-IT" sz="1900" b="1" i="1" dirty="0">
                <a:latin typeface="Palatino Linotype" panose="02040502050505030304" pitchFamily="18" charset="0"/>
                <a:sym typeface="Wingdings" panose="05000000000000000000" pitchFamily="2" charset="2"/>
              </a:rPr>
              <a:t>Annuario</a:t>
            </a:r>
            <a:r>
              <a:rPr lang="it-IT" sz="1900" b="1" dirty="0">
                <a:latin typeface="Palatino Linotype" panose="02040502050505030304" pitchFamily="18" charset="0"/>
                <a:sym typeface="Wingdings" panose="05000000000000000000" pitchFamily="2" charset="2"/>
              </a:rPr>
              <a:t> dell’Istat del 2013 in Italia </a:t>
            </a:r>
            <a:r>
              <a:rPr lang="it-IT" sz="1900" dirty="0">
                <a:latin typeface="Palatino Linotype" panose="02040502050505030304" pitchFamily="18" charset="0"/>
                <a:sym typeface="Wingdings" panose="05000000000000000000" pitchFamily="2" charset="2"/>
              </a:rPr>
              <a:t> </a:t>
            </a:r>
            <a:r>
              <a:rPr lang="it-IT" sz="1900" b="1" dirty="0">
                <a:latin typeface="Palatino Linotype" panose="02040502050505030304" pitchFamily="18" charset="0"/>
                <a:sym typeface="Wingdings" panose="05000000000000000000" pitchFamily="2" charset="2"/>
              </a:rPr>
              <a:t>condannati minorenni costituiscono 1,4% del totale</a:t>
            </a:r>
            <a:r>
              <a:rPr lang="it-IT" sz="1900"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(percentuale rimasta costante negli ultimi anni)</a:t>
            </a:r>
          </a:p>
        </p:txBody>
      </p:sp>
    </p:spTree>
    <p:extLst>
      <p:ext uri="{BB962C8B-B14F-4D97-AF65-F5344CB8AC3E}">
        <p14:creationId xmlns:p14="http://schemas.microsoft.com/office/powerpoint/2010/main" val="555852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52132-6944-2326-BAE9-B1415764156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B8F2E6-919B-03DD-99E4-9462D561C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3956123-8E82-7A57-D22B-CE36DA7DE5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17C8962-E79D-0B62-3AA7-52C8DFD6D4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7C7D920-4621-4160-5A2F-6EFDD3A68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50C2B9E-4FCA-8CBC-A812-B8C9059CC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4FB1262-92CF-A533-A59A-9002E5559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0E278F1-BD52-F582-9ABF-3B6E233E150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392E838C-95A0-C7C3-1ABC-65444D5E4E55}"/>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delinquenza minorile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A9BDC83F-2893-EC0F-BD3D-3683432E6341}"/>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5E4162C5-29DD-1F80-F927-D42807304BDD}"/>
              </a:ext>
            </a:extLst>
          </p:cNvPr>
          <p:cNvSpPr txBox="1"/>
          <p:nvPr/>
        </p:nvSpPr>
        <p:spPr>
          <a:xfrm>
            <a:off x="1395662" y="2206996"/>
            <a:ext cx="9977729" cy="3139321"/>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Prendendo poi in considerazione i soggetti presenti nei servizi residenziali della giustizia minorile (centri di prima accoglienza, comunità e istituti penali per minorenni) dal 2008 al 2011, notiamo:</a:t>
            </a:r>
          </a:p>
          <a:p>
            <a:pPr marL="285750" indent="-285750" algn="just">
              <a:buFont typeface="Arial" panose="020B0604020202020204" pitchFamily="34" charset="0"/>
              <a:buChar char="•"/>
            </a:pPr>
            <a:r>
              <a:rPr lang="it-IT" dirty="0">
                <a:latin typeface="Palatino Linotype" panose="02040502050505030304" pitchFamily="18" charset="0"/>
                <a:sym typeface="Wingdings" panose="05000000000000000000" pitchFamily="2" charset="2"/>
              </a:rPr>
              <a:t>una notevole presenza di minori stranieri;</a:t>
            </a:r>
          </a:p>
          <a:p>
            <a:pPr marL="285750" indent="-285750" algn="just">
              <a:buFont typeface="Arial" panose="020B0604020202020204" pitchFamily="34" charset="0"/>
              <a:buChar char="•"/>
            </a:pPr>
            <a:r>
              <a:rPr lang="it-IT" dirty="0">
                <a:latin typeface="Palatino Linotype" panose="02040502050505030304" pitchFamily="18" charset="0"/>
                <a:sym typeface="Wingdings" panose="05000000000000000000" pitchFamily="2" charset="2"/>
              </a:rPr>
              <a:t>e soprattutto, tra gli italiani, una netta prevalenza di maschi rispetto alle femmine.</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Negli ultimi anni, inoltre, dagli episodi di cronaca è emersa la presenza di atti devianti (come vandalismi, reati sessuali e, a volte, omicidi) anche in ragazzi appartenenti a famiglie non particolarmente disagiate</a:t>
            </a:r>
          </a:p>
        </p:txBody>
      </p:sp>
    </p:spTree>
    <p:extLst>
      <p:ext uri="{BB962C8B-B14F-4D97-AF65-F5344CB8AC3E}">
        <p14:creationId xmlns:p14="http://schemas.microsoft.com/office/powerpoint/2010/main" val="3612809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4CD7B-B26D-264F-AD18-805A3ACEC41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007D26-F449-AF29-53B8-1CF15808A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19BB81F1-A499-1FFE-3B1C-8CDE61CA24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1B5139D-E634-0D6F-1580-F16B7526DB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F44E9507-6E7A-92F0-A58A-C3520C34C0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291724A-8E43-E3ED-D94F-F73B83D48A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810CB2D-5867-A2EB-B588-DC252E27FB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355C0E47-9FEC-4EB7-D7E5-07141CF525CB}"/>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E643CAF-B3BB-047C-0741-8D32BC75D51B}"/>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delinquenza minorile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A948C1E6-A5B2-66BE-F470-A09A1CE3E951}"/>
              </a:ext>
            </a:extLst>
          </p:cNvPr>
          <p:cNvSpPr txBox="1"/>
          <p:nvPr/>
        </p:nvSpPr>
        <p:spPr>
          <a:xfrm>
            <a:off x="8308193" y="583618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B676737-031A-9BDF-D2B4-4C04E02A78FA}"/>
              </a:ext>
            </a:extLst>
          </p:cNvPr>
          <p:cNvSpPr txBox="1"/>
          <p:nvPr/>
        </p:nvSpPr>
        <p:spPr>
          <a:xfrm>
            <a:off x="1395662" y="2560939"/>
            <a:ext cx="9977729" cy="2431435"/>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Tuttavia, tipicamente il minorenne deviante è quel ragazzo/a, spesso (ma non necessariamente) straniero/a, che abita in un quartiere a rischio, ha bassa scolarizzazione e proviene da una famiglia disgregata</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Questa forma di disagio in Paesi con una presenza, di lunga data rispetto all’Italia, di minori di etnia diversa rispetto a quelli del  Paese ospitante è esploso in </a:t>
            </a:r>
            <a:r>
              <a:rPr lang="it-IT" sz="1900" b="1" dirty="0">
                <a:latin typeface="Palatino Linotype" panose="02040502050505030304" pitchFamily="18" charset="0"/>
                <a:sym typeface="Wingdings" panose="05000000000000000000" pitchFamily="2" charset="2"/>
              </a:rPr>
              <a:t>forme eclatanti di violenza</a:t>
            </a:r>
            <a:r>
              <a:rPr lang="it-IT" sz="1900" dirty="0">
                <a:latin typeface="Palatino Linotype" panose="02040502050505030304" pitchFamily="18" charset="0"/>
                <a:sym typeface="Wingdings" panose="05000000000000000000" pitchFamily="2" charset="2"/>
              </a:rPr>
              <a:t>, difficilmente inquadrabili in categorie tradizionali di delinquenza minorile o vandalismo</a:t>
            </a:r>
            <a:endParaRPr lang="it-IT" sz="1900" b="1" dirty="0">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2679722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99338-891A-517E-B203-B9C6F948A00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7633D9-329F-1691-AD23-51221DDBF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981856A1-0BE1-2C57-7AE7-CA38242615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1E1D165-4FF1-E3D7-9902-A20B0F911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FB415EF-99DD-B8FE-55B1-1C068FEAF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54E4C813-B6D6-9FEA-DF9D-179277D86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179BD754-8ACC-5960-0DE1-CBE4D11B3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C127191D-A11E-A8C7-984D-C856000DF0A1}"/>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60380AE4-8470-BED1-4E35-E4BC3963DB64}"/>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delinquenza minorile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E8A276F-A5E7-C81F-B41D-346B2AA39765}"/>
              </a:ext>
            </a:extLst>
          </p:cNvPr>
          <p:cNvSpPr txBox="1"/>
          <p:nvPr/>
        </p:nvSpPr>
        <p:spPr>
          <a:xfrm>
            <a:off x="8308193" y="583618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DD43826A-76B8-D417-5FEB-CED26CF9A8B1}"/>
              </a:ext>
            </a:extLst>
          </p:cNvPr>
          <p:cNvSpPr txBox="1"/>
          <p:nvPr/>
        </p:nvSpPr>
        <p:spPr>
          <a:xfrm>
            <a:off x="1183996" y="2555550"/>
            <a:ext cx="5369205" cy="2585323"/>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In aree periferiche dei grandi agglomerati francesi</a:t>
            </a:r>
            <a:r>
              <a:rPr lang="it-IT" b="1" dirty="0">
                <a:latin typeface="Palatino Linotype" panose="02040502050505030304" pitchFamily="18" charset="0"/>
                <a:sym typeface="Wingdings" panose="05000000000000000000" pitchFamily="2" charset="2"/>
              </a:rPr>
              <a:t> </a:t>
            </a:r>
            <a:r>
              <a:rPr lang="it-IT" b="1" i="1" dirty="0">
                <a:latin typeface="Palatino Linotype" panose="02040502050505030304" pitchFamily="18" charset="0"/>
                <a:sym typeface="Wingdings" panose="05000000000000000000" pitchFamily="2" charset="2"/>
              </a:rPr>
              <a:t>(banlieue) </a:t>
            </a:r>
            <a:r>
              <a:rPr lang="it-IT" dirty="0">
                <a:latin typeface="Palatino Linotype" panose="02040502050505030304" pitchFamily="18" charset="0"/>
                <a:sym typeface="Wingdings" panose="05000000000000000000" pitchFamily="2" charset="2"/>
              </a:rPr>
              <a:t>esistono</a:t>
            </a:r>
            <a:r>
              <a:rPr lang="it-IT" b="1" i="1" dirty="0">
                <a:latin typeface="Palatino Linotype" panose="02040502050505030304" pitchFamily="18" charset="0"/>
                <a:sym typeface="Wingdings" panose="05000000000000000000" pitchFamily="2" charset="2"/>
              </a:rPr>
              <a:t> </a:t>
            </a:r>
            <a:r>
              <a:rPr lang="it-IT" dirty="0">
                <a:latin typeface="Palatino Linotype" panose="02040502050505030304" pitchFamily="18" charset="0"/>
                <a:sym typeface="Wingdings" panose="05000000000000000000" pitchFamily="2" charset="2"/>
              </a:rPr>
              <a:t>delle zone povere, con una bassa qualità della vita, abitate da giovani, figli e nipoti di persone immigrate dall’ex-colonie</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cittadini francesi a tutti gli effetti che sono rimasti ai margini di una società «opulenta» e non sono riusciti a integrarsi</a:t>
            </a:r>
          </a:p>
        </p:txBody>
      </p:sp>
      <p:pic>
        <p:nvPicPr>
          <p:cNvPr id="4" name="Immagine 3">
            <a:extLst>
              <a:ext uri="{FF2B5EF4-FFF2-40B4-BE49-F238E27FC236}">
                <a16:creationId xmlns:a16="http://schemas.microsoft.com/office/drawing/2014/main" id="{0359195D-B013-1870-32FB-FEB0193E197B}"/>
              </a:ext>
            </a:extLst>
          </p:cNvPr>
          <p:cNvPicPr>
            <a:picLocks noChangeAspect="1"/>
          </p:cNvPicPr>
          <p:nvPr/>
        </p:nvPicPr>
        <p:blipFill>
          <a:blip r:embed="rId3"/>
          <a:stretch>
            <a:fillRect/>
          </a:stretch>
        </p:blipFill>
        <p:spPr>
          <a:xfrm>
            <a:off x="7042468" y="2237276"/>
            <a:ext cx="4330923" cy="2889398"/>
          </a:xfrm>
          <a:prstGeom prst="rect">
            <a:avLst/>
          </a:prstGeom>
        </p:spPr>
      </p:pic>
      <p:cxnSp>
        <p:nvCxnSpPr>
          <p:cNvPr id="6" name="Connettore 2 5">
            <a:extLst>
              <a:ext uri="{FF2B5EF4-FFF2-40B4-BE49-F238E27FC236}">
                <a16:creationId xmlns:a16="http://schemas.microsoft.com/office/drawing/2014/main" id="{EEFCF1FB-F22C-04D7-C3AB-DF55AB693BEF}"/>
              </a:ext>
            </a:extLst>
          </p:cNvPr>
          <p:cNvCxnSpPr/>
          <p:nvPr/>
        </p:nvCxnSpPr>
        <p:spPr>
          <a:xfrm>
            <a:off x="2286000" y="3776657"/>
            <a:ext cx="0" cy="3880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1358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712B4-B848-9416-6FF4-995A4ACEB43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0EA4F37-9A89-688D-7067-3F7025161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DB60CAAF-E7DC-F3F6-D33C-89A98689B5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79F03F3F-A79C-0897-78C9-C9402F191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4BC59EB-C5D9-385E-D438-E47C6F64D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ACFB056-3544-EB57-79FC-B9D76B10F1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C01D6C4-12CE-6DDB-0993-7E9828883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9EFE420-BB6B-CD3C-F5EF-97C665320457}"/>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E1A1EBC-C8EA-CBE8-BD1D-5C0610C303C9}"/>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delinquenza minorile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6ACE827F-F709-30B8-0D77-604EB3E3DB3E}"/>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79F4D45B-6E31-6DA6-B5AC-57BBE678FF8C}"/>
              </a:ext>
            </a:extLst>
          </p:cNvPr>
          <p:cNvSpPr txBox="1"/>
          <p:nvPr/>
        </p:nvSpPr>
        <p:spPr>
          <a:xfrm>
            <a:off x="1209396" y="2232384"/>
            <a:ext cx="5369205" cy="2970044"/>
          </a:xfrm>
          <a:prstGeom prst="rect">
            <a:avLst/>
          </a:prstGeom>
          <a:noFill/>
        </p:spPr>
        <p:txBody>
          <a:bodyPr wrap="square" rtlCol="0">
            <a:spAutoFit/>
          </a:bodyPr>
          <a:lstStyle/>
          <a:p>
            <a:pPr algn="just"/>
            <a:r>
              <a:rPr lang="it-IT" sz="1700" dirty="0">
                <a:latin typeface="Palatino Linotype" panose="02040502050505030304" pitchFamily="18" charset="0"/>
                <a:sym typeface="Wingdings" panose="05000000000000000000" pitchFamily="2" charset="2"/>
              </a:rPr>
              <a:t>Questi giovani anche in passato hanno dato luogo a episodi di rivolta; tuttavia, nell’ottobre e nel novembre del 2005 questa rivolta ha raggiunto dimensioni inimmaginabili destando serie preoccupazioni in tutto il Paese</a:t>
            </a:r>
          </a:p>
          <a:p>
            <a:pPr algn="just"/>
            <a:endParaRPr lang="it-IT"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Le rivolte di questi giovani </a:t>
            </a:r>
            <a:r>
              <a:rPr lang="it-IT" sz="1600" dirty="0">
                <a:latin typeface="Palatino Linotype" panose="02040502050505030304" pitchFamily="18" charset="0"/>
                <a:sym typeface="Wingdings" panose="05000000000000000000" pitchFamily="2" charset="2"/>
              </a:rPr>
              <a:t>(che appiccano il fuoco alle automobili private, alle scuole pubbliche, alle biblioteche dei propri quartieri) </a:t>
            </a:r>
            <a:r>
              <a:rPr lang="it-IT" sz="1700" dirty="0">
                <a:latin typeface="Palatino Linotype" panose="02040502050505030304" pitchFamily="18" charset="0"/>
                <a:sym typeface="Wingdings" panose="05000000000000000000" pitchFamily="2" charset="2"/>
              </a:rPr>
              <a:t>é espressione di una rabbia e di una frustrazione impotenti, che non riesce a essere manifestata adeguatamente</a:t>
            </a:r>
          </a:p>
        </p:txBody>
      </p:sp>
      <p:pic>
        <p:nvPicPr>
          <p:cNvPr id="4" name="Immagine 3">
            <a:extLst>
              <a:ext uri="{FF2B5EF4-FFF2-40B4-BE49-F238E27FC236}">
                <a16:creationId xmlns:a16="http://schemas.microsoft.com/office/drawing/2014/main" id="{01EC639B-1823-0641-8E3F-C58ACB726BAC}"/>
              </a:ext>
            </a:extLst>
          </p:cNvPr>
          <p:cNvPicPr>
            <a:picLocks noChangeAspect="1"/>
          </p:cNvPicPr>
          <p:nvPr/>
        </p:nvPicPr>
        <p:blipFill>
          <a:blip r:embed="rId3"/>
          <a:stretch>
            <a:fillRect/>
          </a:stretch>
        </p:blipFill>
        <p:spPr>
          <a:xfrm>
            <a:off x="7042468" y="2272707"/>
            <a:ext cx="4330923" cy="2889398"/>
          </a:xfrm>
          <a:prstGeom prst="rect">
            <a:avLst/>
          </a:prstGeom>
        </p:spPr>
      </p:pic>
    </p:spTree>
    <p:extLst>
      <p:ext uri="{BB962C8B-B14F-4D97-AF65-F5344CB8AC3E}">
        <p14:creationId xmlns:p14="http://schemas.microsoft.com/office/powerpoint/2010/main" val="280620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4A6F0-9322-1B9C-603E-422921793E5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ED983C8-BB80-F8A9-D754-358DA301C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63D3430D-CCCF-18ED-918B-62B4AA189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A9958E32-10A2-BDF1-F16D-CDECB1732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C247652-9180-463E-560E-6B5891E13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D1E1C6EE-5C53-9F93-81E1-5AF4ECF11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2A18E4D-6E5F-921C-84E7-00DEE807B9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1DB75C2-383E-DE0B-C45E-9FA699497A04}"/>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066DF692-83A8-FAF6-8F34-714926F69B37}"/>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influenze ambientali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597081E0-5F84-29CC-5058-2EDC7D1E9730}"/>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A07DBA7-59D5-8AC2-068B-F699F7BE8872}"/>
              </a:ext>
            </a:extLst>
          </p:cNvPr>
          <p:cNvSpPr txBox="1"/>
          <p:nvPr/>
        </p:nvSpPr>
        <p:spPr>
          <a:xfrm>
            <a:off x="1306286" y="2324067"/>
            <a:ext cx="5341983" cy="2816156"/>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Secondo </a:t>
            </a:r>
            <a:r>
              <a:rPr lang="it-IT" b="1" dirty="0">
                <a:latin typeface="Palatino Linotype" panose="02040502050505030304" pitchFamily="18" charset="0"/>
                <a:sym typeface="Wingdings" panose="05000000000000000000" pitchFamily="2" charset="2"/>
              </a:rPr>
              <a:t>prospettiva ecologica </a:t>
            </a:r>
            <a:r>
              <a:rPr lang="it-IT" dirty="0">
                <a:latin typeface="Palatino Linotype" panose="02040502050505030304" pitchFamily="18" charset="0"/>
                <a:sym typeface="Wingdings" panose="05000000000000000000" pitchFamily="2" charset="2"/>
              </a:rPr>
              <a:t> </a:t>
            </a:r>
            <a:r>
              <a:rPr lang="it-IT" b="1" dirty="0">
                <a:latin typeface="Palatino Linotype" panose="02040502050505030304" pitchFamily="18" charset="0"/>
                <a:sym typeface="Wingdings" panose="05000000000000000000" pitchFamily="2" charset="2"/>
              </a:rPr>
              <a:t>non è possibile comprendere questi fenomeni se non si prende in considerazione l’ambiente in cui vivono i ragazzi</a:t>
            </a: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Anche se, non tutti i ragazzi che crescono in un contesto degradato sviluppano problemi psicologici e comportamenti aggressivi e antisociali</a:t>
            </a:r>
          </a:p>
        </p:txBody>
      </p:sp>
      <p:pic>
        <p:nvPicPr>
          <p:cNvPr id="5" name="Immagine 4">
            <a:extLst>
              <a:ext uri="{FF2B5EF4-FFF2-40B4-BE49-F238E27FC236}">
                <a16:creationId xmlns:a16="http://schemas.microsoft.com/office/drawing/2014/main" id="{58CB1669-55BF-304E-23A2-7E33028C9D51}"/>
              </a:ext>
            </a:extLst>
          </p:cNvPr>
          <p:cNvPicPr>
            <a:picLocks noChangeAspect="1"/>
          </p:cNvPicPr>
          <p:nvPr/>
        </p:nvPicPr>
        <p:blipFill>
          <a:blip r:embed="rId3"/>
          <a:stretch>
            <a:fillRect/>
          </a:stretch>
        </p:blipFill>
        <p:spPr>
          <a:xfrm>
            <a:off x="7339340" y="2325188"/>
            <a:ext cx="4034051" cy="2745251"/>
          </a:xfrm>
          <a:prstGeom prst="rect">
            <a:avLst/>
          </a:prstGeom>
        </p:spPr>
      </p:pic>
    </p:spTree>
    <p:extLst>
      <p:ext uri="{BB962C8B-B14F-4D97-AF65-F5344CB8AC3E}">
        <p14:creationId xmlns:p14="http://schemas.microsoft.com/office/powerpoint/2010/main" val="3670168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3F492-BD27-CE69-6CC3-C0D2CF75B1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07A542-F64D-CC11-7614-01F4C2E84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0D8E184C-1E05-4699-58D4-853A54792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B545BB6D-DF5C-F449-682B-BF4B79573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925E128-7185-DF7D-CABE-A67D56A53A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3ADBBBC0-1A13-8183-22A3-75D815491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5DB3A04-5CB9-1231-36B7-9CF280795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91900BFD-87EE-7E21-4203-38769B88480C}"/>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C61C0DA4-DF06-983D-31A6-F1A064440BBA}"/>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influenze ambientali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EB4FA5-941D-9139-BDB4-0767F0DA3238}"/>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C291C76-1DE1-6500-F828-4C60532F3EBA}"/>
              </a:ext>
            </a:extLst>
          </p:cNvPr>
          <p:cNvSpPr txBox="1"/>
          <p:nvPr/>
        </p:nvSpPr>
        <p:spPr>
          <a:xfrm>
            <a:off x="1306286" y="2324067"/>
            <a:ext cx="10067105" cy="3216265"/>
          </a:xfrm>
          <a:prstGeom prst="rect">
            <a:avLst/>
          </a:prstGeom>
          <a:noFill/>
        </p:spPr>
        <p:txBody>
          <a:bodyPr wrap="square" rtlCol="0">
            <a:spAutoFit/>
          </a:bodyPr>
          <a:lstStyle/>
          <a:p>
            <a:pPr algn="just"/>
            <a:r>
              <a:rPr lang="it-IT" sz="1700" dirty="0">
                <a:latin typeface="Palatino Linotype" panose="02040502050505030304" pitchFamily="18" charset="0"/>
                <a:sym typeface="Wingdings" panose="05000000000000000000" pitchFamily="2" charset="2"/>
              </a:rPr>
              <a:t>Le trasformazioni sociali verificatesi nelle </a:t>
            </a:r>
            <a:r>
              <a:rPr lang="it-IT" sz="1700" b="1" dirty="0">
                <a:latin typeface="Palatino Linotype" panose="02040502050505030304" pitchFamily="18" charset="0"/>
                <a:sym typeface="Wingdings" panose="05000000000000000000" pitchFamily="2" charset="2"/>
              </a:rPr>
              <a:t>cinture urbane </a:t>
            </a:r>
            <a:r>
              <a:rPr lang="it-IT" sz="1700" dirty="0">
                <a:latin typeface="Palatino Linotype" panose="02040502050505030304" pitchFamily="18" charset="0"/>
                <a:sym typeface="Wingdings" panose="05000000000000000000" pitchFamily="2" charset="2"/>
              </a:rPr>
              <a:t>hanno provocato una concentrazione dei settori più svantaggiati della popolazione in specifici quartieri e le famiglie che vivono sotto la soglia di povertà tendono ad aumentare, mentre nei ceti sociali benestanti il processo d’arricchimento si rafforza</a:t>
            </a: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Le zone sfavorite da un punto di vista socioeconomico sono quelle in cui sono maggiormente diffusi problemi come:</a:t>
            </a:r>
          </a:p>
          <a:p>
            <a:pPr marL="285750" indent="-285750" algn="just">
              <a:buFont typeface="Arial" panose="020B0604020202020204" pitchFamily="34" charset="0"/>
              <a:buChar char="•"/>
            </a:pPr>
            <a:r>
              <a:rPr lang="it-IT" sz="1700" dirty="0">
                <a:latin typeface="Palatino Linotype" panose="02040502050505030304" pitchFamily="18" charset="0"/>
                <a:sym typeface="Wingdings" panose="05000000000000000000" pitchFamily="2" charset="2"/>
              </a:rPr>
              <a:t>delinquenza;</a:t>
            </a:r>
          </a:p>
          <a:p>
            <a:pPr marL="285750" indent="-285750" algn="just">
              <a:buFont typeface="Arial" panose="020B0604020202020204" pitchFamily="34" charset="0"/>
              <a:buChar char="•"/>
            </a:pPr>
            <a:r>
              <a:rPr lang="it-IT" sz="1700" dirty="0">
                <a:latin typeface="Palatino Linotype" panose="02040502050505030304" pitchFamily="18" charset="0"/>
                <a:sym typeface="Wingdings" panose="05000000000000000000" pitchFamily="2" charset="2"/>
              </a:rPr>
              <a:t>prostituzione</a:t>
            </a:r>
          </a:p>
          <a:p>
            <a:pPr marL="285750" indent="-285750" algn="just">
              <a:buFont typeface="Arial" panose="020B0604020202020204" pitchFamily="34" charset="0"/>
              <a:buChar char="•"/>
            </a:pPr>
            <a:r>
              <a:rPr lang="it-IT" sz="1700" dirty="0">
                <a:latin typeface="Palatino Linotype" panose="02040502050505030304" pitchFamily="18" charset="0"/>
                <a:sym typeface="Wingdings" panose="05000000000000000000" pitchFamily="2" charset="2"/>
              </a:rPr>
              <a:t>problemi psicologici </a:t>
            </a:r>
          </a:p>
          <a:p>
            <a:pPr algn="just"/>
            <a:endParaRPr lang="it-IT" sz="1700" dirty="0">
              <a:latin typeface="Palatino Linotype" panose="02040502050505030304" pitchFamily="18" charset="0"/>
              <a:sym typeface="Wingdings" panose="05000000000000000000" pitchFamily="2" charset="2"/>
            </a:endParaRP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contribuisce a incrementare (come all’interno di un circolo vizioso) la deriva sociale dei residenti</a:t>
            </a:r>
          </a:p>
        </p:txBody>
      </p:sp>
      <p:cxnSp>
        <p:nvCxnSpPr>
          <p:cNvPr id="4" name="Connettore 2 3">
            <a:extLst>
              <a:ext uri="{FF2B5EF4-FFF2-40B4-BE49-F238E27FC236}">
                <a16:creationId xmlns:a16="http://schemas.microsoft.com/office/drawing/2014/main" id="{ED71C118-1B40-0523-0412-25CDEBC85C17}"/>
              </a:ext>
            </a:extLst>
          </p:cNvPr>
          <p:cNvCxnSpPr/>
          <p:nvPr/>
        </p:nvCxnSpPr>
        <p:spPr>
          <a:xfrm>
            <a:off x="2063931" y="4709653"/>
            <a:ext cx="0" cy="4458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2550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154D0-476A-E69C-5D5B-07128374A29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64B4F7-D33A-AA11-EDC7-C7131A462D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960BBB1-04F0-4216-CD07-4BAC360B90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621D7DD8-B2F4-12B6-7EAA-ADC4943274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9B2ADBFD-AAFC-7638-76A3-3074137B5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67B7CE9-A315-FC61-6EAF-68FECC6E4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4F6B819A-4402-24F6-C1D9-7A76F466D2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841EFBC-CAEB-B967-32F8-BBD5CBAFAA5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450639DF-9195-CA5F-71DD-45AAE7AA35B5}"/>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influenze ambientali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4F8264F-026F-8EF5-901C-6CF258E593F0}"/>
              </a:ext>
            </a:extLst>
          </p:cNvPr>
          <p:cNvSpPr txBox="1"/>
          <p:nvPr/>
        </p:nvSpPr>
        <p:spPr>
          <a:xfrm>
            <a:off x="8308193"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552C2836-E1F6-6D72-E49C-D180AD0E9E8E}"/>
              </a:ext>
            </a:extLst>
          </p:cNvPr>
          <p:cNvSpPr txBox="1"/>
          <p:nvPr/>
        </p:nvSpPr>
        <p:spPr>
          <a:xfrm>
            <a:off x="1306286" y="2324067"/>
            <a:ext cx="10067105" cy="3339376"/>
          </a:xfrm>
          <a:prstGeom prst="rect">
            <a:avLst/>
          </a:prstGeom>
          <a:noFill/>
        </p:spPr>
        <p:txBody>
          <a:bodyPr wrap="square" rtlCol="0">
            <a:spAutoFit/>
          </a:bodyPr>
          <a:lstStyle/>
          <a:p>
            <a:pPr algn="just"/>
            <a:r>
              <a:rPr lang="it-IT" b="1" dirty="0">
                <a:latin typeface="Palatino Linotype" panose="02040502050505030304" pitchFamily="18" charset="0"/>
                <a:sym typeface="Wingdings" panose="05000000000000000000" pitchFamily="2" charset="2"/>
              </a:rPr>
              <a:t>Uno dei problemi dei giovani dei quartieri svantaggiati è avere la possibilità di frequentare nel tempo libero solo un unico gruppo di pari, spesso dal comportamento deviante</a:t>
            </a:r>
          </a:p>
          <a:p>
            <a:pPr algn="just"/>
            <a:endParaRPr lang="it-IT" sz="1900" b="1"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riduce la possibilità per questi ragazzi di identificarsi e confrontarsi con persone in grado di offrire modelli alternativi a quelli proposti da questo gruppo</a:t>
            </a:r>
          </a:p>
          <a:p>
            <a:pPr algn="just"/>
            <a:endParaRPr lang="it-IT" sz="1700" b="1"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Infatti,</a:t>
            </a:r>
            <a:r>
              <a:rPr lang="it-IT" b="1" dirty="0">
                <a:latin typeface="Palatino Linotype" panose="02040502050505030304" pitchFamily="18" charset="0"/>
                <a:sym typeface="Wingdings" panose="05000000000000000000" pitchFamily="2" charset="2"/>
              </a:rPr>
              <a:t> variare i contesti ambientali che si frequentano e avere la possibilità di interagire con persone di diversa età, di sesso diverso e di etnia differente rappresenta, in genere, qualcosa di positivo</a:t>
            </a:r>
          </a:p>
          <a:p>
            <a:pPr algn="just"/>
            <a:endParaRPr lang="it-IT" sz="1700" dirty="0">
              <a:latin typeface="Palatino Linotype" panose="02040502050505030304" pitchFamily="18" charset="0"/>
              <a:sym typeface="Wingdings" panose="05000000000000000000" pitchFamily="2" charset="2"/>
            </a:endParaRPr>
          </a:p>
          <a:p>
            <a:pPr algn="just"/>
            <a:endParaRPr lang="it-IT" sz="1700"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tra i vari contesti ambientali è importante però che vi sia una buona qualità della comunicazione</a:t>
            </a:r>
          </a:p>
        </p:txBody>
      </p:sp>
      <p:cxnSp>
        <p:nvCxnSpPr>
          <p:cNvPr id="4" name="Connettore 2 3">
            <a:extLst>
              <a:ext uri="{FF2B5EF4-FFF2-40B4-BE49-F238E27FC236}">
                <a16:creationId xmlns:a16="http://schemas.microsoft.com/office/drawing/2014/main" id="{DBD2BC12-504A-4135-9639-CFF567818B74}"/>
              </a:ext>
            </a:extLst>
          </p:cNvPr>
          <p:cNvCxnSpPr>
            <a:cxnSpLocks/>
          </p:cNvCxnSpPr>
          <p:nvPr/>
        </p:nvCxnSpPr>
        <p:spPr>
          <a:xfrm>
            <a:off x="1837508" y="2941813"/>
            <a:ext cx="0" cy="3289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Connettore 2 5">
            <a:extLst>
              <a:ext uri="{FF2B5EF4-FFF2-40B4-BE49-F238E27FC236}">
                <a16:creationId xmlns:a16="http://schemas.microsoft.com/office/drawing/2014/main" id="{22D3342B-364F-A9B8-ABB4-A659B0199A4F}"/>
              </a:ext>
            </a:extLst>
          </p:cNvPr>
          <p:cNvCxnSpPr>
            <a:cxnSpLocks/>
          </p:cNvCxnSpPr>
          <p:nvPr/>
        </p:nvCxnSpPr>
        <p:spPr>
          <a:xfrm>
            <a:off x="1898468" y="4850675"/>
            <a:ext cx="0" cy="3989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7128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1ADDC-D15C-858F-8746-A18BB6AD2B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99C97E-3025-8FB0-F274-98A6ACE57D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4497A8C-D1FF-E4E0-1CF5-8290C76250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888CFAB-9DF2-D9FF-695C-4681B46FBA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F2A537D-C81E-FD8E-EB3C-EAB66D3E0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0EFA5523-CFBA-6AC4-EF07-A1D8D6188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7C6E9EF5-9BA1-77A5-5993-64D7F399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1B8E30D9-452A-CF6E-28BB-0CBD37C12F4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8507FEF6-07BC-3DCC-2D12-50B7CA66D486}"/>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Le influenze ambientali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B5371602-8D88-9A92-B522-FB83E0CD4BDB}"/>
              </a:ext>
            </a:extLst>
          </p:cNvPr>
          <p:cNvSpPr txBox="1"/>
          <p:nvPr/>
        </p:nvSpPr>
        <p:spPr>
          <a:xfrm>
            <a:off x="8308193" y="5895946"/>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A012F3C1-61C1-E158-BAB7-2AB26D8B40D2}"/>
              </a:ext>
            </a:extLst>
          </p:cNvPr>
          <p:cNvSpPr txBox="1"/>
          <p:nvPr/>
        </p:nvSpPr>
        <p:spPr>
          <a:xfrm>
            <a:off x="1306286" y="2271625"/>
            <a:ext cx="10067105" cy="3308598"/>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Una buona comunicazione tra scuola e famiglia ha un’influenza positiva sulle prestazioni scolastiche e una buona comunicazione dei genitori con il gruppo dei pari favorisce un buon rapporto con i figli</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Inoltre, un buon funzionamento della comunità più allargata, basato sul rispetto delle norme, determina rapporti interpersonali basati sulla fiducia e solidarietà tra i membri</a:t>
            </a: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Associazioni pubbliche e private (es. </a:t>
            </a:r>
            <a:r>
              <a:rPr lang="it-IT" sz="1900" b="1" dirty="0">
                <a:latin typeface="Palatino Linotype" panose="02040502050505030304" pitchFamily="18" charset="0"/>
                <a:sym typeface="Wingdings" panose="05000000000000000000" pitchFamily="2" charset="2"/>
              </a:rPr>
              <a:t>boy scout, centri ricreativi e sociali, associazioni no profit di volontariato) </a:t>
            </a:r>
            <a:r>
              <a:rPr lang="it-IT" sz="1900" dirty="0">
                <a:latin typeface="Palatino Linotype" panose="02040502050505030304" pitchFamily="18" charset="0"/>
                <a:sym typeface="Wingdings" panose="05000000000000000000" pitchFamily="2" charset="2"/>
              </a:rPr>
              <a:t>presenti sul territorio esercitano un ruolo positivo offrendo agli adolescenti l’opportunità di sentirsi soggetti attivi in grado di dare significato e valore alla propria esistenza</a:t>
            </a:r>
          </a:p>
        </p:txBody>
      </p:sp>
    </p:spTree>
    <p:extLst>
      <p:ext uri="{BB962C8B-B14F-4D97-AF65-F5344CB8AC3E}">
        <p14:creationId xmlns:p14="http://schemas.microsoft.com/office/powerpoint/2010/main" val="4018333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3AA68-E935-33CB-5AF0-035BE10E26D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665617-0CBC-BE9E-7692-25D9FBF3C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826678CB-D9A7-D5CA-C1E2-210AE0E909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F1D30181-1878-4B5F-08E7-37E87C5F36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7DC3CDC5-7186-985E-9C84-2F3781051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BA760460-FE49-D01D-99C4-4D53CDD0C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DCBD7B0-1B77-5001-6A3A-3810DBF81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E6EFC7E4-CD14-88A1-9BB7-E36A507268AE}"/>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A9EA19A-ADDC-B538-61BF-B1CA39791A06}"/>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criminalità nelle classi medio-alte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18FAE4D-8811-E974-D41E-45D8C134ED15}"/>
              </a:ext>
            </a:extLst>
          </p:cNvPr>
          <p:cNvSpPr txBox="1"/>
          <p:nvPr/>
        </p:nvSpPr>
        <p:spPr>
          <a:xfrm>
            <a:off x="8308193" y="5912788"/>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EBC1FCD7-EA42-82E9-7C2C-61514F440E1E}"/>
              </a:ext>
            </a:extLst>
          </p:cNvPr>
          <p:cNvSpPr txBox="1"/>
          <p:nvPr/>
        </p:nvSpPr>
        <p:spPr>
          <a:xfrm>
            <a:off x="1306286" y="2178973"/>
            <a:ext cx="10067105" cy="3754874"/>
          </a:xfrm>
          <a:prstGeom prst="rect">
            <a:avLst/>
          </a:prstGeom>
          <a:noFill/>
        </p:spPr>
        <p:txBody>
          <a:bodyPr wrap="square" rtlCol="0">
            <a:spAutoFit/>
          </a:bodyPr>
          <a:lstStyle/>
          <a:p>
            <a:pPr algn="just"/>
            <a:r>
              <a:rPr lang="it-IT" sz="1900" b="1" dirty="0">
                <a:latin typeface="Palatino Linotype" panose="02040502050505030304" pitchFamily="18" charset="0"/>
                <a:sym typeface="Wingdings" panose="05000000000000000000" pitchFamily="2" charset="2"/>
              </a:rPr>
              <a:t>Reati compiuti nelle classi medio-alte della società </a:t>
            </a:r>
            <a:r>
              <a:rPr lang="it-IT" sz="1900" dirty="0">
                <a:latin typeface="Palatino Linotype" panose="02040502050505030304" pitchFamily="18" charset="0"/>
                <a:sym typeface="Wingdings" panose="05000000000000000000" pitchFamily="2" charset="2"/>
              </a:rPr>
              <a:t> un tipo di crimini, in genere meno percepiti dall’opinione pubblica, più difficilmente individuabili, che sfuggono a sanzioni penali e non colpiscono direttamente le persone, come accade nel caso della violenza fisica</a:t>
            </a:r>
          </a:p>
          <a:p>
            <a:pPr algn="just"/>
            <a:endParaRPr lang="it-IT" sz="1900"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A questo genere di crimine appartengono:</a:t>
            </a:r>
          </a:p>
          <a:p>
            <a:pPr marL="342900" indent="-34290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reati di corruzione  </a:t>
            </a:r>
            <a:r>
              <a:rPr lang="it-IT" dirty="0">
                <a:latin typeface="Palatino Linotype" panose="02040502050505030304" pitchFamily="18" charset="0"/>
                <a:sym typeface="Wingdings" panose="05000000000000000000" pitchFamily="2" charset="2"/>
              </a:rPr>
              <a:t>corrompere un magistrato o un funzionario pubblico per ottenere forti benefici economici a proprio vantaggio;</a:t>
            </a:r>
          </a:p>
          <a:p>
            <a:pPr marL="342900" indent="-34290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reati di peculato  </a:t>
            </a:r>
            <a:r>
              <a:rPr lang="it-IT" dirty="0">
                <a:latin typeface="Palatino Linotype" panose="02040502050505030304" pitchFamily="18" charset="0"/>
                <a:sym typeface="Wingdings" panose="05000000000000000000" pitchFamily="2" charset="2"/>
              </a:rPr>
              <a:t>appropriazione di denaro pubblico da parte di un funzionario della pubblica amministrazione</a:t>
            </a:r>
          </a:p>
          <a:p>
            <a:pPr algn="just"/>
            <a:endParaRPr lang="it-IT" dirty="0">
              <a:latin typeface="Palatino Linotype" panose="02040502050505030304" pitchFamily="18" charset="0"/>
              <a:sym typeface="Wingdings" panose="05000000000000000000" pitchFamily="2" charset="2"/>
            </a:endParaRPr>
          </a:p>
          <a:p>
            <a:pPr algn="just"/>
            <a:r>
              <a:rPr lang="it-IT" sz="1700" dirty="0">
                <a:latin typeface="Palatino Linotype" panose="02040502050505030304" pitchFamily="18" charset="0"/>
                <a:sym typeface="Wingdings" panose="05000000000000000000" pitchFamily="2" charset="2"/>
              </a:rPr>
              <a:t>In Italia, ad esempio, questi reati sono purtroppo ancora molto diffusi e, nonostante le denunce del fenomeno degli scandali di collusione malavitosa tra imprenditori e politici («Tangentopoli»), sono ancora lontani dall’essere debellati</a:t>
            </a:r>
          </a:p>
        </p:txBody>
      </p:sp>
    </p:spTree>
    <p:extLst>
      <p:ext uri="{BB962C8B-B14F-4D97-AF65-F5344CB8AC3E}">
        <p14:creationId xmlns:p14="http://schemas.microsoft.com/office/powerpoint/2010/main" val="28485086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E6D37-FF64-6596-08B2-648457C758D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D53B5E-E4FE-0903-D6BB-AFABAB6890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F448F068-FD0A-DE0E-FB09-540CBE89D3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8B73CD5F-F851-D6B6-5EA9-9A06AE16C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C6CC09A6-7CE0-CEE3-795F-8EB9C8E3F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6E02F4BF-FF7E-92FB-2A21-B241D821D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21068628-7CB6-E998-597F-5AC5BE66A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0AB3588B-6D51-5454-0692-7CD7D068A5D2}"/>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F89CCDC3-56CF-F314-ACAA-E8974748FC97}"/>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criminalità nelle classi medio-alte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D0A6AFEF-DBB0-8598-9C6B-79383834CCDC}"/>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1D6566F6-7328-357E-51BD-BCE6AFA436D2}"/>
              </a:ext>
            </a:extLst>
          </p:cNvPr>
          <p:cNvSpPr txBox="1"/>
          <p:nvPr/>
        </p:nvSpPr>
        <p:spPr>
          <a:xfrm>
            <a:off x="1306286" y="2214691"/>
            <a:ext cx="10067105" cy="3123932"/>
          </a:xfrm>
          <a:prstGeom prst="rect">
            <a:avLst/>
          </a:prstGeom>
          <a:noFill/>
        </p:spPr>
        <p:txBody>
          <a:bodyPr wrap="square" rtlCol="0">
            <a:spAutoFit/>
          </a:bodyPr>
          <a:lstStyle/>
          <a:p>
            <a:pPr algn="just"/>
            <a:r>
              <a:rPr lang="it-IT" dirty="0">
                <a:latin typeface="Palatino Linotype" panose="02040502050505030304" pitchFamily="18" charset="0"/>
                <a:sym typeface="Wingdings" panose="05000000000000000000" pitchFamily="2" charset="2"/>
              </a:rPr>
              <a:t>Ci sono poi:</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reati di evasione ed elusione fiscale</a:t>
            </a:r>
            <a:r>
              <a:rPr lang="it-IT" dirty="0">
                <a:latin typeface="Palatino Linotype" panose="02040502050505030304" pitchFamily="18" charset="0"/>
                <a:sym typeface="Wingdings" panose="05000000000000000000" pitchFamily="2" charset="2"/>
              </a:rPr>
              <a:t>;</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truffe realizzate ai danni dei piccoli azionisti</a:t>
            </a:r>
            <a:r>
              <a:rPr lang="it-IT" dirty="0">
                <a:latin typeface="Palatino Linotype" panose="02040502050505030304" pitchFamily="18" charset="0"/>
                <a:sym typeface="Wingdings" panose="05000000000000000000" pitchFamily="2" charset="2"/>
              </a:rPr>
              <a:t>;</a:t>
            </a:r>
          </a:p>
          <a:p>
            <a:pPr marL="285750" indent="-285750" algn="just">
              <a:buFont typeface="Arial" panose="020B0604020202020204" pitchFamily="34" charset="0"/>
              <a:buChar char="•"/>
            </a:pPr>
            <a:r>
              <a:rPr lang="it-IT" b="1" dirty="0">
                <a:latin typeface="Palatino Linotype" panose="02040502050505030304" pitchFamily="18" charset="0"/>
                <a:sym typeface="Wingdings" panose="05000000000000000000" pitchFamily="2" charset="2"/>
              </a:rPr>
              <a:t>reati commessi dalle imprese industriali quando non rispettano norme di sicurezza o mettono in commercio prodotti pericolosi</a:t>
            </a:r>
          </a:p>
          <a:p>
            <a:pPr marL="285750" indent="-285750" algn="just">
              <a:buFont typeface="Arial" panose="020B0604020202020204" pitchFamily="34" charset="0"/>
              <a:buChar char="•"/>
            </a:pPr>
            <a:endParaRPr lang="it-IT" sz="1700" b="1" dirty="0">
              <a:latin typeface="Palatino Linotype" panose="02040502050505030304" pitchFamily="18" charset="0"/>
              <a:sym typeface="Wingdings" panose="05000000000000000000" pitchFamily="2" charset="2"/>
            </a:endParaRPr>
          </a:p>
          <a:p>
            <a:pPr algn="just"/>
            <a:endParaRPr lang="it-IT" dirty="0">
              <a:latin typeface="Palatino Linotype" panose="02040502050505030304" pitchFamily="18" charset="0"/>
              <a:sym typeface="Wingdings" panose="05000000000000000000" pitchFamily="2" charset="2"/>
            </a:endParaRPr>
          </a:p>
          <a:p>
            <a:pPr algn="just"/>
            <a:r>
              <a:rPr lang="it-IT" dirty="0">
                <a:latin typeface="Palatino Linotype" panose="02040502050505030304" pitchFamily="18" charset="0"/>
                <a:sym typeface="Wingdings" panose="05000000000000000000" pitchFamily="2" charset="2"/>
              </a:rPr>
              <a:t>La natura di questi crimini spesso è complessa, per cui non è sempre facile perseguirli; inoltre, i personaggi che li compiono dispongono spesso di forti risorse economiche e di appoggi politici, potendo così ricorrere ad avvocati molto abili e riuscendo a difendersi in modo efficace, fino a eludere la condanna</a:t>
            </a:r>
          </a:p>
        </p:txBody>
      </p:sp>
    </p:spTree>
    <p:extLst>
      <p:ext uri="{BB962C8B-B14F-4D97-AF65-F5344CB8AC3E}">
        <p14:creationId xmlns:p14="http://schemas.microsoft.com/office/powerpoint/2010/main" val="2067598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0D54-DC18-2EA0-2C87-69DF3D12311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4DBD17-BEC3-5765-3D66-D08B1D65D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7DD27548-5F7C-2FCE-BDB5-F20AF57556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F401BD9-9C01-B436-1976-9DB1D6DB3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45B5D673-503A-8294-6858-6B17E4D8F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7082B89-D976-2373-F499-65BBC5F1B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9349D84-F834-3F2B-91FB-6A741907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498E3731-30D3-6474-875D-A6CE66F6646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B1D81EA3-F186-9609-3CE5-24549D380AB4}"/>
              </a:ext>
            </a:extLst>
          </p:cNvPr>
          <p:cNvSpPr txBox="1"/>
          <p:nvPr/>
        </p:nvSpPr>
        <p:spPr>
          <a:xfrm>
            <a:off x="4798554" y="1224685"/>
            <a:ext cx="701927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 criminalità nelle classi medio-alte  </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236FC4C6-B19C-F9ED-84F1-E01681CF41CF}"/>
              </a:ext>
            </a:extLst>
          </p:cNvPr>
          <p:cNvSpPr txBox="1"/>
          <p:nvPr/>
        </p:nvSpPr>
        <p:spPr>
          <a:xfrm>
            <a:off x="8308193"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FB5C8C52-6FF6-CCEA-5A4E-F0850268E51B}"/>
              </a:ext>
            </a:extLst>
          </p:cNvPr>
          <p:cNvSpPr txBox="1"/>
          <p:nvPr/>
        </p:nvSpPr>
        <p:spPr>
          <a:xfrm>
            <a:off x="1306286" y="2417050"/>
            <a:ext cx="10067105" cy="2723823"/>
          </a:xfrm>
          <a:prstGeom prst="rect">
            <a:avLst/>
          </a:prstGeom>
          <a:noFill/>
        </p:spPr>
        <p:txBody>
          <a:bodyPr wrap="square" rtlCol="0">
            <a:spAutoFit/>
          </a:bodyPr>
          <a:lstStyle/>
          <a:p>
            <a:pPr algn="just"/>
            <a:r>
              <a:rPr lang="it-IT" sz="1900" dirty="0">
                <a:latin typeface="Palatino Linotype" panose="02040502050505030304" pitchFamily="18" charset="0"/>
                <a:sym typeface="Wingdings" panose="05000000000000000000" pitchFamily="2" charset="2"/>
              </a:rPr>
              <a:t>Il potere di questi soggetti, a volte, è così forte da riuscire a condizionare l’opinione pubblica anche attraverso i mass media</a:t>
            </a:r>
          </a:p>
          <a:p>
            <a:pPr algn="just"/>
            <a:endParaRPr lang="it-IT" sz="1900" dirty="0">
              <a:latin typeface="Palatino Linotype" panose="02040502050505030304" pitchFamily="18" charset="0"/>
              <a:sym typeface="Wingdings" panose="05000000000000000000" pitchFamily="2" charset="2"/>
            </a:endParaRPr>
          </a:p>
          <a:p>
            <a:pPr algn="just"/>
            <a:endParaRPr lang="it-IT" sz="1900" dirty="0">
              <a:latin typeface="Palatino Linotype" panose="02040502050505030304" pitchFamily="18" charset="0"/>
              <a:sym typeface="Wingdings" panose="05000000000000000000" pitchFamily="2" charset="2"/>
            </a:endParaRPr>
          </a:p>
          <a:p>
            <a:pPr algn="just"/>
            <a:r>
              <a:rPr lang="it-IT" sz="1900" dirty="0">
                <a:latin typeface="Palatino Linotype" panose="02040502050505030304" pitchFamily="18" charset="0"/>
                <a:sym typeface="Wingdings" panose="05000000000000000000" pitchFamily="2" charset="2"/>
              </a:rPr>
              <a:t>I </a:t>
            </a:r>
            <a:r>
              <a:rPr lang="it-IT" sz="1900" b="1" dirty="0">
                <a:latin typeface="Palatino Linotype" panose="02040502050505030304" pitchFamily="18" charset="0"/>
                <a:sym typeface="Wingdings" panose="05000000000000000000" pitchFamily="2" charset="2"/>
              </a:rPr>
              <a:t>costi sociali </a:t>
            </a:r>
            <a:r>
              <a:rPr lang="it-IT" sz="1900" dirty="0">
                <a:latin typeface="Palatino Linotype" panose="02040502050505030304" pitchFamily="18" charset="0"/>
                <a:sym typeface="Wingdings" panose="05000000000000000000" pitchFamily="2" charset="2"/>
              </a:rPr>
              <a:t>di questi reati sono poi elevatissimi, non solo perché comportano danni economici molto consistenti per i singoli e la collettività, ma anche perché contribuiscono a diffondere un </a:t>
            </a:r>
            <a:r>
              <a:rPr lang="it-IT" sz="1900" b="1" dirty="0">
                <a:latin typeface="Palatino Linotype" panose="02040502050505030304" pitchFamily="18" charset="0"/>
                <a:sym typeface="Wingdings" panose="05000000000000000000" pitchFamily="2" charset="2"/>
              </a:rPr>
              <a:t>clima di sfiducia generale </a:t>
            </a:r>
            <a:r>
              <a:rPr lang="it-IT" sz="1900" dirty="0">
                <a:latin typeface="Palatino Linotype" panose="02040502050505030304" pitchFamily="18" charset="0"/>
                <a:sym typeface="Wingdings" panose="05000000000000000000" pitchFamily="2" charset="2"/>
              </a:rPr>
              <a:t>nelle istituzioni e a creare un’</a:t>
            </a:r>
            <a:r>
              <a:rPr lang="it-IT" sz="1900" b="1" dirty="0">
                <a:latin typeface="Palatino Linotype" panose="02040502050505030304" pitchFamily="18" charset="0"/>
                <a:sym typeface="Wingdings" panose="05000000000000000000" pitchFamily="2" charset="2"/>
              </a:rPr>
              <a:t>opinione pubblica qualunquista </a:t>
            </a:r>
            <a:r>
              <a:rPr lang="it-IT" sz="1900" dirty="0">
                <a:latin typeface="Palatino Linotype" panose="02040502050505030304" pitchFamily="18" charset="0"/>
                <a:sym typeface="Wingdings" panose="05000000000000000000" pitchFamily="2" charset="2"/>
              </a:rPr>
              <a:t>(un atteggiamento di sfiducia non motivata verso le istituzioni, lo Stato e i partiti)</a:t>
            </a:r>
          </a:p>
        </p:txBody>
      </p:sp>
    </p:spTree>
    <p:extLst>
      <p:ext uri="{BB962C8B-B14F-4D97-AF65-F5344CB8AC3E}">
        <p14:creationId xmlns:p14="http://schemas.microsoft.com/office/powerpoint/2010/main" val="2825083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A4F89-A10D-CB02-26F6-F46B9DCF8E1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0BA2775-A6EC-C2D8-63C2-541EBCB62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F5612B9-D5BF-4CBC-8BF2-5A821BEF87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C06B13CD-594A-D174-A905-337F00EF3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0D74E355-F7A3-5953-88F0-A7F985975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1D2503B1-4954-2774-1B9F-1A9CB64D7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6D450C07-2C33-6759-B53F-3A635141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5CB2FFD-3D91-ADCA-D8C9-4C4CD74D5536}"/>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E808C5F1-DD53-3F6C-E2F3-AC2437C0806F}"/>
              </a:ext>
            </a:extLst>
          </p:cNvPr>
          <p:cNvSpPr txBox="1"/>
          <p:nvPr/>
        </p:nvSpPr>
        <p:spPr>
          <a:xfrm>
            <a:off x="4759239" y="1224685"/>
            <a:ext cx="701927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Laboratorio</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BE0ACE75-86E2-7D36-7FA1-70E512E66822}"/>
              </a:ext>
            </a:extLst>
          </p:cNvPr>
          <p:cNvSpPr txBox="1"/>
          <p:nvPr/>
        </p:nvSpPr>
        <p:spPr>
          <a:xfrm>
            <a:off x="888490"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634B44E7-E74C-5BEE-AA76-28A95848EABC}"/>
              </a:ext>
            </a:extLst>
          </p:cNvPr>
          <p:cNvSpPr txBox="1"/>
          <p:nvPr/>
        </p:nvSpPr>
        <p:spPr>
          <a:xfrm>
            <a:off x="888517" y="2094911"/>
            <a:ext cx="2569028" cy="323165"/>
          </a:xfrm>
          <a:prstGeom prst="rect">
            <a:avLst/>
          </a:prstGeom>
          <a:noFill/>
        </p:spPr>
        <p:txBody>
          <a:bodyPr wrap="square" rtlCol="0">
            <a:spAutoFit/>
          </a:bodyPr>
          <a:lstStyle/>
          <a:p>
            <a:pPr algn="just"/>
            <a:r>
              <a:rPr lang="it-IT" sz="1500" b="1" dirty="0">
                <a:latin typeface="Palatino Linotype" panose="02040502050505030304" pitchFamily="18" charset="0"/>
                <a:sym typeface="Wingdings" panose="05000000000000000000" pitchFamily="2" charset="2"/>
              </a:rPr>
              <a:t>La teoria dei vetri rotti</a:t>
            </a:r>
          </a:p>
        </p:txBody>
      </p:sp>
      <p:pic>
        <p:nvPicPr>
          <p:cNvPr id="4" name="Immagine 3">
            <a:extLst>
              <a:ext uri="{FF2B5EF4-FFF2-40B4-BE49-F238E27FC236}">
                <a16:creationId xmlns:a16="http://schemas.microsoft.com/office/drawing/2014/main" id="{1AD3031B-2D46-9F7B-AD40-DEA547474567}"/>
              </a:ext>
            </a:extLst>
          </p:cNvPr>
          <p:cNvPicPr>
            <a:picLocks noChangeAspect="1"/>
          </p:cNvPicPr>
          <p:nvPr/>
        </p:nvPicPr>
        <p:blipFill>
          <a:blip r:embed="rId3"/>
          <a:stretch>
            <a:fillRect/>
          </a:stretch>
        </p:blipFill>
        <p:spPr>
          <a:xfrm>
            <a:off x="5133643" y="1888364"/>
            <a:ext cx="6169840" cy="4562970"/>
          </a:xfrm>
          <a:prstGeom prst="rect">
            <a:avLst/>
          </a:prstGeom>
        </p:spPr>
      </p:pic>
    </p:spTree>
    <p:extLst>
      <p:ext uri="{BB962C8B-B14F-4D97-AF65-F5344CB8AC3E}">
        <p14:creationId xmlns:p14="http://schemas.microsoft.com/office/powerpoint/2010/main" val="4061024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7BA54-5E8A-8E00-640C-A76C42D6B3D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0E2013F-B87E-5EC0-38AF-F61ECF1C0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4B9107E-42A6-C4D6-DAC7-CF11F4033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9D21499C-939F-1B6C-6141-9B00CC67D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B1C99D6F-C2EA-EFBE-4093-DF3D4F57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7C2ECB2E-8372-72AA-2FCB-5CF2C99885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349CEAB3-5079-7E72-801E-8C0D3863D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7C64D532-9101-9FB9-F108-FDB3B325E150}"/>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D5D1B444-342A-38B9-5296-40C7554183E7}"/>
              </a:ext>
            </a:extLst>
          </p:cNvPr>
          <p:cNvSpPr txBox="1"/>
          <p:nvPr/>
        </p:nvSpPr>
        <p:spPr>
          <a:xfrm>
            <a:off x="4759239" y="1224685"/>
            <a:ext cx="701927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600" b="1" dirty="0">
                <a:solidFill>
                  <a:prstClr val="black"/>
                </a:solidFill>
                <a:latin typeface="Palatino Linotype" panose="02040502050505030304" pitchFamily="18" charset="0"/>
                <a:cs typeface="Times New Roman" panose="02020603050405020304" pitchFamily="18" charset="0"/>
              </a:rPr>
              <a:t>Storie di povertà</a:t>
            </a:r>
            <a:endParaRPr kumimoji="0" lang="it-IT" sz="2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11FFC66B-5BD0-CA0F-B794-0214D815B8C5}"/>
              </a:ext>
            </a:extLst>
          </p:cNvPr>
          <p:cNvSpPr txBox="1"/>
          <p:nvPr/>
        </p:nvSpPr>
        <p:spPr>
          <a:xfrm>
            <a:off x="8525907" y="5909045"/>
            <a:ext cx="3065198" cy="646331"/>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D0D5FD38-B27A-6AAA-6100-A435E548AFEB}"/>
              </a:ext>
            </a:extLst>
          </p:cNvPr>
          <p:cNvSpPr txBox="1"/>
          <p:nvPr/>
        </p:nvSpPr>
        <p:spPr>
          <a:xfrm>
            <a:off x="888516" y="2094911"/>
            <a:ext cx="5747415" cy="3647152"/>
          </a:xfrm>
          <a:prstGeom prst="rect">
            <a:avLst/>
          </a:prstGeom>
          <a:noFill/>
        </p:spPr>
        <p:txBody>
          <a:bodyPr wrap="square" rtlCol="0">
            <a:spAutoFit/>
          </a:bodyPr>
          <a:lstStyle/>
          <a:p>
            <a:pPr algn="just"/>
            <a:endParaRPr lang="it-IT" sz="1500" b="1" dirty="0">
              <a:latin typeface="Palatino Linotype" panose="02040502050505030304" pitchFamily="18" charset="0"/>
              <a:sym typeface="Wingdings" panose="05000000000000000000" pitchFamily="2" charset="2"/>
            </a:endParaRPr>
          </a:p>
          <a:p>
            <a:pPr algn="just"/>
            <a:endParaRPr lang="it-IT" sz="1700" b="1" dirty="0">
              <a:latin typeface="Palatino Linotype" panose="02040502050505030304" pitchFamily="18" charset="0"/>
              <a:sym typeface="Wingdings" panose="05000000000000000000" pitchFamily="2" charset="2"/>
            </a:endParaRPr>
          </a:p>
          <a:p>
            <a:pPr algn="just"/>
            <a:r>
              <a:rPr lang="it-IT" sz="1700" b="1" dirty="0">
                <a:latin typeface="Palatino Linotype" panose="02040502050505030304" pitchFamily="18" charset="0"/>
                <a:sym typeface="Wingdings" panose="05000000000000000000" pitchFamily="2" charset="2"/>
              </a:rPr>
              <a:t>Nuove povertà  </a:t>
            </a:r>
            <a:r>
              <a:rPr lang="it-IT" sz="1700" dirty="0">
                <a:latin typeface="Palatino Linotype" panose="02040502050505030304" pitchFamily="18" charset="0"/>
                <a:sym typeface="Wingdings" panose="05000000000000000000" pitchFamily="2" charset="2"/>
              </a:rPr>
              <a:t>legate a cambiamenti delle condizioni economico-sociali</a:t>
            </a: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endParaRPr lang="it-IT" sz="1500" b="1" dirty="0">
              <a:latin typeface="Palatino Linotype" panose="02040502050505030304" pitchFamily="18" charset="0"/>
              <a:sym typeface="Wingdings" panose="05000000000000000000" pitchFamily="2" charset="2"/>
            </a:endParaRPr>
          </a:p>
          <a:p>
            <a:pPr algn="just"/>
            <a:r>
              <a:rPr lang="it-IT" sz="1500" dirty="0">
                <a:latin typeface="Palatino Linotype" panose="02040502050505030304" pitchFamily="18" charset="0"/>
                <a:sym typeface="Wingdings" panose="05000000000000000000" pitchFamily="2" charset="2"/>
                <a:hlinkClick r:id="rId3"/>
              </a:rPr>
              <a:t>https://youtu.be/HVJJRXx51JU?si=xMqvsywtGAjKDniW</a:t>
            </a:r>
            <a:endParaRPr lang="it-IT" sz="1500" dirty="0">
              <a:latin typeface="Palatino Linotype" panose="02040502050505030304" pitchFamily="18" charset="0"/>
              <a:sym typeface="Wingdings" panose="05000000000000000000" pitchFamily="2" charset="2"/>
            </a:endParaRPr>
          </a:p>
          <a:p>
            <a:pPr algn="just"/>
            <a:endParaRPr lang="it-IT" sz="1500" dirty="0">
              <a:latin typeface="Palatino Linotype" panose="02040502050505030304" pitchFamily="18" charset="0"/>
              <a:sym typeface="Wingdings" panose="05000000000000000000" pitchFamily="2" charset="2"/>
              <a:hlinkClick r:id="rId4"/>
            </a:endParaRPr>
          </a:p>
          <a:p>
            <a:pPr algn="just"/>
            <a:r>
              <a:rPr lang="it-IT" sz="1500" dirty="0">
                <a:latin typeface="Palatino Linotype" panose="02040502050505030304" pitchFamily="18" charset="0"/>
                <a:sym typeface="Wingdings" panose="05000000000000000000" pitchFamily="2" charset="2"/>
                <a:hlinkClick r:id="rId4"/>
              </a:rPr>
              <a:t>https://youtu.be/UbFgEsyWY9A?si=xX3twjtbYHV_0Su_</a:t>
            </a:r>
            <a:endParaRPr lang="it-IT" sz="1500" dirty="0">
              <a:latin typeface="Palatino Linotype" panose="02040502050505030304" pitchFamily="18" charset="0"/>
              <a:sym typeface="Wingdings" panose="05000000000000000000" pitchFamily="2" charset="2"/>
            </a:endParaRPr>
          </a:p>
          <a:p>
            <a:pPr algn="just"/>
            <a:endParaRPr lang="it-IT" sz="1500" dirty="0">
              <a:latin typeface="Palatino Linotype" panose="02040502050505030304" pitchFamily="18" charset="0"/>
              <a:sym typeface="Wingdings" panose="05000000000000000000" pitchFamily="2" charset="2"/>
            </a:endParaRPr>
          </a:p>
        </p:txBody>
      </p:sp>
      <p:pic>
        <p:nvPicPr>
          <p:cNvPr id="5" name="Immagine 4">
            <a:extLst>
              <a:ext uri="{FF2B5EF4-FFF2-40B4-BE49-F238E27FC236}">
                <a16:creationId xmlns:a16="http://schemas.microsoft.com/office/drawing/2014/main" id="{14930D9A-1B8B-E67C-3F8C-A9E034C31482}"/>
              </a:ext>
            </a:extLst>
          </p:cNvPr>
          <p:cNvPicPr>
            <a:picLocks noChangeAspect="1"/>
          </p:cNvPicPr>
          <p:nvPr/>
        </p:nvPicPr>
        <p:blipFill>
          <a:blip r:embed="rId5"/>
          <a:stretch>
            <a:fillRect/>
          </a:stretch>
        </p:blipFill>
        <p:spPr>
          <a:xfrm>
            <a:off x="7050851" y="2642635"/>
            <a:ext cx="4540254" cy="2797779"/>
          </a:xfrm>
          <a:prstGeom prst="rect">
            <a:avLst/>
          </a:prstGeom>
        </p:spPr>
      </p:pic>
    </p:spTree>
    <p:extLst>
      <p:ext uri="{BB962C8B-B14F-4D97-AF65-F5344CB8AC3E}">
        <p14:creationId xmlns:p14="http://schemas.microsoft.com/office/powerpoint/2010/main" val="2247352008"/>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958</TotalTime>
  <Words>5055</Words>
  <Application>Microsoft Office PowerPoint</Application>
  <PresentationFormat>Widescreen</PresentationFormat>
  <Paragraphs>481</Paragraphs>
  <Slides>51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51</vt:i4>
      </vt:variant>
    </vt:vector>
  </HeadingPairs>
  <TitlesOfParts>
    <vt:vector size="56"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43</cp:revision>
  <dcterms:created xsi:type="dcterms:W3CDTF">2025-11-02T15:40:37Z</dcterms:created>
  <dcterms:modified xsi:type="dcterms:W3CDTF">2025-11-10T09:32:07Z</dcterms:modified>
</cp:coreProperties>
</file>