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64" r:id="rId2"/>
    <p:sldId id="365" r:id="rId3"/>
    <p:sldId id="366" r:id="rId4"/>
    <p:sldId id="367" r:id="rId5"/>
    <p:sldId id="369" r:id="rId6"/>
    <p:sldId id="368" r:id="rId7"/>
    <p:sldId id="370" r:id="rId8"/>
    <p:sldId id="371" r:id="rId9"/>
    <p:sldId id="372" r:id="rId10"/>
    <p:sldId id="373" r:id="rId11"/>
    <p:sldId id="374" r:id="rId12"/>
    <p:sldId id="375" r:id="rId13"/>
    <p:sldId id="376" r:id="rId14"/>
    <p:sldId id="377" r:id="rId15"/>
    <p:sldId id="378" r:id="rId16"/>
    <p:sldId id="379" r:id="rId17"/>
    <p:sldId id="380" r:id="rId18"/>
    <p:sldId id="381" r:id="rId19"/>
    <p:sldId id="382"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396" r:id="rId34"/>
    <p:sldId id="397" r:id="rId35"/>
    <p:sldId id="398" r:id="rId36"/>
    <p:sldId id="399" r:id="rId37"/>
    <p:sldId id="400" r:id="rId38"/>
    <p:sldId id="401" r:id="rId39"/>
    <p:sldId id="402" r:id="rId40"/>
    <p:sldId id="403" r:id="rId41"/>
    <p:sldId id="404" r:id="rId42"/>
    <p:sldId id="405" r:id="rId43"/>
    <p:sldId id="406" r:id="rId44"/>
    <p:sldId id="407" r:id="rId45"/>
    <p:sldId id="408" r:id="rId46"/>
    <p:sldId id="409" r:id="rId47"/>
    <p:sldId id="410" r:id="rId48"/>
    <p:sldId id="411" r:id="rId49"/>
    <p:sldId id="412" r:id="rId50"/>
    <p:sldId id="413" r:id="rId51"/>
    <p:sldId id="414" r:id="rId52"/>
    <p:sldId id="415" r:id="rId53"/>
    <p:sldId id="416" r:id="rId54"/>
    <p:sldId id="417" r:id="rId55"/>
    <p:sldId id="418" r:id="rId56"/>
    <p:sldId id="419" r:id="rId57"/>
    <p:sldId id="420" r:id="rId58"/>
    <p:sldId id="421" r:id="rId59"/>
    <p:sldId id="422" r:id="rId60"/>
    <p:sldId id="423" r:id="rId61"/>
    <p:sldId id="424" r:id="rId62"/>
    <p:sldId id="425" r:id="rId63"/>
    <p:sldId id="426" r:id="rId64"/>
    <p:sldId id="427" r:id="rId65"/>
    <p:sldId id="428" r:id="rId66"/>
    <p:sldId id="429" r:id="rId67"/>
    <p:sldId id="430" r:id="rId68"/>
    <p:sldId id="431" r:id="rId69"/>
    <p:sldId id="432" r:id="rId70"/>
    <p:sldId id="433" r:id="rId71"/>
    <p:sldId id="434" r:id="rId72"/>
    <p:sldId id="435" r:id="rId73"/>
    <p:sldId id="436" r:id="rId7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71" d="100"/>
          <a:sy n="71" d="100"/>
        </p:scale>
        <p:origin x="44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23853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873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617958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516086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16451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105433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77163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956957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83027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71997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17/11/2025</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426429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17/11/2025</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3786872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0D54-DC18-2EA0-2C87-69DF3D12311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4DBD17-BEC3-5765-3D66-D08B1D65D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DD27548-5F7C-2FCE-BDB5-F20AF57556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F401BD9-9C01-B436-1976-9DB1D6DB3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5B5D673-503A-8294-6858-6B17E4D8F4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7082B89-D976-2373-F499-65BBC5F1B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9349D84-F834-3F2B-91FB-6A7419076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98E3731-30D3-6474-875D-A6CE66F6646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B1D81EA3-F186-9609-3CE5-24549D380AB4}"/>
              </a:ext>
            </a:extLst>
          </p:cNvPr>
          <p:cNvSpPr txBox="1"/>
          <p:nvPr/>
        </p:nvSpPr>
        <p:spPr>
          <a:xfrm>
            <a:off x="4798554" y="853282"/>
            <a:ext cx="6574837" cy="8925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 e la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comunicazio</a:t>
            </a:r>
            <a:r>
              <a:rPr lang="it-IT" sz="2600" b="1" dirty="0">
                <a:solidFill>
                  <a:prstClr val="black"/>
                </a:solidFill>
                <a:latin typeface="Palatino Linotype" panose="02040502050505030304" pitchFamily="18" charset="0"/>
                <a:cs typeface="Times New Roman" panose="02020603050405020304" pitchFamily="18" charset="0"/>
              </a:rPr>
              <a:t>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36FC4C6-B19C-F9ED-84F1-E01681CF41CF}"/>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B5C8C52-6FF6-CCEA-5A4E-F0850268E51B}"/>
              </a:ext>
            </a:extLst>
          </p:cNvPr>
          <p:cNvSpPr txBox="1"/>
          <p:nvPr/>
        </p:nvSpPr>
        <p:spPr>
          <a:xfrm>
            <a:off x="1306286" y="2497054"/>
            <a:ext cx="10067105" cy="264687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Concetto di massa </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nasce nell’ambito dei processi che accompagnano lo sviluppo della società industriale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assume connotazioni positive o negative a seconda del giudizio che di essa ne danno gli studiosi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es. sociologi come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Marx</a:t>
            </a:r>
            <a:r>
              <a:rPr kumimoji="0" lang="it-IT"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o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Gramsci  ritengono la massa un possibile fattore di cambiamento per realizzare una società più giusta rispetto a quella capitalista;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tuttavia</a:t>
            </a:r>
            <a:r>
              <a:rPr lang="it-IT" dirty="0">
                <a:solidFill>
                  <a:prstClr val="black"/>
                </a:solidFill>
                <a:latin typeface="Palatino Linotype" panose="02040502050505030304" pitchFamily="18" charset="0"/>
                <a:sym typeface="Wingdings" panose="05000000000000000000" pitchFamily="2" charset="2"/>
              </a:rPr>
              <a:t>,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 prive della coscienza della propria condizione e integrate nel sistema, esse ostacolano il cambiamento</a:t>
            </a:r>
          </a:p>
        </p:txBody>
      </p:sp>
      <p:cxnSp>
        <p:nvCxnSpPr>
          <p:cNvPr id="4" name="Connettore 2 3">
            <a:extLst>
              <a:ext uri="{FF2B5EF4-FFF2-40B4-BE49-F238E27FC236}">
                <a16:creationId xmlns:a16="http://schemas.microsoft.com/office/drawing/2014/main" id="{0EE5A3E8-1A0C-CBE0-03BB-B0D970876453}"/>
              </a:ext>
            </a:extLst>
          </p:cNvPr>
          <p:cNvCxnSpPr/>
          <p:nvPr/>
        </p:nvCxnSpPr>
        <p:spPr>
          <a:xfrm>
            <a:off x="3004457" y="3169971"/>
            <a:ext cx="0" cy="3991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5083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9D0F6-91B7-6447-CCB8-D99CC3C7B31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D9345B-9099-9F2F-D053-32545AACA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ED515B5-931F-5B61-EE6D-3D55ECC2FE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F6059EE-65D9-E32C-6C54-91AD2D635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C615572-C4FA-380E-0CF1-086A04E24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3F87176-A4FB-D4C3-7CAE-858622886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FD5A42E-E95D-1088-B778-42B39177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7B2D56E-541C-2D34-8CBF-B78D83FDA09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EE79F89-54C0-824D-169C-3B4394B1C715}"/>
              </a:ext>
            </a:extLst>
          </p:cNvPr>
          <p:cNvSpPr txBox="1"/>
          <p:nvPr/>
        </p:nvSpPr>
        <p:spPr>
          <a:xfrm>
            <a:off x="4798554" y="853282"/>
            <a:ext cx="6574837" cy="8925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 e la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comunicazio</a:t>
            </a:r>
            <a:r>
              <a:rPr lang="it-IT" sz="2600" b="1" dirty="0">
                <a:solidFill>
                  <a:prstClr val="black"/>
                </a:solidFill>
                <a:latin typeface="Palatino Linotype" panose="02040502050505030304" pitchFamily="18" charset="0"/>
                <a:cs typeface="Times New Roman" panose="02020603050405020304" pitchFamily="18" charset="0"/>
              </a:rPr>
              <a:t>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8F38A28E-6934-AA77-C87E-E5DD77FD8BEF}"/>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8B0ABBA-AEC2-51E4-A22A-E1D3581D0ED7}"/>
              </a:ext>
            </a:extLst>
          </p:cNvPr>
          <p:cNvSpPr txBox="1"/>
          <p:nvPr/>
        </p:nvSpPr>
        <p:spPr>
          <a:xfrm>
            <a:off x="1306286" y="2559846"/>
            <a:ext cx="10067105"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 caso dei regimi totalitari vi è una ristretta </a:t>
            </a:r>
            <a:r>
              <a:rPr lang="it-IT" dirty="0">
                <a:solidFill>
                  <a:prstClr val="black"/>
                </a:solidFill>
                <a:latin typeface="Palatino Linotype" panose="02040502050505030304" pitchFamily="18" charset="0"/>
                <a:sym typeface="Wingdings" panose="05000000000000000000" pitchFamily="2" charset="2"/>
              </a:rPr>
              <a:t>é</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lite politica che tiene soggiogata la massa attraverso la propaganda e la coercizione di uno Stato poliziesco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Studiosi (come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Gramsci</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e i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sociologi della scuola di Francoforte</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che si basano sulle analisi di Marx, sostengono che: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anche nelle democrazie parlamentari esista una dipendenza ideologica della massa nei confronti delle minoranze che hanno il potere economico e politico</a:t>
            </a: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cxnSp>
        <p:nvCxnSpPr>
          <p:cNvPr id="4" name="Connettore 2 3">
            <a:extLst>
              <a:ext uri="{FF2B5EF4-FFF2-40B4-BE49-F238E27FC236}">
                <a16:creationId xmlns:a16="http://schemas.microsoft.com/office/drawing/2014/main" id="{11EF2D5B-0910-7562-FCC9-C73AB59AA449}"/>
              </a:ext>
            </a:extLst>
          </p:cNvPr>
          <p:cNvCxnSpPr/>
          <p:nvPr/>
        </p:nvCxnSpPr>
        <p:spPr>
          <a:xfrm>
            <a:off x="2873828" y="4041525"/>
            <a:ext cx="0" cy="3991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276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25B22-CA41-48C5-B595-73D0A2A7C53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91EE34-8571-6B2E-32D8-21E4956CF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BDFDD9B-5B38-2928-64D1-20ED1BBEC8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5F7C12C-18CF-9780-4436-DD103BDC45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A3C88C8-A6E6-1831-003C-4BF0DF7914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B599A27-0B7B-E6E9-F4D6-83AA6D2C8E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3A445F1-B725-6571-B2E2-74A906CC9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800E9F0-FAA6-EB81-B0A9-06548373F15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BD16DAD4-6C3F-BC37-BBA7-76138D8A5D86}"/>
              </a:ext>
            </a:extLst>
          </p:cNvPr>
          <p:cNvSpPr txBox="1"/>
          <p:nvPr/>
        </p:nvSpPr>
        <p:spPr>
          <a:xfrm>
            <a:off x="4798554" y="853282"/>
            <a:ext cx="6574837" cy="8925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 e la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comunicazio</a:t>
            </a:r>
            <a:r>
              <a:rPr lang="it-IT" sz="2600" b="1" dirty="0">
                <a:solidFill>
                  <a:prstClr val="black"/>
                </a:solidFill>
                <a:latin typeface="Palatino Linotype" panose="02040502050505030304" pitchFamily="18" charset="0"/>
                <a:cs typeface="Times New Roman" panose="02020603050405020304" pitchFamily="18" charset="0"/>
              </a:rPr>
              <a:t>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8F3EC71-0CE1-E7B0-097B-73229CD3EC52}"/>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CEC8552-E212-7D2C-3967-88A5481A26EA}"/>
              </a:ext>
            </a:extLst>
          </p:cNvPr>
          <p:cNvSpPr txBox="1"/>
          <p:nvPr/>
        </p:nvSpPr>
        <p:spPr>
          <a:xfrm>
            <a:off x="1306286" y="2610364"/>
            <a:ext cx="10067105"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Concetto di massa si applica a un insieme molto vasto di individui che, soprattutto a partire dalla fine dell’Ottocento, sono rimasti coinvolti in vari processi sociali, tra cui:</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1" dirty="0">
                <a:solidFill>
                  <a:prstClr val="black"/>
                </a:solidFill>
                <a:latin typeface="Palatino Linotype" panose="02040502050505030304" pitchFamily="18" charset="0"/>
                <a:sym typeface="Wingdings" panose="05000000000000000000" pitchFamily="2" charset="2"/>
              </a:rPr>
              <a:t>l’urbanizzazione</a:t>
            </a:r>
            <a:r>
              <a:rPr lang="it-IT" dirty="0">
                <a:solidFill>
                  <a:prstClr val="black"/>
                </a:solidFill>
                <a:latin typeface="Palatino Linotype" panose="02040502050505030304" pitchFamily="18" charset="0"/>
                <a:sym typeface="Wingdings" panose="05000000000000000000" pitchFamily="2" charset="2"/>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1" dirty="0">
                <a:solidFill>
                  <a:prstClr val="black"/>
                </a:solidFill>
                <a:latin typeface="Palatino Linotype" panose="02040502050505030304" pitchFamily="18" charset="0"/>
                <a:sym typeface="Wingdings" panose="05000000000000000000" pitchFamily="2" charset="2"/>
              </a:rPr>
              <a:t>l’i</a:t>
            </a:r>
            <a:r>
              <a:rPr kumimoji="0" lang="it-IT"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nserimento</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in nuove forme di divisione del lavoro</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1" dirty="0">
                <a:solidFill>
                  <a:prstClr val="black"/>
                </a:solidFill>
                <a:latin typeface="Palatino Linotype" panose="02040502050505030304" pitchFamily="18" charset="0"/>
                <a:sym typeface="Wingdings" panose="05000000000000000000" pitchFamily="2" charset="2"/>
              </a:rPr>
              <a:t>l’accesso a nuove forme di consumo e partecipazione politica</a:t>
            </a:r>
            <a:r>
              <a:rPr lang="it-IT" dirty="0">
                <a:solidFill>
                  <a:prstClr val="black"/>
                </a:solidFill>
                <a:latin typeface="Palatino Linotype" panose="02040502050505030304" pitchFamily="18" charset="0"/>
                <a:sym typeface="Wingdings" panose="05000000000000000000" pitchFamily="2" charset="2"/>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1" dirty="0">
                <a:solidFill>
                  <a:prstClr val="black"/>
                </a:solidFill>
                <a:latin typeface="Palatino Linotype" panose="02040502050505030304" pitchFamily="18" charset="0"/>
                <a:sym typeface="Wingdings" panose="05000000000000000000" pitchFamily="2" charset="2"/>
              </a:rPr>
              <a:t>la s</a:t>
            </a:r>
            <a:r>
              <a:rPr kumimoji="0" lang="it-IT"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colarizzazione</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Rispetto al passato vi è una maggiore partecipazione ai processi collettivi, ma anche una maggiore anonimità</a:t>
            </a:r>
          </a:p>
        </p:txBody>
      </p:sp>
    </p:spTree>
    <p:extLst>
      <p:ext uri="{BB962C8B-B14F-4D97-AF65-F5344CB8AC3E}">
        <p14:creationId xmlns:p14="http://schemas.microsoft.com/office/powerpoint/2010/main" val="230804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B5BED-957C-A37E-D3A4-871E91F9D59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D83B7C7-1C8E-9DEC-75A8-2387A6CD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C24E4CF-817B-822D-8ADB-A6AD587B3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B8166A5-A6DB-DF00-56A8-E73DCC909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627C49B-561B-49E1-BB2A-89D0DDC7BC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FBCED4C-C6CC-1424-BD4C-C9B133CAB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1FD734C-C167-4F34-4907-F048759F6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E65F5EF-7461-21B6-FE70-5C42BBB1754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2060ECB8-3B5F-4E12-2854-1B0C6F0561E7}"/>
              </a:ext>
            </a:extLst>
          </p:cNvPr>
          <p:cNvSpPr txBox="1"/>
          <p:nvPr/>
        </p:nvSpPr>
        <p:spPr>
          <a:xfrm>
            <a:off x="4798554" y="853282"/>
            <a:ext cx="6574837" cy="8925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 e la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comunicazio</a:t>
            </a:r>
            <a:r>
              <a:rPr lang="it-IT" sz="2600" b="1" dirty="0">
                <a:solidFill>
                  <a:prstClr val="black"/>
                </a:solidFill>
                <a:latin typeface="Palatino Linotype" panose="02040502050505030304" pitchFamily="18" charset="0"/>
                <a:cs typeface="Times New Roman" panose="02020603050405020304" pitchFamily="18" charset="0"/>
              </a:rPr>
              <a:t>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9A0FF30-F06E-B278-0B1B-F155E55DF867}"/>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C990CDB5-3E64-E990-3F05-2F87275EB88F}"/>
              </a:ext>
            </a:extLst>
          </p:cNvPr>
          <p:cNvSpPr txBox="1"/>
          <p:nvPr/>
        </p:nvSpPr>
        <p:spPr>
          <a:xfrm>
            <a:off x="1306286" y="2666331"/>
            <a:ext cx="10067105"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Utile fare riferimento a concetti introdotti da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Émile Durkheim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(1858-1917) di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solidarietà meccanica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solidarietà organica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nelle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società semplici</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in cui le attività sono poco differenziate,</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solidarietà</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tra le persone </a:t>
            </a:r>
            <a:r>
              <a:rPr lang="it-IT" dirty="0">
                <a:solidFill>
                  <a:prstClr val="black"/>
                </a:solidFill>
                <a:latin typeface="Palatino Linotype" panose="02040502050505030304" pitchFamily="18" charset="0"/>
                <a:sym typeface="Wingdings" panose="05000000000000000000" pitchFamily="2" charset="2"/>
              </a:rPr>
              <a:t>è</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meccanica, ossia gli individui sono legati tra loro da vincoli creati dalla comune vita quotidiana e i loro modi di pensare, sentire e agire sono simili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n</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elle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società in cui l’organizzazione è più complessa</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invece, le persone sono più libere per ciò che riguarda i valori e i comportamenti personali, ma la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solidarietà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necessaria all’azione diviene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organica, cioè impersonale e oggetto di contrattazione</a:t>
            </a:r>
          </a:p>
        </p:txBody>
      </p:sp>
      <p:cxnSp>
        <p:nvCxnSpPr>
          <p:cNvPr id="4" name="Connettore 2 3">
            <a:extLst>
              <a:ext uri="{FF2B5EF4-FFF2-40B4-BE49-F238E27FC236}">
                <a16:creationId xmlns:a16="http://schemas.microsoft.com/office/drawing/2014/main" id="{EFF3FCA0-6B6F-3936-1221-C69A73649432}"/>
              </a:ext>
            </a:extLst>
          </p:cNvPr>
          <p:cNvCxnSpPr>
            <a:cxnSpLocks/>
          </p:cNvCxnSpPr>
          <p:nvPr/>
        </p:nvCxnSpPr>
        <p:spPr>
          <a:xfrm>
            <a:off x="7410994" y="3039989"/>
            <a:ext cx="0" cy="4158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000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A10D0-1374-3C9F-CE21-DB13A081B86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4A1100-E71A-950A-B2F3-00408D268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9FEE102-3702-B477-9F70-BD7221DEB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D9378F5-3BBA-3953-2943-2A51DDDB1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DE1A612-4C92-0C81-FE14-48F7A974E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110BF52-DB74-42DD-E51A-F2480E7033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2C44FF7-2376-A292-1DB8-B26AB28B6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927931C-EE40-C7DE-D880-215EE101355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8349B3F-BCDF-24FA-A2FB-05EE854CFBDB}"/>
              </a:ext>
            </a:extLst>
          </p:cNvPr>
          <p:cNvSpPr txBox="1"/>
          <p:nvPr/>
        </p:nvSpPr>
        <p:spPr>
          <a:xfrm>
            <a:off x="4798554" y="853282"/>
            <a:ext cx="6574837" cy="8925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 e la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comunicazio</a:t>
            </a:r>
            <a:r>
              <a:rPr lang="it-IT" sz="2600" b="1" dirty="0">
                <a:solidFill>
                  <a:prstClr val="black"/>
                </a:solidFill>
                <a:latin typeface="Palatino Linotype" panose="02040502050505030304" pitchFamily="18" charset="0"/>
                <a:cs typeface="Times New Roman" panose="02020603050405020304" pitchFamily="18" charset="0"/>
              </a:rPr>
              <a:t>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866C297-7333-DE83-5093-5E19AF3EEFC9}"/>
              </a:ext>
            </a:extLst>
          </p:cNvPr>
          <p:cNvSpPr txBox="1"/>
          <p:nvPr/>
        </p:nvSpPr>
        <p:spPr>
          <a:xfrm>
            <a:off x="8308193" y="580748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03D9068F-63DC-D61C-022B-149D9983088F}"/>
              </a:ext>
            </a:extLst>
          </p:cNvPr>
          <p:cNvSpPr txBox="1"/>
          <p:nvPr/>
        </p:nvSpPr>
        <p:spPr>
          <a:xfrm>
            <a:off x="1306286" y="2737911"/>
            <a:ext cx="10067105" cy="20774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Nei decenni successivi alle analisi dei pionieri della scienza sociologica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c</a:t>
            </a:r>
            <a:r>
              <a:rPr kumimoji="0" lang="it-IT"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rescita</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economica con un accesso più diffuso ai consumi, maggiore diffusione della scolarizzazione, influenza dei mass media, sviluppo di grandi organizzazioni di massa (come partiti, sindacati e altri associazioni), accrescevano la partecipazione delle masse ai processi collettivi, ma anche il carattere astratto e impersonale delle relazioni tra individui massificati</a:t>
            </a:r>
          </a:p>
        </p:txBody>
      </p:sp>
      <p:cxnSp>
        <p:nvCxnSpPr>
          <p:cNvPr id="4" name="Connettore 2 3">
            <a:extLst>
              <a:ext uri="{FF2B5EF4-FFF2-40B4-BE49-F238E27FC236}">
                <a16:creationId xmlns:a16="http://schemas.microsoft.com/office/drawing/2014/main" id="{2921FF08-83CD-C4B9-C837-388A22F936E6}"/>
              </a:ext>
            </a:extLst>
          </p:cNvPr>
          <p:cNvCxnSpPr>
            <a:cxnSpLocks/>
          </p:cNvCxnSpPr>
          <p:nvPr/>
        </p:nvCxnSpPr>
        <p:spPr>
          <a:xfrm>
            <a:off x="4798554" y="3153251"/>
            <a:ext cx="0" cy="4158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6916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49596-848C-5DDA-4752-357653E1B58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6DBD4D-C9BB-FB6B-FE65-C82632E9F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0F0C3DB-3624-53BB-BA6D-2BDC68689E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EB57E7D-F6BA-E316-E866-864DD109C6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7067068-8F0A-A15A-D447-AB6794ADF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F228C5A-8C42-9B21-E7BF-23854F1A13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B10D840-E69C-2291-1B08-FB85D61888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23911D0-C4C4-9A6F-ED0F-A6BF71A330BF}"/>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23F620F-D7FD-575E-786C-A27A5517E5A5}"/>
              </a:ext>
            </a:extLst>
          </p:cNvPr>
          <p:cNvSpPr txBox="1"/>
          <p:nvPr/>
        </p:nvSpPr>
        <p:spPr>
          <a:xfrm>
            <a:off x="4798554" y="1214121"/>
            <a:ext cx="657483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a:t>
            </a:r>
          </a:p>
        </p:txBody>
      </p:sp>
      <p:sp>
        <p:nvSpPr>
          <p:cNvPr id="23" name="CasellaDiTesto 22">
            <a:extLst>
              <a:ext uri="{FF2B5EF4-FFF2-40B4-BE49-F238E27FC236}">
                <a16:creationId xmlns:a16="http://schemas.microsoft.com/office/drawing/2014/main" id="{134FE9FD-58DD-483A-5902-F717C3F69C25}"/>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62994A77-FABD-9A4A-F792-3349AADF759A}"/>
              </a:ext>
            </a:extLst>
          </p:cNvPr>
          <p:cNvSpPr txBox="1"/>
          <p:nvPr/>
        </p:nvSpPr>
        <p:spPr>
          <a:xfrm>
            <a:off x="1306286" y="2804830"/>
            <a:ext cx="10067105"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Pertanto, la nuova società industriale (così come la società contemporanea) non può che essere una società di massa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tipo di regime (democratico, autoritario o totalitario) caratterizza le diverse forme di partecipazione alle decisioni politiche, ma permangono in esse alcune caratteristiche di fondo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i</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 questo </a:t>
            </a:r>
            <a:r>
              <a:rPr lang="it-IT" dirty="0">
                <a:solidFill>
                  <a:prstClr val="black"/>
                </a:solidFill>
                <a:latin typeface="Palatino Linotype" panose="02040502050505030304" pitchFamily="18" charset="0"/>
                <a:sym typeface="Wingdings" panose="05000000000000000000" pitchFamily="2" charset="2"/>
              </a:rPr>
              <a:t>t</a:t>
            </a:r>
            <a:r>
              <a:rPr kumimoji="0" lang="it-IT"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ipo</a:t>
            </a:r>
            <a:r>
              <a:rPr lang="it-IT" dirty="0">
                <a:solidFill>
                  <a:prstClr val="black"/>
                </a:solidFill>
                <a:latin typeface="Palatino Linotype" panose="02040502050505030304" pitchFamily="18" charset="0"/>
                <a:sym typeface="Wingdings" panose="05000000000000000000" pitchFamily="2" charset="2"/>
              </a:rPr>
              <a:t>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di società, infatti, vi è una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forte tendenza a concentrarsi in grandi agglomerati urbani</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in cui risiedono anche i centri istituzionali e burocratici più importanti</a:t>
            </a:r>
          </a:p>
        </p:txBody>
      </p:sp>
      <p:cxnSp>
        <p:nvCxnSpPr>
          <p:cNvPr id="4" name="Connettore 2 3">
            <a:extLst>
              <a:ext uri="{FF2B5EF4-FFF2-40B4-BE49-F238E27FC236}">
                <a16:creationId xmlns:a16="http://schemas.microsoft.com/office/drawing/2014/main" id="{0CB4A7CD-49B9-9B35-8CA3-EC1B2C4C67B8}"/>
              </a:ext>
            </a:extLst>
          </p:cNvPr>
          <p:cNvCxnSpPr>
            <a:cxnSpLocks/>
          </p:cNvCxnSpPr>
          <p:nvPr/>
        </p:nvCxnSpPr>
        <p:spPr>
          <a:xfrm>
            <a:off x="3675502" y="4276402"/>
            <a:ext cx="0" cy="4158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7175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04806-502A-7F13-8BE0-2824152BBD5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BE4D85-0D15-052D-DFAF-31135C750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47411D5-9F40-3A8B-481C-5C3575163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340DE48-1C26-367D-3C21-A03A41784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DDB6D50-BD3F-4182-4D97-99E7A532B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292BC4D-86A0-1C6C-AD20-ABFAE3FC17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931E5B2-7421-AA8B-B704-8FFF36F7A8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26075DC-F04A-9EBF-1964-0CD07A16CA7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41D0C45-BC53-05C1-7AE7-20BCCB6257D7}"/>
              </a:ext>
            </a:extLst>
          </p:cNvPr>
          <p:cNvSpPr txBox="1"/>
          <p:nvPr/>
        </p:nvSpPr>
        <p:spPr>
          <a:xfrm>
            <a:off x="4798554" y="1214121"/>
            <a:ext cx="657483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a:t>
            </a:r>
          </a:p>
        </p:txBody>
      </p:sp>
      <p:sp>
        <p:nvSpPr>
          <p:cNvPr id="23" name="CasellaDiTesto 22">
            <a:extLst>
              <a:ext uri="{FF2B5EF4-FFF2-40B4-BE49-F238E27FC236}">
                <a16:creationId xmlns:a16="http://schemas.microsoft.com/office/drawing/2014/main" id="{794E7E77-2998-41CD-1F31-E422B93E8571}"/>
              </a:ext>
            </a:extLst>
          </p:cNvPr>
          <p:cNvSpPr txBox="1"/>
          <p:nvPr/>
        </p:nvSpPr>
        <p:spPr>
          <a:xfrm>
            <a:off x="8308193" y="581832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69E398EF-0563-094A-3B36-F944F7B9B160}"/>
              </a:ext>
            </a:extLst>
          </p:cNvPr>
          <p:cNvSpPr txBox="1"/>
          <p:nvPr/>
        </p:nvSpPr>
        <p:spPr>
          <a:xfrm>
            <a:off x="1306286" y="2744099"/>
            <a:ext cx="10067105"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base economica si fonda su una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crescita industriale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che diffonde in modo prevalente prodotti di massa a cui possono accedere un numero molto elevato di consumatori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Altrettanto importante è il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settore terziario dei servizi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che, con il tempo, supera come numero di addetti il settore secondario dell’industria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Altro elemento è la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diffusa urbanizzazione  </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maggior parte della gente vive in città di dimensioni sempre maggiori  e queste città, ormai megalopoli, con le loro industrie e i servizi del terziario costituiscono il centro nevralgico dell’attività economica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2340150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F0ED-1349-6CCF-72D5-8D019F38460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46F6119-AE5C-8303-48F0-1AE1C7202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A9FF213-BE9E-3CB3-60C0-858E7D1EA2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FB1775C-8EC4-BC28-50D2-BF1252354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5AD4F78-F2BA-0D2D-231B-5EBD76B8B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77AFDFD-B40D-0B98-E3A5-7EC094B39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835BAFC-DABC-D30B-E473-718EB3C62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FE848C0-ECED-D155-95AC-2DF7DEED30C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57DA1B5-2057-8E63-D341-9FA75B66120B}"/>
              </a:ext>
            </a:extLst>
          </p:cNvPr>
          <p:cNvSpPr txBox="1"/>
          <p:nvPr/>
        </p:nvSpPr>
        <p:spPr>
          <a:xfrm>
            <a:off x="4798554" y="1214121"/>
            <a:ext cx="657483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di massa</a:t>
            </a:r>
          </a:p>
        </p:txBody>
      </p:sp>
      <p:sp>
        <p:nvSpPr>
          <p:cNvPr id="23" name="CasellaDiTesto 22">
            <a:extLst>
              <a:ext uri="{FF2B5EF4-FFF2-40B4-BE49-F238E27FC236}">
                <a16:creationId xmlns:a16="http://schemas.microsoft.com/office/drawing/2014/main" id="{DE5259A2-232E-8081-8561-E7D33DBA6D94}"/>
              </a:ext>
            </a:extLst>
          </p:cNvPr>
          <p:cNvSpPr txBox="1"/>
          <p:nvPr/>
        </p:nvSpPr>
        <p:spPr>
          <a:xfrm>
            <a:off x="8308193" y="576424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C3DA0B3D-2913-E07D-2FFB-CEB2304A7ED6}"/>
              </a:ext>
            </a:extLst>
          </p:cNvPr>
          <p:cNvSpPr txBox="1"/>
          <p:nvPr/>
        </p:nvSpPr>
        <p:spPr>
          <a:xfrm>
            <a:off x="1306286" y="2268552"/>
            <a:ext cx="10067105"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legame comunitario</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tipico della comunità locale,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declina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sempre di più non solo dal punto di vista quantitativo ma anche qualitativo, come modello di relazione tra gli individui: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relazioni acquisiscono un carattere formale e sono gestite da enti e organizzazioni private e pubbliche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Il flusso delle informazioni assume, dunque, un carattere specialistico e l’</a:t>
            </a:r>
            <a:r>
              <a:rPr lang="it-IT" sz="1900" b="1" dirty="0">
                <a:solidFill>
                  <a:prstClr val="black"/>
                </a:solidFill>
                <a:latin typeface="Palatino Linotype" panose="02040502050505030304" pitchFamily="18" charset="0"/>
                <a:sym typeface="Wingdings" panose="05000000000000000000" pitchFamily="2" charset="2"/>
              </a:rPr>
              <a:t>opinione pubblica </a:t>
            </a:r>
            <a:r>
              <a:rPr lang="it-IT" sz="1900" dirty="0">
                <a:solidFill>
                  <a:prstClr val="black"/>
                </a:solidFill>
                <a:latin typeface="Palatino Linotype" panose="02040502050505030304" pitchFamily="18" charset="0"/>
                <a:sym typeface="Wingdings" panose="05000000000000000000" pitchFamily="2" charset="2"/>
              </a:rPr>
              <a:t>si forma sotto l’</a:t>
            </a:r>
            <a:r>
              <a:rPr lang="it-IT" sz="1900" b="1" dirty="0">
                <a:solidFill>
                  <a:prstClr val="black"/>
                </a:solidFill>
                <a:latin typeface="Palatino Linotype" panose="02040502050505030304" pitchFamily="18" charset="0"/>
                <a:sym typeface="Wingdings" panose="05000000000000000000" pitchFamily="2" charset="2"/>
              </a:rPr>
              <a:t>influenza dei mass media</a:t>
            </a:r>
          </a:p>
        </p:txBody>
      </p:sp>
      <p:cxnSp>
        <p:nvCxnSpPr>
          <p:cNvPr id="4" name="Connettore 2 3">
            <a:extLst>
              <a:ext uri="{FF2B5EF4-FFF2-40B4-BE49-F238E27FC236}">
                <a16:creationId xmlns:a16="http://schemas.microsoft.com/office/drawing/2014/main" id="{F20BF247-3585-FC90-AEE1-66100F0A5C4D}"/>
              </a:ext>
            </a:extLst>
          </p:cNvPr>
          <p:cNvCxnSpPr>
            <a:cxnSpLocks/>
          </p:cNvCxnSpPr>
          <p:nvPr/>
        </p:nvCxnSpPr>
        <p:spPr>
          <a:xfrm>
            <a:off x="1907177" y="3255526"/>
            <a:ext cx="0" cy="4005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6876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7CB22-D049-0125-CF55-EA7086E135D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E4C1BD5-D095-6265-5B16-6DD65D3306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4A78170-6C5C-F619-B2B2-37FDF87676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30D3D92-9941-59CF-EFCB-BD6D17276A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068F16C-88BB-08DE-452C-58E3ED706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6CBAF03-092E-154F-2993-48F5971F4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7309EDA-E736-7E69-309D-FDFB58858B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E6313C8-E888-EA22-700B-92636F34FF75}"/>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A0891323-95EA-0E0A-770C-CF3A17DA5599}"/>
              </a:ext>
            </a:extLst>
          </p:cNvPr>
          <p:cNvSpPr txBox="1"/>
          <p:nvPr/>
        </p:nvSpPr>
        <p:spPr>
          <a:xfrm>
            <a:off x="5020774" y="1214121"/>
            <a:ext cx="657483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massa e i media</a:t>
            </a:r>
          </a:p>
        </p:txBody>
      </p:sp>
      <p:sp>
        <p:nvSpPr>
          <p:cNvPr id="23" name="CasellaDiTesto 22">
            <a:extLst>
              <a:ext uri="{FF2B5EF4-FFF2-40B4-BE49-F238E27FC236}">
                <a16:creationId xmlns:a16="http://schemas.microsoft.com/office/drawing/2014/main" id="{521E1966-583E-BB7E-966D-1827F0B876C0}"/>
              </a:ext>
            </a:extLst>
          </p:cNvPr>
          <p:cNvSpPr txBox="1"/>
          <p:nvPr/>
        </p:nvSpPr>
        <p:spPr>
          <a:xfrm>
            <a:off x="8308193" y="576424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66558FF-FAD7-5219-63BF-369A234307C1}"/>
              </a:ext>
            </a:extLst>
          </p:cNvPr>
          <p:cNvSpPr txBox="1"/>
          <p:nvPr/>
        </p:nvSpPr>
        <p:spPr>
          <a:xfrm>
            <a:off x="1445624" y="2290875"/>
            <a:ext cx="5312228"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sym typeface="Wingdings" panose="05000000000000000000" pitchFamily="2" charset="2"/>
              </a:rPr>
              <a:t>Herbert Blumer </a:t>
            </a:r>
            <a:r>
              <a:rPr lang="it-IT" dirty="0">
                <a:solidFill>
                  <a:prstClr val="black"/>
                </a:solidFill>
                <a:latin typeface="Palatino Linotype" panose="02040502050505030304" pitchFamily="18" charset="0"/>
                <a:sym typeface="Wingdings" panose="05000000000000000000" pitchFamily="2" charset="2"/>
              </a:rPr>
              <a:t>(1900-1987) (sociologo statunitense) conia per primo nel 1939 il termine </a:t>
            </a:r>
            <a:r>
              <a:rPr lang="it-IT" b="1" dirty="0">
                <a:solidFill>
                  <a:prstClr val="black"/>
                </a:solidFill>
                <a:latin typeface="Palatino Linotype" panose="02040502050505030304" pitchFamily="18" charset="0"/>
                <a:sym typeface="Wingdings" panose="05000000000000000000" pitchFamily="2" charset="2"/>
              </a:rPr>
              <a:t>«massa»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un </a:t>
            </a:r>
            <a:r>
              <a:rPr lang="it-IT" b="1" dirty="0">
                <a:solidFill>
                  <a:prstClr val="black"/>
                </a:solidFill>
                <a:latin typeface="Palatino Linotype" panose="02040502050505030304" pitchFamily="18" charset="0"/>
                <a:sym typeface="Wingdings" panose="05000000000000000000" pitchFamily="2" charset="2"/>
              </a:rPr>
              <a:t>nuovo tipo di formazione sociale della società del Novecento, contrapposto ad altri aggregati </a:t>
            </a:r>
            <a:r>
              <a:rPr lang="it-IT" dirty="0">
                <a:solidFill>
                  <a:prstClr val="black"/>
                </a:solidFill>
                <a:latin typeface="Palatino Linotype" panose="02040502050505030304" pitchFamily="18" charset="0"/>
                <a:sym typeface="Wingdings" panose="05000000000000000000" pitchFamily="2" charset="2"/>
              </a:rPr>
              <a:t>(come il </a:t>
            </a:r>
            <a:r>
              <a:rPr lang="it-IT" i="1" dirty="0">
                <a:solidFill>
                  <a:prstClr val="black"/>
                </a:solidFill>
                <a:latin typeface="Palatino Linotype" panose="02040502050505030304" pitchFamily="18" charset="0"/>
                <a:sym typeface="Wingdings" panose="05000000000000000000" pitchFamily="2" charset="2"/>
              </a:rPr>
              <a:t>gruppo</a:t>
            </a:r>
            <a:r>
              <a:rPr lang="it-IT" dirty="0">
                <a:solidFill>
                  <a:prstClr val="black"/>
                </a:solidFill>
                <a:latin typeface="Palatino Linotype" panose="02040502050505030304" pitchFamily="18" charset="0"/>
                <a:sym typeface="Wingdings" panose="05000000000000000000" pitchFamily="2" charset="2"/>
              </a:rPr>
              <a:t>, la </a:t>
            </a:r>
            <a:r>
              <a:rPr lang="it-IT" i="1" dirty="0">
                <a:solidFill>
                  <a:prstClr val="black"/>
                </a:solidFill>
                <a:latin typeface="Palatino Linotype" panose="02040502050505030304" pitchFamily="18" charset="0"/>
                <a:sym typeface="Wingdings" panose="05000000000000000000" pitchFamily="2" charset="2"/>
              </a:rPr>
              <a:t>folla </a:t>
            </a:r>
            <a:r>
              <a:rPr lang="it-IT" dirty="0">
                <a:solidFill>
                  <a:prstClr val="black"/>
                </a:solidFill>
                <a:latin typeface="Palatino Linotype" panose="02040502050505030304" pitchFamily="18" charset="0"/>
                <a:sym typeface="Wingdings" panose="05000000000000000000" pitchFamily="2" charset="2"/>
              </a:rPr>
              <a:t>e il </a:t>
            </a:r>
            <a:r>
              <a:rPr lang="it-IT" i="1" dirty="0">
                <a:solidFill>
                  <a:prstClr val="black"/>
                </a:solidFill>
                <a:latin typeface="Palatino Linotype" panose="02040502050505030304" pitchFamily="18" charset="0"/>
                <a:sym typeface="Wingdings" panose="05000000000000000000" pitchFamily="2" charset="2"/>
              </a:rPr>
              <a:t>pubblico</a:t>
            </a:r>
            <a:r>
              <a:rPr lang="it-IT" dirty="0">
                <a:solidFill>
                  <a:prstClr val="black"/>
                </a:solidFill>
                <a:latin typeface="Palatino Linotype" panose="02040502050505030304" pitchFamily="18" charset="0"/>
                <a:sym typeface="Wingdings" panose="05000000000000000000"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Ha presente, in particolar modo, il grande pubblico a cui si rivolge l’insieme dei mezzi di comunicazione</a:t>
            </a:r>
          </a:p>
        </p:txBody>
      </p:sp>
      <p:cxnSp>
        <p:nvCxnSpPr>
          <p:cNvPr id="4" name="Connettore 2 3">
            <a:extLst>
              <a:ext uri="{FF2B5EF4-FFF2-40B4-BE49-F238E27FC236}">
                <a16:creationId xmlns:a16="http://schemas.microsoft.com/office/drawing/2014/main" id="{CC79B9DD-1302-79BA-E53B-89A1E8001345}"/>
              </a:ext>
            </a:extLst>
          </p:cNvPr>
          <p:cNvCxnSpPr>
            <a:cxnSpLocks/>
          </p:cNvCxnSpPr>
          <p:nvPr/>
        </p:nvCxnSpPr>
        <p:spPr>
          <a:xfrm>
            <a:off x="1924595" y="3228703"/>
            <a:ext cx="0" cy="4005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Immagine 6">
            <a:extLst>
              <a:ext uri="{FF2B5EF4-FFF2-40B4-BE49-F238E27FC236}">
                <a16:creationId xmlns:a16="http://schemas.microsoft.com/office/drawing/2014/main" id="{7D54A35F-94E5-B5FA-F163-8BD3567B0DB9}"/>
              </a:ext>
            </a:extLst>
          </p:cNvPr>
          <p:cNvPicPr>
            <a:picLocks noChangeAspect="1"/>
          </p:cNvPicPr>
          <p:nvPr/>
        </p:nvPicPr>
        <p:blipFill>
          <a:blip r:embed="rId3"/>
          <a:stretch>
            <a:fillRect/>
          </a:stretch>
        </p:blipFill>
        <p:spPr>
          <a:xfrm>
            <a:off x="8595364" y="2246228"/>
            <a:ext cx="2778027" cy="3214746"/>
          </a:xfrm>
          <a:prstGeom prst="rect">
            <a:avLst/>
          </a:prstGeom>
        </p:spPr>
      </p:pic>
    </p:spTree>
    <p:extLst>
      <p:ext uri="{BB962C8B-B14F-4D97-AF65-F5344CB8AC3E}">
        <p14:creationId xmlns:p14="http://schemas.microsoft.com/office/powerpoint/2010/main" val="3220507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574D0-B7E4-DAA4-0DC4-8A80AAAF144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6A0135-A6A0-9DF5-5F9D-2CFF540D1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19E7F35-ED07-879C-2B0B-76FDF59F98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0F215CD-A1E8-208C-9073-05B242CF6E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C7D1569-4721-0F2F-3A41-1B3885BB5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D2A1D29-7856-39BE-709D-EF312EA249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C7C5E886-F6DE-BA90-E09E-74154CF4D8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CBB4FBC-BE65-7AFA-B93D-A5DEDC12890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C2B1868-3FC8-D22A-AD44-B13BF0B39A93}"/>
              </a:ext>
            </a:extLst>
          </p:cNvPr>
          <p:cNvSpPr txBox="1"/>
          <p:nvPr/>
        </p:nvSpPr>
        <p:spPr>
          <a:xfrm>
            <a:off x="5020774" y="1214121"/>
            <a:ext cx="657483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massa e i media</a:t>
            </a:r>
          </a:p>
        </p:txBody>
      </p:sp>
      <p:sp>
        <p:nvSpPr>
          <p:cNvPr id="23" name="CasellaDiTesto 22">
            <a:extLst>
              <a:ext uri="{FF2B5EF4-FFF2-40B4-BE49-F238E27FC236}">
                <a16:creationId xmlns:a16="http://schemas.microsoft.com/office/drawing/2014/main" id="{6D3A3588-2457-2CA4-A7D2-B7C1D4CA0587}"/>
              </a:ext>
            </a:extLst>
          </p:cNvPr>
          <p:cNvSpPr txBox="1"/>
          <p:nvPr/>
        </p:nvSpPr>
        <p:spPr>
          <a:xfrm>
            <a:off x="8308192" y="578139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CEEED330-057D-1659-DED5-56EB79B2F66C}"/>
              </a:ext>
            </a:extLst>
          </p:cNvPr>
          <p:cNvSpPr txBox="1"/>
          <p:nvPr/>
        </p:nvSpPr>
        <p:spPr>
          <a:xfrm>
            <a:off x="1641567" y="2135226"/>
            <a:ext cx="5560421" cy="350865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Per </a:t>
            </a:r>
            <a:r>
              <a:rPr lang="it-IT" sz="1900" b="1" dirty="0">
                <a:solidFill>
                  <a:prstClr val="black"/>
                </a:solidFill>
                <a:latin typeface="Palatino Linotype" panose="02040502050505030304" pitchFamily="18" charset="0"/>
                <a:sym typeface="Wingdings" panose="05000000000000000000" pitchFamily="2" charset="2"/>
              </a:rPr>
              <a:t>Blumer</a:t>
            </a:r>
            <a:r>
              <a:rPr lang="it-IT" sz="19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b="1" dirty="0">
                <a:solidFill>
                  <a:prstClr val="black"/>
                </a:solidFill>
                <a:latin typeface="Palatino Linotype" panose="02040502050505030304" pitchFamily="18" charset="0"/>
                <a:sym typeface="Wingdings" panose="05000000000000000000" pitchFamily="2" charset="2"/>
              </a:rPr>
              <a:t>gruppo  </a:t>
            </a:r>
            <a:r>
              <a:rPr lang="it-IT" dirty="0">
                <a:solidFill>
                  <a:prstClr val="black"/>
                </a:solidFill>
                <a:latin typeface="Palatino Linotype" panose="02040502050505030304" pitchFamily="18" charset="0"/>
                <a:sym typeface="Wingdings" panose="05000000000000000000" pitchFamily="2" charset="2"/>
              </a:rPr>
              <a:t>costituito da membri che si conoscono, consci della loro comune appartenenza;</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b="1" dirty="0">
                <a:solidFill>
                  <a:prstClr val="black"/>
                </a:solidFill>
                <a:latin typeface="Palatino Linotype" panose="02040502050505030304" pitchFamily="18" charset="0"/>
                <a:sym typeface="Wingdings" panose="05000000000000000000" pitchFamily="2" charset="2"/>
              </a:rPr>
              <a:t>folla  </a:t>
            </a:r>
            <a:r>
              <a:rPr lang="it-IT" dirty="0">
                <a:solidFill>
                  <a:prstClr val="black"/>
                </a:solidFill>
                <a:latin typeface="Palatino Linotype" panose="02040502050505030304" pitchFamily="18" charset="0"/>
                <a:sym typeface="Wingdings" panose="05000000000000000000" pitchFamily="2" charset="2"/>
              </a:rPr>
              <a:t>aggregato più grande, che si riunisce casualmente o per uno scopo comune, in uno spazio specifico (es. una piazza);</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b="1" dirty="0">
                <a:solidFill>
                  <a:prstClr val="black"/>
                </a:solidFill>
                <a:latin typeface="Palatino Linotype" panose="02040502050505030304" pitchFamily="18" charset="0"/>
                <a:sym typeface="Wingdings" panose="05000000000000000000" pitchFamily="2" charset="2"/>
              </a:rPr>
              <a:t>pubblico</a:t>
            </a:r>
            <a:r>
              <a:rPr lang="it-IT" sz="1900" dirty="0">
                <a:solidFill>
                  <a:prstClr val="black"/>
                </a:solidFill>
                <a:latin typeface="Palatino Linotype" panose="02040502050505030304" pitchFamily="18" charset="0"/>
                <a:sym typeface="Wingdings" panose="05000000000000000000" pitchFamily="2" charset="2"/>
              </a:rPr>
              <a:t> (</a:t>
            </a:r>
            <a:r>
              <a:rPr lang="it-IT" sz="1900" i="1" dirty="0">
                <a:solidFill>
                  <a:prstClr val="black"/>
                </a:solidFill>
                <a:latin typeface="Palatino Linotype" panose="02040502050505030304" pitchFamily="18" charset="0"/>
                <a:sym typeface="Wingdings" panose="05000000000000000000" pitchFamily="2" charset="2"/>
              </a:rPr>
              <a:t>public</a:t>
            </a:r>
            <a:r>
              <a:rPr lang="it-IT" sz="1900" dirty="0">
                <a:solidFill>
                  <a:prstClr val="black"/>
                </a:solidFill>
                <a:latin typeface="Palatino Linotype" panose="02040502050505030304" pitchFamily="18" charset="0"/>
                <a:sym typeface="Wingdings" panose="05000000000000000000" pitchFamily="2" charset="2"/>
              </a:rPr>
              <a:t>) </a:t>
            </a:r>
            <a:r>
              <a:rPr lang="it-IT" dirty="0">
                <a:solidFill>
                  <a:prstClr val="black"/>
                </a:solidFill>
                <a:latin typeface="Palatino Linotype" panose="02040502050505030304" pitchFamily="18" charset="0"/>
                <a:sym typeface="Wingdings" panose="05000000000000000000" pitchFamily="2" charset="2"/>
              </a:rPr>
              <a:t> aggregato relativamente ampio di persone, disperso nello spazio, ma stabile, che condivide un’opinione, un’idea o un interesse (es. persone che condividono una certa idea politica).</a:t>
            </a:r>
          </a:p>
        </p:txBody>
      </p:sp>
      <p:pic>
        <p:nvPicPr>
          <p:cNvPr id="7" name="Immagine 6">
            <a:extLst>
              <a:ext uri="{FF2B5EF4-FFF2-40B4-BE49-F238E27FC236}">
                <a16:creationId xmlns:a16="http://schemas.microsoft.com/office/drawing/2014/main" id="{0182DF63-A64D-FC14-A90E-488CF41C1740}"/>
              </a:ext>
            </a:extLst>
          </p:cNvPr>
          <p:cNvPicPr>
            <a:picLocks noChangeAspect="1"/>
          </p:cNvPicPr>
          <p:nvPr/>
        </p:nvPicPr>
        <p:blipFill>
          <a:blip r:embed="rId3"/>
          <a:stretch>
            <a:fillRect/>
          </a:stretch>
        </p:blipFill>
        <p:spPr>
          <a:xfrm>
            <a:off x="8595364" y="2169284"/>
            <a:ext cx="2778027" cy="3214746"/>
          </a:xfrm>
          <a:prstGeom prst="rect">
            <a:avLst/>
          </a:prstGeom>
        </p:spPr>
      </p:pic>
    </p:spTree>
    <p:extLst>
      <p:ext uri="{BB962C8B-B14F-4D97-AF65-F5344CB8AC3E}">
        <p14:creationId xmlns:p14="http://schemas.microsoft.com/office/powerpoint/2010/main" val="1707676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54B65-B21B-0F0D-26FF-739C9CC0F05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D10BB2D-9196-1AB6-E23D-884F2D047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495A58F-A819-D60B-1B58-BC31592C3F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5CB4746-6B66-D8CE-6430-23569E01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F3400A3-550C-B49E-F7D2-6ABB23ECF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14A6A8B-3CFA-3F1E-60E3-395BDFA8A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C3817F7-3CD7-3908-D791-36299651A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5E7EC64-FA1B-F911-6E22-92C0A5A7D89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4991403-C064-BD09-480C-8C4A260547F2}"/>
              </a:ext>
            </a:extLst>
          </p:cNvPr>
          <p:cNvSpPr txBox="1"/>
          <p:nvPr/>
        </p:nvSpPr>
        <p:spPr>
          <a:xfrm>
            <a:off x="5020773" y="1215883"/>
            <a:ext cx="635261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massa e i media</a:t>
            </a:r>
          </a:p>
        </p:txBody>
      </p:sp>
      <p:sp>
        <p:nvSpPr>
          <p:cNvPr id="23" name="CasellaDiTesto 22">
            <a:extLst>
              <a:ext uri="{FF2B5EF4-FFF2-40B4-BE49-F238E27FC236}">
                <a16:creationId xmlns:a16="http://schemas.microsoft.com/office/drawing/2014/main" id="{D00AFB7B-72F1-A2BA-4D92-FC80CBCAFF00}"/>
              </a:ext>
            </a:extLst>
          </p:cNvPr>
          <p:cNvSpPr txBox="1"/>
          <p:nvPr/>
        </p:nvSpPr>
        <p:spPr>
          <a:xfrm>
            <a:off x="8308192" y="578139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43D8255B-77CA-0712-3954-E52C35A8FC1B}"/>
              </a:ext>
            </a:extLst>
          </p:cNvPr>
          <p:cNvSpPr txBox="1"/>
          <p:nvPr/>
        </p:nvSpPr>
        <p:spPr>
          <a:xfrm>
            <a:off x="1641567" y="2135226"/>
            <a:ext cx="5560421" cy="357020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Termine massa viene utilizzato da </a:t>
            </a:r>
            <a:r>
              <a:rPr lang="it-IT" b="1" dirty="0">
                <a:solidFill>
                  <a:prstClr val="black"/>
                </a:solidFill>
                <a:latin typeface="Palatino Linotype" panose="02040502050505030304" pitchFamily="18" charset="0"/>
                <a:sym typeface="Wingdings" panose="05000000000000000000" pitchFamily="2" charset="2"/>
              </a:rPr>
              <a:t>Blumer</a:t>
            </a:r>
            <a:r>
              <a:rPr lang="it-IT" dirty="0">
                <a:solidFill>
                  <a:prstClr val="black"/>
                </a:solidFill>
                <a:latin typeface="Palatino Linotype" panose="02040502050505030304" pitchFamily="18" charset="0"/>
                <a:sym typeface="Wingdings" panose="05000000000000000000" pitchFamily="2" charset="2"/>
              </a:rPr>
              <a:t> per indicare: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sym typeface="Wingdings" panose="05000000000000000000" pitchFamily="2" charset="2"/>
              </a:rPr>
              <a:t>caratteri del pubblico di media </a:t>
            </a:r>
            <a:r>
              <a:rPr lang="it-IT" dirty="0">
                <a:solidFill>
                  <a:prstClr val="black"/>
                </a:solidFill>
                <a:latin typeface="Palatino Linotype" panose="02040502050505030304" pitchFamily="18" charset="0"/>
                <a:sym typeface="Wingdings" panose="05000000000000000000" pitchFamily="2" charset="2"/>
              </a:rPr>
              <a:t>(come cinema o radio)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sym typeface="Wingdings" panose="05000000000000000000" pitchFamily="2" charset="2"/>
              </a:rPr>
              <a:t>La massa è costituita da persone molto eterogenee, non organizzate, che non si conoscono, dai confini instabili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6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600" dirty="0">
                <a:solidFill>
                  <a:prstClr val="black"/>
                </a:solidFill>
                <a:latin typeface="Palatino Linotype" panose="02040502050505030304" pitchFamily="18" charset="0"/>
                <a:sym typeface="Wingdings" panose="05000000000000000000" pitchFamily="2" charset="2"/>
              </a:rPr>
              <a:t>È quindi un aggregato estremamente vario e molto numeroso, che ha come caratteristica comune il fatto di essere esposta agli stessi messaggi mediatici e di usufruirne</a:t>
            </a:r>
          </a:p>
        </p:txBody>
      </p:sp>
      <p:pic>
        <p:nvPicPr>
          <p:cNvPr id="7" name="Immagine 6">
            <a:extLst>
              <a:ext uri="{FF2B5EF4-FFF2-40B4-BE49-F238E27FC236}">
                <a16:creationId xmlns:a16="http://schemas.microsoft.com/office/drawing/2014/main" id="{1E0D62CA-CC00-7D05-FBD3-89C6CF5CADBA}"/>
              </a:ext>
            </a:extLst>
          </p:cNvPr>
          <p:cNvPicPr>
            <a:picLocks noChangeAspect="1"/>
          </p:cNvPicPr>
          <p:nvPr/>
        </p:nvPicPr>
        <p:blipFill>
          <a:blip r:embed="rId3"/>
          <a:stretch>
            <a:fillRect/>
          </a:stretch>
        </p:blipFill>
        <p:spPr>
          <a:xfrm>
            <a:off x="8482149" y="2181945"/>
            <a:ext cx="2891241" cy="3345758"/>
          </a:xfrm>
          <a:prstGeom prst="rect">
            <a:avLst/>
          </a:prstGeom>
        </p:spPr>
      </p:pic>
      <p:cxnSp>
        <p:nvCxnSpPr>
          <p:cNvPr id="4" name="Connettore 2 3">
            <a:extLst>
              <a:ext uri="{FF2B5EF4-FFF2-40B4-BE49-F238E27FC236}">
                <a16:creationId xmlns:a16="http://schemas.microsoft.com/office/drawing/2014/main" id="{E9C7E9D7-493E-01E4-6738-47EC3F503251}"/>
              </a:ext>
            </a:extLst>
          </p:cNvPr>
          <p:cNvCxnSpPr/>
          <p:nvPr/>
        </p:nvCxnSpPr>
        <p:spPr>
          <a:xfrm>
            <a:off x="2020389" y="2743200"/>
            <a:ext cx="0" cy="2786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Connettore 2 5">
            <a:extLst>
              <a:ext uri="{FF2B5EF4-FFF2-40B4-BE49-F238E27FC236}">
                <a16:creationId xmlns:a16="http://schemas.microsoft.com/office/drawing/2014/main" id="{8A8F8718-58A3-1052-7584-EC52C963B696}"/>
              </a:ext>
            </a:extLst>
          </p:cNvPr>
          <p:cNvCxnSpPr/>
          <p:nvPr/>
        </p:nvCxnSpPr>
        <p:spPr>
          <a:xfrm>
            <a:off x="2098766" y="4659086"/>
            <a:ext cx="0" cy="2351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8154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AE63F-22D7-AC31-9276-C8E9F93381A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A425C55-B887-D14C-E3C1-E26F2C1A1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F6F8D1D-9E05-4886-D5F9-8570724596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5DFE168-5F3C-4C1D-9B01-34D5DCDE0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1528437-1198-C1FD-5C2E-9865710E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CE51CD3-E153-7F4F-4EDD-F77E6491D1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67047DB-73C5-98DF-A85D-8BA4956C7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F52AE0B-CB32-A173-C5BA-B3A8F8E7FD8A}"/>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ADCA6234-AD18-5E89-D6BF-4D1267CB42F1}"/>
              </a:ext>
            </a:extLst>
          </p:cNvPr>
          <p:cNvSpPr txBox="1"/>
          <p:nvPr/>
        </p:nvSpPr>
        <p:spPr>
          <a:xfrm>
            <a:off x="5020773" y="1215883"/>
            <a:ext cx="635261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massa e i media</a:t>
            </a:r>
          </a:p>
        </p:txBody>
      </p:sp>
      <p:sp>
        <p:nvSpPr>
          <p:cNvPr id="23" name="CasellaDiTesto 22">
            <a:extLst>
              <a:ext uri="{FF2B5EF4-FFF2-40B4-BE49-F238E27FC236}">
                <a16:creationId xmlns:a16="http://schemas.microsoft.com/office/drawing/2014/main" id="{D132D4DC-BC6B-7864-85F0-2A7B8CBAE801}"/>
              </a:ext>
            </a:extLst>
          </p:cNvPr>
          <p:cNvSpPr txBox="1"/>
          <p:nvPr/>
        </p:nvSpPr>
        <p:spPr>
          <a:xfrm>
            <a:off x="8308192" y="578139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53DF5BF0-FEA3-62AB-DFAE-81CDC7F197C0}"/>
              </a:ext>
            </a:extLst>
          </p:cNvPr>
          <p:cNvSpPr txBox="1"/>
          <p:nvPr/>
        </p:nvSpPr>
        <p:spPr>
          <a:xfrm>
            <a:off x="1641567" y="2385828"/>
            <a:ext cx="5560421"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Il concetto di massa non si applica soltanto a chi fruisce dei media, ma riguarda anche il </a:t>
            </a:r>
            <a:r>
              <a:rPr lang="it-IT" b="1" dirty="0">
                <a:solidFill>
                  <a:prstClr val="black"/>
                </a:solidFill>
                <a:latin typeface="Palatino Linotype" panose="02040502050505030304" pitchFamily="18" charset="0"/>
                <a:sym typeface="Wingdings" panose="05000000000000000000" pitchFamily="2" charset="2"/>
              </a:rPr>
              <a:t>mercato di massa </a:t>
            </a:r>
            <a:r>
              <a:rPr lang="it-IT" dirty="0">
                <a:solidFill>
                  <a:prstClr val="black"/>
                </a:solidFill>
                <a:latin typeface="Palatino Linotype" panose="02040502050505030304" pitchFamily="18" charset="0"/>
                <a:sym typeface="Wingdings" panose="05000000000000000000" pitchFamily="2" charset="2"/>
              </a:rPr>
              <a:t>(formato dall’insieme dei consumatori) o l’</a:t>
            </a:r>
            <a:r>
              <a:rPr lang="it-IT" b="1" dirty="0">
                <a:solidFill>
                  <a:prstClr val="black"/>
                </a:solidFill>
                <a:latin typeface="Palatino Linotype" panose="02040502050505030304" pitchFamily="18" charset="0"/>
                <a:sym typeface="Wingdings" panose="05000000000000000000" pitchFamily="2" charset="2"/>
              </a:rPr>
              <a:t>elettorato di massa</a:t>
            </a: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anche questi soggetti, tuttavia, costituiscono un potenziale audience dei mass media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sym typeface="Wingdings" panose="05000000000000000000" pitchFamily="2" charset="2"/>
              </a:rPr>
              <a:t>Blumer</a:t>
            </a:r>
            <a:r>
              <a:rPr lang="it-IT" dirty="0">
                <a:solidFill>
                  <a:prstClr val="black"/>
                </a:solidFill>
                <a:latin typeface="Palatino Linotype" panose="02040502050505030304" pitchFamily="18" charset="0"/>
                <a:sym typeface="Wingdings" panose="05000000000000000000" pitchFamily="2" charset="2"/>
              </a:rPr>
              <a:t>  utilizza concetto di pubblico (</a:t>
            </a:r>
            <a:r>
              <a:rPr lang="it-IT" i="1" dirty="0">
                <a:solidFill>
                  <a:prstClr val="black"/>
                </a:solidFill>
                <a:latin typeface="Palatino Linotype" panose="02040502050505030304" pitchFamily="18" charset="0"/>
                <a:sym typeface="Wingdings" panose="05000000000000000000" pitchFamily="2" charset="2"/>
              </a:rPr>
              <a:t>public</a:t>
            </a:r>
            <a:r>
              <a:rPr lang="it-IT" dirty="0">
                <a:solidFill>
                  <a:prstClr val="black"/>
                </a:solidFill>
                <a:latin typeface="Palatino Linotype" panose="02040502050505030304" pitchFamily="18" charset="0"/>
                <a:sym typeface="Wingdings" panose="05000000000000000000" pitchFamily="2" charset="2"/>
              </a:rPr>
              <a:t>) in maniera diversa da quello di </a:t>
            </a:r>
            <a:r>
              <a:rPr lang="it-IT" i="1" dirty="0">
                <a:solidFill>
                  <a:prstClr val="black"/>
                </a:solidFill>
                <a:latin typeface="Palatino Linotype" panose="02040502050505030304" pitchFamily="18" charset="0"/>
                <a:sym typeface="Wingdings" panose="05000000000000000000" pitchFamily="2" charset="2"/>
              </a:rPr>
              <a:t>audience</a:t>
            </a:r>
            <a:r>
              <a:rPr lang="it-IT" dirty="0">
                <a:solidFill>
                  <a:prstClr val="black"/>
                </a:solidFill>
                <a:latin typeface="Palatino Linotype" panose="02040502050505030304" pitchFamily="18" charset="0"/>
                <a:sym typeface="Wingdings" panose="05000000000000000000" pitchFamily="2" charset="2"/>
              </a:rPr>
              <a:t>,</a:t>
            </a:r>
            <a:r>
              <a:rPr lang="it-IT" i="1" dirty="0">
                <a:solidFill>
                  <a:prstClr val="black"/>
                </a:solidFill>
                <a:latin typeface="Palatino Linotype" panose="02040502050505030304" pitchFamily="18" charset="0"/>
                <a:sym typeface="Wingdings" panose="05000000000000000000" pitchFamily="2" charset="2"/>
              </a:rPr>
              <a:t> </a:t>
            </a:r>
            <a:r>
              <a:rPr lang="it-IT" dirty="0">
                <a:solidFill>
                  <a:prstClr val="black"/>
                </a:solidFill>
                <a:latin typeface="Palatino Linotype" panose="02040502050505030304" pitchFamily="18" charset="0"/>
                <a:sym typeface="Wingdings" panose="05000000000000000000" pitchFamily="2" charset="2"/>
              </a:rPr>
              <a:t>utilizzato solitamente dagli studiosi dei processi mediatici</a:t>
            </a:r>
          </a:p>
        </p:txBody>
      </p:sp>
      <p:pic>
        <p:nvPicPr>
          <p:cNvPr id="7" name="Immagine 6">
            <a:extLst>
              <a:ext uri="{FF2B5EF4-FFF2-40B4-BE49-F238E27FC236}">
                <a16:creationId xmlns:a16="http://schemas.microsoft.com/office/drawing/2014/main" id="{7F9BF82E-7829-C9DD-F0DF-DDB8420067CE}"/>
              </a:ext>
            </a:extLst>
          </p:cNvPr>
          <p:cNvPicPr>
            <a:picLocks noChangeAspect="1"/>
          </p:cNvPicPr>
          <p:nvPr/>
        </p:nvPicPr>
        <p:blipFill>
          <a:blip r:embed="rId3"/>
          <a:stretch>
            <a:fillRect/>
          </a:stretch>
        </p:blipFill>
        <p:spPr>
          <a:xfrm>
            <a:off x="8482149" y="2181945"/>
            <a:ext cx="2891241" cy="3345758"/>
          </a:xfrm>
          <a:prstGeom prst="rect">
            <a:avLst/>
          </a:prstGeom>
        </p:spPr>
      </p:pic>
      <p:cxnSp>
        <p:nvCxnSpPr>
          <p:cNvPr id="4" name="Connettore 2 3">
            <a:extLst>
              <a:ext uri="{FF2B5EF4-FFF2-40B4-BE49-F238E27FC236}">
                <a16:creationId xmlns:a16="http://schemas.microsoft.com/office/drawing/2014/main" id="{4C3916C8-EF4C-260B-00AE-B901BADFC50D}"/>
              </a:ext>
            </a:extLst>
          </p:cNvPr>
          <p:cNvCxnSpPr/>
          <p:nvPr/>
        </p:nvCxnSpPr>
        <p:spPr>
          <a:xfrm>
            <a:off x="2029098" y="3569085"/>
            <a:ext cx="0" cy="2786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6539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6E730-09E1-1776-ED21-9EE71FF127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017A3D6-2A0F-F880-7052-EF1348B51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0C2BC0A-E7F1-43BC-B178-7093FBE6BC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D99A3F2-2C28-7F55-3191-CDEF7D225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5E6F415-B0DE-33FB-6E29-2E1A6C9062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B1AEC54-A32C-0B17-8ABD-6A84F29205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CB895BE-59BA-4BB6-79A2-0014BF7EEA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F06DDD3-F744-ABE7-AF67-804ED6B8878A}"/>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E9E1DB8-E8C8-0DCA-A7FE-40BCB1F6393D}"/>
              </a:ext>
            </a:extLst>
          </p:cNvPr>
          <p:cNvSpPr txBox="1"/>
          <p:nvPr/>
        </p:nvSpPr>
        <p:spPr>
          <a:xfrm>
            <a:off x="5020773" y="1215883"/>
            <a:ext cx="635261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massa e i media</a:t>
            </a:r>
          </a:p>
        </p:txBody>
      </p:sp>
      <p:sp>
        <p:nvSpPr>
          <p:cNvPr id="23" name="CasellaDiTesto 22">
            <a:extLst>
              <a:ext uri="{FF2B5EF4-FFF2-40B4-BE49-F238E27FC236}">
                <a16:creationId xmlns:a16="http://schemas.microsoft.com/office/drawing/2014/main" id="{A8D57D81-AA97-4635-6535-1D44F3703FC6}"/>
              </a:ext>
            </a:extLst>
          </p:cNvPr>
          <p:cNvSpPr txBox="1"/>
          <p:nvPr/>
        </p:nvSpPr>
        <p:spPr>
          <a:xfrm>
            <a:off x="8308192" y="582981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00549BD6-8E0F-E16E-A00E-C88C8C6A7215}"/>
              </a:ext>
            </a:extLst>
          </p:cNvPr>
          <p:cNvSpPr txBox="1"/>
          <p:nvPr/>
        </p:nvSpPr>
        <p:spPr>
          <a:xfrm>
            <a:off x="1589799" y="2553422"/>
            <a:ext cx="5686697"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Nell’accezione di </a:t>
            </a:r>
            <a:r>
              <a:rPr lang="it-IT" i="1" dirty="0">
                <a:solidFill>
                  <a:prstClr val="black"/>
                </a:solidFill>
                <a:latin typeface="Palatino Linotype" panose="02040502050505030304" pitchFamily="18" charset="0"/>
                <a:sym typeface="Wingdings" panose="05000000000000000000" pitchFamily="2" charset="2"/>
              </a:rPr>
              <a:t>audience, </a:t>
            </a:r>
            <a:r>
              <a:rPr lang="it-IT" dirty="0">
                <a:solidFill>
                  <a:prstClr val="black"/>
                </a:solidFill>
                <a:latin typeface="Palatino Linotype" panose="02040502050505030304" pitchFamily="18" charset="0"/>
                <a:sym typeface="Wingdings" panose="05000000000000000000" pitchFamily="2" charset="2"/>
              </a:rPr>
              <a:t>il concetto di pubblico è affine al concetto di massa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indica </a:t>
            </a:r>
            <a:r>
              <a:rPr lang="it-IT" b="1" dirty="0">
                <a:solidFill>
                  <a:prstClr val="black"/>
                </a:solidFill>
                <a:latin typeface="Palatino Linotype" panose="02040502050505030304" pitchFamily="18" charset="0"/>
                <a:sym typeface="Wingdings" panose="05000000000000000000" pitchFamily="2" charset="2"/>
              </a:rPr>
              <a:t>l’insieme delle persone che ricevono i messaggi nel corso del processo di una comunicazione mediatica</a:t>
            </a:r>
          </a:p>
        </p:txBody>
      </p:sp>
      <p:pic>
        <p:nvPicPr>
          <p:cNvPr id="7" name="Immagine 6">
            <a:extLst>
              <a:ext uri="{FF2B5EF4-FFF2-40B4-BE49-F238E27FC236}">
                <a16:creationId xmlns:a16="http://schemas.microsoft.com/office/drawing/2014/main" id="{7ADACEDA-423C-0375-54C5-3CEA81FA549A}"/>
              </a:ext>
            </a:extLst>
          </p:cNvPr>
          <p:cNvPicPr>
            <a:picLocks noChangeAspect="1"/>
          </p:cNvPicPr>
          <p:nvPr/>
        </p:nvPicPr>
        <p:blipFill>
          <a:blip r:embed="rId3"/>
          <a:stretch>
            <a:fillRect/>
          </a:stretch>
        </p:blipFill>
        <p:spPr>
          <a:xfrm>
            <a:off x="8482149" y="2181945"/>
            <a:ext cx="2891241" cy="3345758"/>
          </a:xfrm>
          <a:prstGeom prst="rect">
            <a:avLst/>
          </a:prstGeom>
        </p:spPr>
      </p:pic>
      <p:cxnSp>
        <p:nvCxnSpPr>
          <p:cNvPr id="4" name="Connettore 2 3">
            <a:extLst>
              <a:ext uri="{FF2B5EF4-FFF2-40B4-BE49-F238E27FC236}">
                <a16:creationId xmlns:a16="http://schemas.microsoft.com/office/drawing/2014/main" id="{B0D3F3C2-BBC9-93F2-A5DA-7A57A1248954}"/>
              </a:ext>
            </a:extLst>
          </p:cNvPr>
          <p:cNvCxnSpPr>
            <a:cxnSpLocks/>
          </p:cNvCxnSpPr>
          <p:nvPr/>
        </p:nvCxnSpPr>
        <p:spPr>
          <a:xfrm>
            <a:off x="2995748" y="3175701"/>
            <a:ext cx="0" cy="4293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2479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CFDDD-6D9F-8343-D969-2FE36C5E76B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FACCF9E-4AE9-6878-1453-21034BCB0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A9E6468-D4E7-B934-7998-814084D8C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AA018C6B-5438-70D9-83D4-79FB0C855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92C6B7F-044A-BAF3-4C32-A71D75716B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5CB3C3F-EE99-80BF-C2E2-6304C211A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E40D3FA-5632-DCA5-9869-4FE594EED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30BAED0-FFD4-8077-73F6-D1D6AA7237E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27D6858C-5242-D1F3-FCFD-B11A956DAF85}"/>
              </a:ext>
            </a:extLst>
          </p:cNvPr>
          <p:cNvSpPr txBox="1"/>
          <p:nvPr/>
        </p:nvSpPr>
        <p:spPr>
          <a:xfrm>
            <a:off x="4842055" y="814011"/>
            <a:ext cx="6853647" cy="8925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società di massa come nuovo soggetto storico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6AA0FBD-225C-98AE-E63F-5CBBA1EC0872}"/>
              </a:ext>
            </a:extLst>
          </p:cNvPr>
          <p:cNvSpPr txBox="1"/>
          <p:nvPr/>
        </p:nvSpPr>
        <p:spPr>
          <a:xfrm>
            <a:off x="1193743" y="571871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5AC914E5-0D59-B4B0-6B40-79AA0380EF4A}"/>
              </a:ext>
            </a:extLst>
          </p:cNvPr>
          <p:cNvSpPr txBox="1"/>
          <p:nvPr/>
        </p:nvSpPr>
        <p:spPr>
          <a:xfrm>
            <a:off x="1193743" y="2268692"/>
            <a:ext cx="3065198" cy="3231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500" dirty="0">
                <a:solidFill>
                  <a:prstClr val="black"/>
                </a:solidFill>
                <a:latin typeface="Palatino Linotype" panose="02040502050505030304" pitchFamily="18" charset="0"/>
                <a:sym typeface="Wingdings" panose="05000000000000000000" pitchFamily="2" charset="2"/>
              </a:rPr>
              <a:t>Lettura di approfondimento</a:t>
            </a:r>
          </a:p>
        </p:txBody>
      </p:sp>
      <p:pic>
        <p:nvPicPr>
          <p:cNvPr id="5" name="Immagine 4">
            <a:extLst>
              <a:ext uri="{FF2B5EF4-FFF2-40B4-BE49-F238E27FC236}">
                <a16:creationId xmlns:a16="http://schemas.microsoft.com/office/drawing/2014/main" id="{AD7A1944-6C1F-31E4-8B2D-2ECE7033BB80}"/>
              </a:ext>
            </a:extLst>
          </p:cNvPr>
          <p:cNvPicPr>
            <a:picLocks noChangeAspect="1"/>
          </p:cNvPicPr>
          <p:nvPr/>
        </p:nvPicPr>
        <p:blipFill>
          <a:blip r:embed="rId3"/>
          <a:srcRect t="1502" b="-1"/>
          <a:stretch>
            <a:fillRect/>
          </a:stretch>
        </p:blipFill>
        <p:spPr>
          <a:xfrm>
            <a:off x="6675723" y="1706563"/>
            <a:ext cx="4381143" cy="4742215"/>
          </a:xfrm>
          <a:prstGeom prst="rect">
            <a:avLst/>
          </a:prstGeom>
        </p:spPr>
      </p:pic>
    </p:spTree>
    <p:extLst>
      <p:ext uri="{BB962C8B-B14F-4D97-AF65-F5344CB8AC3E}">
        <p14:creationId xmlns:p14="http://schemas.microsoft.com/office/powerpoint/2010/main" val="3891734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CC53D-8E0A-8C32-CFED-CC0B1E9AE71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A650EF2-3EB0-8E2B-760D-4A489FD9FF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FFF290D-43DC-2110-A77D-579AFE3A4E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BC43595-9FD4-F43B-ADDF-A25036CE9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2A3F041-4FA0-9647-1FE7-BB07211ED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40EE519-BD81-4F78-D6DF-B49512A10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0DE24BC-884F-FB28-A4A6-6A0B699518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B9931C9-43EC-EFCE-1CC3-9FAB2954911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2C295991-913B-0D9A-A751-6F189B3031F6}"/>
              </a:ext>
            </a:extLst>
          </p:cNvPr>
          <p:cNvSpPr txBox="1"/>
          <p:nvPr/>
        </p:nvSpPr>
        <p:spPr>
          <a:xfrm>
            <a:off x="1696084" y="2525004"/>
            <a:ext cx="9768620"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Secolarizzazione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(dal latino «</a:t>
            </a:r>
            <a:r>
              <a:rPr kumimoji="0" lang="it-IT" sz="1900" i="1"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saeculum</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che significa «mondo, contrapposto alla vita religiosa»)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processo con cui la religione, attraverso le sue diverse confessioni, diminuisce la propria influenza nei campi della vita sociale e culturale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Nella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società occidentale del Medioevo 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religione cristiana permea ogni settore della società e il Rinascimento e l’Illuminismo possono considerarsi epoche in cui essa acquisisce a poco a poco un proprio spazio distinto, mentre gli altri settori (per es., quelli politici, economici e scientifici) si laicizzano</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CF4727E-F609-84BD-DCC4-BE9BD223887C}"/>
              </a:ext>
            </a:extLst>
          </p:cNvPr>
          <p:cNvSpPr txBox="1"/>
          <p:nvPr/>
        </p:nvSpPr>
        <p:spPr>
          <a:xfrm>
            <a:off x="8399506" y="573024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D065624-E671-33E2-B843-F030EA4B41E7}"/>
              </a:ext>
            </a:extLst>
          </p:cNvPr>
          <p:cNvSpPr txBox="1"/>
          <p:nvPr/>
        </p:nvSpPr>
        <p:spPr>
          <a:xfrm>
            <a:off x="4972683" y="1209195"/>
            <a:ext cx="685364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processo di secolarizzazione</a:t>
            </a:r>
          </a:p>
        </p:txBody>
      </p:sp>
    </p:spTree>
    <p:extLst>
      <p:ext uri="{BB962C8B-B14F-4D97-AF65-F5344CB8AC3E}">
        <p14:creationId xmlns:p14="http://schemas.microsoft.com/office/powerpoint/2010/main" val="3197578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93359-29E7-6763-3D45-70B1E6857C8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2CE2E2-115E-A635-16DB-D92C37B3A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AA0C4D6-9187-B40B-7AD7-42555634FD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2925CF2-BB04-0F9F-881B-E21DD7A69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95367B1-1F7E-4F6B-2E3B-BC49ACA48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7CDD3A3-C40A-C77D-D564-32A996FC3E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2916A87-291D-FC2C-AABE-4AACE231E1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56F6B9F-53AC-DD10-E336-1A634DF7FFE5}"/>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545D752-46D5-37CE-7409-298ECC4E56FF}"/>
              </a:ext>
            </a:extLst>
          </p:cNvPr>
          <p:cNvSpPr txBox="1"/>
          <p:nvPr/>
        </p:nvSpPr>
        <p:spPr>
          <a:xfrm>
            <a:off x="1696084" y="2414745"/>
            <a:ext cx="9768620"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Primi sociologi dell’era industriale (es.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Marx, Durkheim e Weber</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r>
              <a:rPr kumimoji="0" lang="it-IT" sz="190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sostengon</a:t>
            </a:r>
            <a:r>
              <a:rPr lang="it-IT" sz="1900" dirty="0">
                <a:solidFill>
                  <a:prstClr val="black"/>
                </a:solidFill>
                <a:latin typeface="Palatino Linotype" panose="02040502050505030304" pitchFamily="18" charset="0"/>
                <a:cs typeface="Times New Roman" panose="02020603050405020304" pitchFamily="18" charset="0"/>
              </a:rPr>
              <a:t>o l’idea che: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rPr>
              <a:t>religione tradizionale </a:t>
            </a:r>
            <a:r>
              <a:rPr lang="it-IT" sz="1900" dirty="0">
                <a:solidFill>
                  <a:prstClr val="black"/>
                </a:solidFill>
                <a:latin typeface="Palatino Linotype" panose="02040502050505030304" pitchFamily="18" charset="0"/>
                <a:cs typeface="Times New Roman" panose="02020603050405020304" pitchFamily="18" charset="0"/>
              </a:rPr>
              <a:t>sia sempre più marginale nel mondo moderno.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rPr>
              <a:t>Nessuno di questi sociologi segue una particolare confessione religiosa e tutti ritengono (pur nella diversità delle loro teorie) che qualsiasi forma di religione sia un’illusione destinata a perdere inevitabilmente peso con le trasformazioni scientifiche, economiche e sociali.</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B26D313-F24B-3100-5E0D-FB9B574AC138}"/>
              </a:ext>
            </a:extLst>
          </p:cNvPr>
          <p:cNvSpPr txBox="1"/>
          <p:nvPr/>
        </p:nvSpPr>
        <p:spPr>
          <a:xfrm>
            <a:off x="8399506" y="573024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82F4650-94D5-1AD4-D77E-FC2A07D68E63}"/>
              </a:ext>
            </a:extLst>
          </p:cNvPr>
          <p:cNvSpPr txBox="1"/>
          <p:nvPr/>
        </p:nvSpPr>
        <p:spPr>
          <a:xfrm>
            <a:off x="4972683" y="1209195"/>
            <a:ext cx="6853647"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processo di secolarizzazione</a:t>
            </a:r>
          </a:p>
        </p:txBody>
      </p:sp>
      <p:cxnSp>
        <p:nvCxnSpPr>
          <p:cNvPr id="4" name="Connettore 2 3">
            <a:extLst>
              <a:ext uri="{FF2B5EF4-FFF2-40B4-BE49-F238E27FC236}">
                <a16:creationId xmlns:a16="http://schemas.microsoft.com/office/drawing/2014/main" id="{E7CB5D25-3700-0BB8-77FF-2EE744900BD5}"/>
              </a:ext>
            </a:extLst>
          </p:cNvPr>
          <p:cNvCxnSpPr>
            <a:cxnSpLocks/>
          </p:cNvCxnSpPr>
          <p:nvPr/>
        </p:nvCxnSpPr>
        <p:spPr>
          <a:xfrm>
            <a:off x="3537857" y="2792083"/>
            <a:ext cx="0" cy="4627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7414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63467-9AF2-0BA9-5A13-180ECF63CAD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5163606-466E-B276-F251-787760607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CE817B9-65F0-23A3-CE7C-A67BE3E6CF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B55002F-5E4D-4A34-41B5-1886ABA64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BBC1B46-3A02-74EA-9427-360DB899A8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39C3207-EF93-E0F8-9285-D2F0277FB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362EB85-710A-D6C9-0646-2730ADD2B7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FDBD7FE-F8C4-1BFF-D3A0-828E30EAC2A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57420DE-5E91-6F9E-14D7-BCA100C4E16D}"/>
              </a:ext>
            </a:extLst>
          </p:cNvPr>
          <p:cNvSpPr txBox="1"/>
          <p:nvPr/>
        </p:nvSpPr>
        <p:spPr>
          <a:xfrm>
            <a:off x="1696084" y="2323907"/>
            <a:ext cx="5749745" cy="33085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Idee di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Karl Marx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sulla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religione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non sono originali, ma derivano dalle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teorie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di alcuni filosofi del primo Ottocento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noProof="0" dirty="0">
              <a:solidFill>
                <a:prstClr val="black"/>
              </a:solidFill>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rPr>
              <a:t>Ludwig Feuerbach </a:t>
            </a:r>
            <a:r>
              <a:rPr lang="it-IT" sz="1900" dirty="0">
                <a:solidFill>
                  <a:prstClr val="black"/>
                </a:solidFill>
                <a:latin typeface="Palatino Linotype" panose="02040502050505030304" pitchFamily="18" charset="0"/>
                <a:cs typeface="Times New Roman" panose="02020603050405020304" pitchFamily="18" charset="0"/>
              </a:rPr>
              <a:t>(1804-1872)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rPr>
              <a:t>Marx</a:t>
            </a:r>
            <a:r>
              <a:rPr lang="it-IT" sz="1900" dirty="0">
                <a:solidFill>
                  <a:prstClr val="black"/>
                </a:solidFill>
                <a:latin typeface="Palatino Linotype" panose="02040502050505030304" pitchFamily="18" charset="0"/>
                <a:cs typeface="Times New Roman" panose="02020603050405020304" pitchFamily="18" charset="0"/>
              </a:rPr>
              <a:t>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religione costituisce un mondo in cui i fedeli trovano rifugio e sollievo dalle difficoltà della vita (nasce, quindi, da un bisogno originato dalla fragilità umana).</a:t>
            </a:r>
          </a:p>
        </p:txBody>
      </p:sp>
      <p:sp>
        <p:nvSpPr>
          <p:cNvPr id="23" name="CasellaDiTesto 22">
            <a:extLst>
              <a:ext uri="{FF2B5EF4-FFF2-40B4-BE49-F238E27FC236}">
                <a16:creationId xmlns:a16="http://schemas.microsoft.com/office/drawing/2014/main" id="{84E6D86F-A3B5-8508-5B45-71D415E55778}"/>
              </a:ext>
            </a:extLst>
          </p:cNvPr>
          <p:cNvSpPr txBox="1"/>
          <p:nvPr/>
        </p:nvSpPr>
        <p:spPr>
          <a:xfrm>
            <a:off x="8399506" y="573024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C42F2B85-2091-A45E-7D3E-6C150C9B701B}"/>
              </a:ext>
            </a:extLst>
          </p:cNvPr>
          <p:cNvSpPr txBox="1"/>
          <p:nvPr/>
        </p:nvSpPr>
        <p:spPr>
          <a:xfrm>
            <a:off x="4885598" y="1208888"/>
            <a:ext cx="6492022"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Karl Marx </a:t>
            </a:r>
          </a:p>
        </p:txBody>
      </p:sp>
      <p:cxnSp>
        <p:nvCxnSpPr>
          <p:cNvPr id="4" name="Connettore 2 3">
            <a:extLst>
              <a:ext uri="{FF2B5EF4-FFF2-40B4-BE49-F238E27FC236}">
                <a16:creationId xmlns:a16="http://schemas.microsoft.com/office/drawing/2014/main" id="{E3747AD7-09C5-5DD5-A8BB-FE823B00F23C}"/>
              </a:ext>
            </a:extLst>
          </p:cNvPr>
          <p:cNvCxnSpPr>
            <a:cxnSpLocks/>
          </p:cNvCxnSpPr>
          <p:nvPr/>
        </p:nvCxnSpPr>
        <p:spPr>
          <a:xfrm>
            <a:off x="2220686" y="3337712"/>
            <a:ext cx="0" cy="3639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 name="Immagine 4">
            <a:extLst>
              <a:ext uri="{FF2B5EF4-FFF2-40B4-BE49-F238E27FC236}">
                <a16:creationId xmlns:a16="http://schemas.microsoft.com/office/drawing/2014/main" id="{FDBCB595-91CD-D610-9CBA-A37F210E7DAC}"/>
              </a:ext>
            </a:extLst>
          </p:cNvPr>
          <p:cNvPicPr>
            <a:picLocks noChangeAspect="1"/>
          </p:cNvPicPr>
          <p:nvPr/>
        </p:nvPicPr>
        <p:blipFill>
          <a:blip r:embed="rId3"/>
          <a:stretch>
            <a:fillRect/>
          </a:stretch>
        </p:blipFill>
        <p:spPr>
          <a:xfrm>
            <a:off x="8694465" y="2323907"/>
            <a:ext cx="2683155" cy="3037330"/>
          </a:xfrm>
          <a:prstGeom prst="rect">
            <a:avLst/>
          </a:prstGeom>
        </p:spPr>
      </p:pic>
    </p:spTree>
    <p:extLst>
      <p:ext uri="{BB962C8B-B14F-4D97-AF65-F5344CB8AC3E}">
        <p14:creationId xmlns:p14="http://schemas.microsoft.com/office/powerpoint/2010/main" val="2378418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D38F-8098-F41E-B6E6-5392E65AD5F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EDE4D1-9966-5928-6AE9-81F65FF386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361FF42-A15F-A689-1573-7847DAF2CF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DEBD360-AFE6-78C4-0138-CC4ED6CBE8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6A5C05F-2A27-909F-5BF2-236943586E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CF1D629-AA1A-76BA-5AD1-1F71D0E97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2BBA554-ED6F-3909-89F3-1940F8585B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8706561-CF4E-B18C-5806-CB12760EB5A2}"/>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599030FB-850E-DBBA-A8DD-047A1634509B}"/>
              </a:ext>
            </a:extLst>
          </p:cNvPr>
          <p:cNvSpPr txBox="1"/>
          <p:nvPr/>
        </p:nvSpPr>
        <p:spPr>
          <a:xfrm>
            <a:off x="1696084" y="2323907"/>
            <a:ext cx="5749745" cy="32470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Definirà infatti la religione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l’oppio dei popoli</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rPr>
              <a:t>gli uomini ricorrono alla religione perché insoddisfatti della propria condizione, trovando in essa, quasi come in una droga («oppio»), una realtà artificiale per poter meglio sopportare la situazione materiale in cui vivono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religione quindi ha l’obiettivo di far accettare agli uomini, che vorrebbero liberarsi dalla condizione di oppressione in cui vivono, l’ordine sociale costituito</a:t>
            </a:r>
          </a:p>
        </p:txBody>
      </p:sp>
      <p:sp>
        <p:nvSpPr>
          <p:cNvPr id="23" name="CasellaDiTesto 22">
            <a:extLst>
              <a:ext uri="{FF2B5EF4-FFF2-40B4-BE49-F238E27FC236}">
                <a16:creationId xmlns:a16="http://schemas.microsoft.com/office/drawing/2014/main" id="{FB61ACDD-69C4-585B-4270-BEDBEDC5FC3C}"/>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2B5C3C5B-F15F-54FA-6CDA-9ECC743D3B25}"/>
              </a:ext>
            </a:extLst>
          </p:cNvPr>
          <p:cNvSpPr txBox="1"/>
          <p:nvPr/>
        </p:nvSpPr>
        <p:spPr>
          <a:xfrm>
            <a:off x="4885598" y="1208888"/>
            <a:ext cx="6492022"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Karl Marx </a:t>
            </a:r>
          </a:p>
        </p:txBody>
      </p:sp>
      <p:cxnSp>
        <p:nvCxnSpPr>
          <p:cNvPr id="4" name="Connettore 2 3">
            <a:extLst>
              <a:ext uri="{FF2B5EF4-FFF2-40B4-BE49-F238E27FC236}">
                <a16:creationId xmlns:a16="http://schemas.microsoft.com/office/drawing/2014/main" id="{80A1B3D0-8EC6-F63D-3004-8BD772960D7B}"/>
              </a:ext>
            </a:extLst>
          </p:cNvPr>
          <p:cNvCxnSpPr>
            <a:cxnSpLocks/>
          </p:cNvCxnSpPr>
          <p:nvPr/>
        </p:nvCxnSpPr>
        <p:spPr>
          <a:xfrm>
            <a:off x="3992041" y="2680352"/>
            <a:ext cx="0" cy="3495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 name="Immagine 4">
            <a:extLst>
              <a:ext uri="{FF2B5EF4-FFF2-40B4-BE49-F238E27FC236}">
                <a16:creationId xmlns:a16="http://schemas.microsoft.com/office/drawing/2014/main" id="{E6A02B53-0DF0-4B0A-7583-8A0235EDEDB2}"/>
              </a:ext>
            </a:extLst>
          </p:cNvPr>
          <p:cNvPicPr>
            <a:picLocks noChangeAspect="1"/>
          </p:cNvPicPr>
          <p:nvPr/>
        </p:nvPicPr>
        <p:blipFill>
          <a:blip r:embed="rId3"/>
          <a:stretch>
            <a:fillRect/>
          </a:stretch>
        </p:blipFill>
        <p:spPr>
          <a:xfrm>
            <a:off x="8623575" y="2323907"/>
            <a:ext cx="2754045" cy="3117577"/>
          </a:xfrm>
          <a:prstGeom prst="rect">
            <a:avLst/>
          </a:prstGeom>
        </p:spPr>
      </p:pic>
    </p:spTree>
    <p:extLst>
      <p:ext uri="{BB962C8B-B14F-4D97-AF65-F5344CB8AC3E}">
        <p14:creationId xmlns:p14="http://schemas.microsoft.com/office/powerpoint/2010/main" val="2249553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A494D-E05F-0E71-4E38-5A7B5742267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5AA84D-D9F2-1AD8-7D88-23638F3F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C1B0254-F966-4D64-A920-7938C4E7E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9FE9471-6BA0-85E3-DEB0-06E5817DD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2F6BD4B-EA4E-F910-55D4-AADF938635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76868F6-4993-5DE8-D920-B8526370B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E32E133-008B-CE41-5B91-833844E88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91CBACF-A2F5-8F5B-62B5-0DD210437DE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580A0C3-2FCB-5BBD-953B-ADEBF181A161}"/>
              </a:ext>
            </a:extLst>
          </p:cNvPr>
          <p:cNvSpPr txBox="1"/>
          <p:nvPr/>
        </p:nvSpPr>
        <p:spPr>
          <a:xfrm>
            <a:off x="1718117" y="2666977"/>
            <a:ext cx="5749745"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Marx</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nella</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religione sono presenti ideali di giustizia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tuttavia, la forma tradizionale religiosa con cui questi sono espressi è destinata a scomparire una volta che si realizzerà il comunismo e gli uomini potranno concretizzare questi principi direttamente nella loro vita terrena</a:t>
            </a:r>
          </a:p>
        </p:txBody>
      </p:sp>
      <p:sp>
        <p:nvSpPr>
          <p:cNvPr id="23" name="CasellaDiTesto 22">
            <a:extLst>
              <a:ext uri="{FF2B5EF4-FFF2-40B4-BE49-F238E27FC236}">
                <a16:creationId xmlns:a16="http://schemas.microsoft.com/office/drawing/2014/main" id="{BCF9C86E-B724-EBAE-2494-3637A6F04A65}"/>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F848B27A-0C4B-4741-4506-8ADC4567C694}"/>
              </a:ext>
            </a:extLst>
          </p:cNvPr>
          <p:cNvSpPr txBox="1"/>
          <p:nvPr/>
        </p:nvSpPr>
        <p:spPr>
          <a:xfrm>
            <a:off x="4885598" y="1208888"/>
            <a:ext cx="6492022"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Karl Marx </a:t>
            </a:r>
          </a:p>
        </p:txBody>
      </p:sp>
      <p:pic>
        <p:nvPicPr>
          <p:cNvPr id="5" name="Immagine 4">
            <a:extLst>
              <a:ext uri="{FF2B5EF4-FFF2-40B4-BE49-F238E27FC236}">
                <a16:creationId xmlns:a16="http://schemas.microsoft.com/office/drawing/2014/main" id="{E3866AD7-83D4-0CB6-9F4C-7AD094122A8A}"/>
              </a:ext>
            </a:extLst>
          </p:cNvPr>
          <p:cNvPicPr>
            <a:picLocks noChangeAspect="1"/>
          </p:cNvPicPr>
          <p:nvPr/>
        </p:nvPicPr>
        <p:blipFill>
          <a:blip r:embed="rId3"/>
          <a:stretch>
            <a:fillRect/>
          </a:stretch>
        </p:blipFill>
        <p:spPr>
          <a:xfrm>
            <a:off x="8623575" y="2323907"/>
            <a:ext cx="2754045" cy="3117577"/>
          </a:xfrm>
          <a:prstGeom prst="rect">
            <a:avLst/>
          </a:prstGeom>
        </p:spPr>
      </p:pic>
      <p:cxnSp>
        <p:nvCxnSpPr>
          <p:cNvPr id="6" name="Connettore 2 5">
            <a:extLst>
              <a:ext uri="{FF2B5EF4-FFF2-40B4-BE49-F238E27FC236}">
                <a16:creationId xmlns:a16="http://schemas.microsoft.com/office/drawing/2014/main" id="{67466C13-27DE-70D7-C00C-8E0D099DD79B}"/>
              </a:ext>
            </a:extLst>
          </p:cNvPr>
          <p:cNvCxnSpPr/>
          <p:nvPr/>
        </p:nvCxnSpPr>
        <p:spPr>
          <a:xfrm>
            <a:off x="2093205" y="3301741"/>
            <a:ext cx="0" cy="3081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5961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8F3D-1EC2-F609-B3A7-B18F69A4DAC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EDC3F-91A5-A60D-C598-49B576B6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B913696F-F65C-A02C-03D6-E5A40D334D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8708A16-02DC-829D-2742-D4F00784D2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B92501E-2137-8EF1-E736-4ECE865277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6B356EC-48CA-9EFE-F21B-F0543BEB7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326BC9B-1101-C5C7-CE0D-50C4D760A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EC3FBBB-28B3-95B2-E23E-74254540F17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C7FE25A-99C6-AE03-0F2C-8E9B265E10E1}"/>
              </a:ext>
            </a:extLst>
          </p:cNvPr>
          <p:cNvSpPr txBox="1"/>
          <p:nvPr/>
        </p:nvSpPr>
        <p:spPr>
          <a:xfrm>
            <a:off x="2010725" y="2860727"/>
            <a:ext cx="5749745" cy="1261884"/>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differenze sociali sono ritenute inevitabili dalle religioni e la realizzazione di un mondo basato sulla giustizia, per molte di queste, viene rimandata a una realtà ultraterrena dopo la morte</a:t>
            </a:r>
          </a:p>
        </p:txBody>
      </p:sp>
      <p:sp>
        <p:nvSpPr>
          <p:cNvPr id="23" name="CasellaDiTesto 22">
            <a:extLst>
              <a:ext uri="{FF2B5EF4-FFF2-40B4-BE49-F238E27FC236}">
                <a16:creationId xmlns:a16="http://schemas.microsoft.com/office/drawing/2014/main" id="{4E03F0F7-0739-2B5F-42E2-E56E455E433C}"/>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4A4B039-D65A-1FA1-BA28-EB5BD6BC0EAC}"/>
              </a:ext>
            </a:extLst>
          </p:cNvPr>
          <p:cNvSpPr txBox="1"/>
          <p:nvPr/>
        </p:nvSpPr>
        <p:spPr>
          <a:xfrm>
            <a:off x="4885598" y="1208888"/>
            <a:ext cx="6492022" cy="4924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Karl Marx </a:t>
            </a:r>
          </a:p>
        </p:txBody>
      </p:sp>
      <p:pic>
        <p:nvPicPr>
          <p:cNvPr id="5" name="Immagine 4">
            <a:extLst>
              <a:ext uri="{FF2B5EF4-FFF2-40B4-BE49-F238E27FC236}">
                <a16:creationId xmlns:a16="http://schemas.microsoft.com/office/drawing/2014/main" id="{4DC90265-01C0-8FD2-FAFD-8CC16AE0F6D4}"/>
              </a:ext>
            </a:extLst>
          </p:cNvPr>
          <p:cNvPicPr>
            <a:picLocks noChangeAspect="1"/>
          </p:cNvPicPr>
          <p:nvPr/>
        </p:nvPicPr>
        <p:blipFill>
          <a:blip r:embed="rId3"/>
          <a:stretch>
            <a:fillRect/>
          </a:stretch>
        </p:blipFill>
        <p:spPr>
          <a:xfrm>
            <a:off x="8527055" y="2302967"/>
            <a:ext cx="2850565" cy="3226838"/>
          </a:xfrm>
          <a:prstGeom prst="rect">
            <a:avLst/>
          </a:prstGeom>
        </p:spPr>
      </p:pic>
    </p:spTree>
    <p:extLst>
      <p:ext uri="{BB962C8B-B14F-4D97-AF65-F5344CB8AC3E}">
        <p14:creationId xmlns:p14="http://schemas.microsoft.com/office/powerpoint/2010/main" val="2439982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81C5B-78FB-5549-D038-A0DF617485A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47D521-1025-6D5C-4DF0-5D6795C19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669E5E7-DF54-CD90-3EF7-087BD73D6B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78E22D0-2AC1-C6C8-63B2-78C2898C2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267B883-7CCD-71BF-9EF5-C922AEABD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3ADC024-4B0E-9F8F-AFF9-9C6F2690F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32C868B-D06F-E487-E817-88C7D2883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8EBB822-F116-DE39-D9B2-E6CB80A993CF}"/>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D16F36E-B657-2394-CDE3-A3D0E18CDCCD}"/>
              </a:ext>
            </a:extLst>
          </p:cNvPr>
          <p:cNvSpPr txBox="1"/>
          <p:nvPr/>
        </p:nvSpPr>
        <p:spPr>
          <a:xfrm>
            <a:off x="2010725" y="2860727"/>
            <a:ext cx="5749745" cy="2139047"/>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Durkheim nell’opera «</a:t>
            </a:r>
            <a:r>
              <a:rPr lang="it-IT" sz="19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forme elementari della vita religiosa</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(1912) considera la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religione</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fenomeno che riguarda l’intera comunità nel suo insieme più che le manifestazioni dei singoli individui</a:t>
            </a:r>
          </a:p>
        </p:txBody>
      </p:sp>
      <p:sp>
        <p:nvSpPr>
          <p:cNvPr id="23" name="CasellaDiTesto 22">
            <a:extLst>
              <a:ext uri="{FF2B5EF4-FFF2-40B4-BE49-F238E27FC236}">
                <a16:creationId xmlns:a16="http://schemas.microsoft.com/office/drawing/2014/main" id="{0C58E4CF-AFFC-ACC7-F0BE-263C3C2D9D52}"/>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585B0FD-FF27-A380-7D41-32F154529355}"/>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É</a:t>
            </a:r>
            <a:r>
              <a:rPr kumimoji="0" lang="it-IT" sz="25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mile</a:t>
            </a: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Durkheim</a:t>
            </a:r>
          </a:p>
        </p:txBody>
      </p:sp>
      <p:pic>
        <p:nvPicPr>
          <p:cNvPr id="6" name="Immagine 5">
            <a:extLst>
              <a:ext uri="{FF2B5EF4-FFF2-40B4-BE49-F238E27FC236}">
                <a16:creationId xmlns:a16="http://schemas.microsoft.com/office/drawing/2014/main" id="{82CB1F81-B1BE-CA8E-76A9-74DF2AA79677}"/>
              </a:ext>
            </a:extLst>
          </p:cNvPr>
          <p:cNvPicPr>
            <a:picLocks noChangeAspect="1"/>
          </p:cNvPicPr>
          <p:nvPr/>
        </p:nvPicPr>
        <p:blipFill>
          <a:blip r:embed="rId3"/>
          <a:srcRect r="11778"/>
          <a:stretch>
            <a:fillRect/>
          </a:stretch>
        </p:blipFill>
        <p:spPr>
          <a:xfrm>
            <a:off x="8169600" y="2419404"/>
            <a:ext cx="3203189" cy="2710330"/>
          </a:xfrm>
          <a:prstGeom prst="rect">
            <a:avLst/>
          </a:prstGeom>
        </p:spPr>
      </p:pic>
      <p:cxnSp>
        <p:nvCxnSpPr>
          <p:cNvPr id="8" name="Connettore 2 7">
            <a:extLst>
              <a:ext uri="{FF2B5EF4-FFF2-40B4-BE49-F238E27FC236}">
                <a16:creationId xmlns:a16="http://schemas.microsoft.com/office/drawing/2014/main" id="{23B3EECD-7D8F-30C0-AE1D-40DB27371584}"/>
              </a:ext>
            </a:extLst>
          </p:cNvPr>
          <p:cNvCxnSpPr>
            <a:cxnSpLocks/>
          </p:cNvCxnSpPr>
          <p:nvPr/>
        </p:nvCxnSpPr>
        <p:spPr>
          <a:xfrm>
            <a:off x="2577947" y="3569085"/>
            <a:ext cx="0" cy="3859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1091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903BC-EAA7-D677-401D-01D888E8B56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131694-AD56-405A-CF42-26387A0D76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14058FE-4FD3-2CDD-BF17-E5DD9EA7E0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79C3A99-E319-7E53-8AF1-76540A1AC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0DE4F67-0561-119D-173D-3FC5115F15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DB87404-BAC8-605D-36F7-114EAF451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33CF3FB-C547-24A9-E659-17ABEF698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925240C-17D2-0886-99C5-0F7224EB160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F8973FC-6040-73BA-C604-4BB5B7B6CA04}"/>
              </a:ext>
            </a:extLst>
          </p:cNvPr>
          <p:cNvSpPr txBox="1"/>
          <p:nvPr/>
        </p:nvSpPr>
        <p:spPr>
          <a:xfrm>
            <a:off x="2032759" y="2936074"/>
            <a:ext cx="5601930" cy="1631216"/>
          </a:xfrm>
          <a:prstGeom prst="rect">
            <a:avLst/>
          </a:prstGeom>
          <a:noFill/>
        </p:spPr>
        <p:txBody>
          <a:bodyPr wrap="square" rtlCol="0">
            <a:spAutoFit/>
          </a:bodyPr>
          <a:lstStyle/>
          <a:p>
            <a:pPr lvl="0" algn="just">
              <a:defRPr/>
            </a:pPr>
            <a:r>
              <a:rPr lang="it-IT" sz="20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religione è un sistema solidale di credenze e di pratiche relative a cose sacre, cioè separate, interdette, le quali uniscono in un’unica comunità morale, chiamata Chiesa, tutti quelli che vi aderiscono</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sp>
        <p:nvSpPr>
          <p:cNvPr id="23" name="CasellaDiTesto 22">
            <a:extLst>
              <a:ext uri="{FF2B5EF4-FFF2-40B4-BE49-F238E27FC236}">
                <a16:creationId xmlns:a16="http://schemas.microsoft.com/office/drawing/2014/main" id="{0B49BF23-EA34-D050-64E5-144A4692B2CA}"/>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9E97BE-82CB-D8EF-7A3E-2BFD7591DC7B}"/>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É</a:t>
            </a:r>
            <a:r>
              <a:rPr kumimoji="0" lang="it-IT" sz="25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mile</a:t>
            </a: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Durkheim</a:t>
            </a:r>
          </a:p>
        </p:txBody>
      </p:sp>
      <p:pic>
        <p:nvPicPr>
          <p:cNvPr id="6" name="Immagine 5">
            <a:extLst>
              <a:ext uri="{FF2B5EF4-FFF2-40B4-BE49-F238E27FC236}">
                <a16:creationId xmlns:a16="http://schemas.microsoft.com/office/drawing/2014/main" id="{444D850C-E7A7-F757-75C5-7C33DE13BAF7}"/>
              </a:ext>
            </a:extLst>
          </p:cNvPr>
          <p:cNvPicPr>
            <a:picLocks noChangeAspect="1"/>
          </p:cNvPicPr>
          <p:nvPr/>
        </p:nvPicPr>
        <p:blipFill>
          <a:blip r:embed="rId3"/>
          <a:srcRect r="11778"/>
          <a:stretch>
            <a:fillRect/>
          </a:stretch>
        </p:blipFill>
        <p:spPr>
          <a:xfrm>
            <a:off x="8169600" y="2421492"/>
            <a:ext cx="3203189" cy="2710330"/>
          </a:xfrm>
          <a:prstGeom prst="rect">
            <a:avLst/>
          </a:prstGeom>
        </p:spPr>
      </p:pic>
    </p:spTree>
    <p:extLst>
      <p:ext uri="{BB962C8B-B14F-4D97-AF65-F5344CB8AC3E}">
        <p14:creationId xmlns:p14="http://schemas.microsoft.com/office/powerpoint/2010/main" val="2470450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71096-CD2D-45B2-A7CF-3C34876DEBB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1329D70-F9A1-CA81-B513-16E7CCAC8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8904856-62B5-5F6B-47AF-892D70972B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2FC36BD-DD43-6463-CDA8-8634BE3226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D313E61-9774-08C3-0F76-0953DD3574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E9FA427-9057-4C0C-6B8D-00A85F0D57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07F1492-5459-23C0-A8F3-EE1EA9C65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6F33A74-6D50-D008-4B09-F830151FC009}"/>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0A0E29B-F0E6-EBD1-00E4-4162BC6BED7C}"/>
              </a:ext>
            </a:extLst>
          </p:cNvPr>
          <p:cNvSpPr txBox="1"/>
          <p:nvPr/>
        </p:nvSpPr>
        <p:spPr>
          <a:xfrm>
            <a:off x="2032759" y="2381447"/>
            <a:ext cx="5601930" cy="3247043"/>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 questa definizione di religione, Durkheim sottolinea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tre elementi:</a:t>
            </a:r>
          </a:p>
          <a:p>
            <a:pPr marL="457200" lvl="0" indent="-457200" algn="just">
              <a:buFont typeface="+mj-lt"/>
              <a:buAutoNum type="arabicPeriod"/>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Distinzione tra sacro e profano: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simboli sacri (il totem, il soprannaturale, gli dei)</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sono separati dalle forme profane (le attività quotidiane di genere utilitaristico).</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Tutto ciò che è ritenuto sacro viene sempre espresso in modo simbolico attraverso un totem, che per lo studioso, rappresenta i valori fondamentali della comunità.</a:t>
            </a:r>
          </a:p>
        </p:txBody>
      </p:sp>
      <p:sp>
        <p:nvSpPr>
          <p:cNvPr id="23" name="CasellaDiTesto 22">
            <a:extLst>
              <a:ext uri="{FF2B5EF4-FFF2-40B4-BE49-F238E27FC236}">
                <a16:creationId xmlns:a16="http://schemas.microsoft.com/office/drawing/2014/main" id="{0B1041F5-1706-0793-A0A3-D7CB253422B1}"/>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73E2A924-4CF3-E512-4562-B5FF4AEDAAC5}"/>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É</a:t>
            </a:r>
            <a:r>
              <a:rPr kumimoji="0" lang="it-IT" sz="25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mile</a:t>
            </a: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Durkheim</a:t>
            </a:r>
          </a:p>
        </p:txBody>
      </p:sp>
      <p:pic>
        <p:nvPicPr>
          <p:cNvPr id="6" name="Immagine 5">
            <a:extLst>
              <a:ext uri="{FF2B5EF4-FFF2-40B4-BE49-F238E27FC236}">
                <a16:creationId xmlns:a16="http://schemas.microsoft.com/office/drawing/2014/main" id="{DBFB63BC-6005-982C-509B-29B547E427B6}"/>
              </a:ext>
            </a:extLst>
          </p:cNvPr>
          <p:cNvPicPr>
            <a:picLocks noChangeAspect="1"/>
          </p:cNvPicPr>
          <p:nvPr/>
        </p:nvPicPr>
        <p:blipFill>
          <a:blip r:embed="rId3"/>
          <a:srcRect l="3656" r="17734"/>
          <a:stretch>
            <a:fillRect/>
          </a:stretch>
        </p:blipFill>
        <p:spPr>
          <a:xfrm>
            <a:off x="8307591" y="2425581"/>
            <a:ext cx="3065198" cy="2910672"/>
          </a:xfrm>
          <a:prstGeom prst="rect">
            <a:avLst/>
          </a:prstGeom>
        </p:spPr>
      </p:pic>
    </p:spTree>
    <p:extLst>
      <p:ext uri="{BB962C8B-B14F-4D97-AF65-F5344CB8AC3E}">
        <p14:creationId xmlns:p14="http://schemas.microsoft.com/office/powerpoint/2010/main" val="3490555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B497F-1ADE-7668-2221-F8580912950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9AC30A-8DC0-E869-A594-80DDD7398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04A5BE5-8209-E419-2847-B3DA38EB04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192149C-9391-D48A-D2F0-94B7AE400A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A68DD03-26C2-15E2-1171-581F9F1E05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1E63710-907B-FBEB-9C7A-6F7F29F6B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A3FFBFF-F133-6AED-07CD-291242EDFA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9A08D38-E242-AFA3-315C-77EB9FF1BC5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F3C87F2-5FBF-6AC4-3054-87DF26877328}"/>
              </a:ext>
            </a:extLst>
          </p:cNvPr>
          <p:cNvSpPr txBox="1"/>
          <p:nvPr/>
        </p:nvSpPr>
        <p:spPr>
          <a:xfrm>
            <a:off x="2065809" y="2425581"/>
            <a:ext cx="5524813" cy="2954655"/>
          </a:xfrm>
          <a:prstGeom prst="rect">
            <a:avLst/>
          </a:prstGeom>
          <a:noFill/>
        </p:spPr>
        <p:txBody>
          <a:bodyPr wrap="square" rtlCol="0">
            <a:spAutoFit/>
          </a:bodyPr>
          <a:lstStyle/>
          <a:p>
            <a:pPr lvl="0" algn="ju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Verso il totem gli individui mostrano e provano lo stesso rispetto che hanno verso i valori sociali fondamentali. </a:t>
            </a:r>
          </a:p>
          <a:p>
            <a:pPr lvl="0" algn="ju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2.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religione è un</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insieme di credenze e pratiche rituali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relative a ciò che è ritenuto sacro.</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3.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credenze relative a cose sacre sono condivise, nel contesto dei riti collettivi, da una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comunità di credenti chiamata Chiesa.</a:t>
            </a:r>
          </a:p>
        </p:txBody>
      </p:sp>
      <p:sp>
        <p:nvSpPr>
          <p:cNvPr id="23" name="CasellaDiTesto 22">
            <a:extLst>
              <a:ext uri="{FF2B5EF4-FFF2-40B4-BE49-F238E27FC236}">
                <a16:creationId xmlns:a16="http://schemas.microsoft.com/office/drawing/2014/main" id="{C61D0E0D-66F2-D832-59B7-CED54B2B6B9D}"/>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5458626E-3909-C66F-7F2E-425A55A3E1A9}"/>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É</a:t>
            </a:r>
            <a:r>
              <a:rPr kumimoji="0" lang="it-IT" sz="25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mile</a:t>
            </a: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Durkheim</a:t>
            </a:r>
          </a:p>
        </p:txBody>
      </p:sp>
      <p:pic>
        <p:nvPicPr>
          <p:cNvPr id="6" name="Immagine 5">
            <a:extLst>
              <a:ext uri="{FF2B5EF4-FFF2-40B4-BE49-F238E27FC236}">
                <a16:creationId xmlns:a16="http://schemas.microsoft.com/office/drawing/2014/main" id="{45575A4D-E93E-59A7-F205-AE11B418203E}"/>
              </a:ext>
            </a:extLst>
          </p:cNvPr>
          <p:cNvPicPr>
            <a:picLocks noChangeAspect="1"/>
          </p:cNvPicPr>
          <p:nvPr/>
        </p:nvPicPr>
        <p:blipFill>
          <a:blip r:embed="rId3"/>
          <a:srcRect l="3656" r="17734"/>
          <a:stretch>
            <a:fillRect/>
          </a:stretch>
        </p:blipFill>
        <p:spPr>
          <a:xfrm>
            <a:off x="8307591" y="2425581"/>
            <a:ext cx="3065198" cy="2910672"/>
          </a:xfrm>
          <a:prstGeom prst="rect">
            <a:avLst/>
          </a:prstGeom>
        </p:spPr>
      </p:pic>
    </p:spTree>
    <p:extLst>
      <p:ext uri="{BB962C8B-B14F-4D97-AF65-F5344CB8AC3E}">
        <p14:creationId xmlns:p14="http://schemas.microsoft.com/office/powerpoint/2010/main" val="2176994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FBF39-5590-7D20-9602-1B289A3C444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1C54359-6590-8BCA-F219-972470834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DA51078-D0A2-B8B1-9C2B-942C01CBD5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DC87355-BA1E-261E-E6AD-8FBD3465BA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F659AE3-37AB-32A3-E78A-34F30AD85E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0B0D2BB-07B8-130A-761F-268F6B5D2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D3C7633-5AB8-843B-A7B3-EA0C07517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B57D154-DE55-E5A0-813D-DF3FDE186B5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5CE82C76-13C8-B488-4400-0CE7C878CB29}"/>
              </a:ext>
            </a:extLst>
          </p:cNvPr>
          <p:cNvSpPr txBox="1"/>
          <p:nvPr/>
        </p:nvSpPr>
        <p:spPr>
          <a:xfrm>
            <a:off x="2065809" y="2612430"/>
            <a:ext cx="5422876" cy="2723823"/>
          </a:xfrm>
          <a:prstGeom prst="rect">
            <a:avLst/>
          </a:prstGeom>
          <a:noFill/>
        </p:spPr>
        <p:txBody>
          <a:bodyPr wrap="square" rtlCol="0">
            <a:spAutoFit/>
          </a:bodyPr>
          <a:lstStyle/>
          <a:p>
            <a:pPr lvl="0" algn="ju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religione è un fatto collettivo</a:t>
            </a:r>
          </a:p>
          <a:p>
            <a:pPr lvl="0" algn="ju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unisce una comunità di credenti in un luogo e in un tempo</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credenti, infatti, adorando il sacro, proiettano inconsciamente su di esso l’immagine idealizzata della società.</a:t>
            </a:r>
          </a:p>
        </p:txBody>
      </p:sp>
      <p:sp>
        <p:nvSpPr>
          <p:cNvPr id="23" name="CasellaDiTesto 22">
            <a:extLst>
              <a:ext uri="{FF2B5EF4-FFF2-40B4-BE49-F238E27FC236}">
                <a16:creationId xmlns:a16="http://schemas.microsoft.com/office/drawing/2014/main" id="{FDE45E22-F468-CEC1-E7AD-0C68C013B140}"/>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FEA8CCAA-035B-2DF2-2BCA-315DD6CDFE88}"/>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É</a:t>
            </a:r>
            <a:r>
              <a:rPr kumimoji="0" lang="it-IT" sz="25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mile</a:t>
            </a: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Durkheim</a:t>
            </a:r>
          </a:p>
        </p:txBody>
      </p:sp>
      <p:pic>
        <p:nvPicPr>
          <p:cNvPr id="6" name="Immagine 5">
            <a:extLst>
              <a:ext uri="{FF2B5EF4-FFF2-40B4-BE49-F238E27FC236}">
                <a16:creationId xmlns:a16="http://schemas.microsoft.com/office/drawing/2014/main" id="{64E88E2F-E89B-BF56-0699-C50FDAA0FB28}"/>
              </a:ext>
            </a:extLst>
          </p:cNvPr>
          <p:cNvPicPr>
            <a:picLocks noChangeAspect="1"/>
          </p:cNvPicPr>
          <p:nvPr/>
        </p:nvPicPr>
        <p:blipFill>
          <a:blip r:embed="rId3"/>
          <a:srcRect l="3656" r="17734"/>
          <a:stretch>
            <a:fillRect/>
          </a:stretch>
        </p:blipFill>
        <p:spPr>
          <a:xfrm>
            <a:off x="8307591" y="2425581"/>
            <a:ext cx="3065198" cy="2910672"/>
          </a:xfrm>
          <a:prstGeom prst="rect">
            <a:avLst/>
          </a:prstGeom>
        </p:spPr>
      </p:pic>
      <p:cxnSp>
        <p:nvCxnSpPr>
          <p:cNvPr id="4" name="Connettore 2 3">
            <a:extLst>
              <a:ext uri="{FF2B5EF4-FFF2-40B4-BE49-F238E27FC236}">
                <a16:creationId xmlns:a16="http://schemas.microsoft.com/office/drawing/2014/main" id="{12B1A27D-D1A0-E1F5-8995-95282A9F2498}"/>
              </a:ext>
            </a:extLst>
          </p:cNvPr>
          <p:cNvCxnSpPr>
            <a:cxnSpLocks/>
          </p:cNvCxnSpPr>
          <p:nvPr/>
        </p:nvCxnSpPr>
        <p:spPr>
          <a:xfrm>
            <a:off x="2644049" y="2941813"/>
            <a:ext cx="0" cy="3070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4557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15561-3812-B883-523B-C3DA75960C3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2216AD-A7A9-3E5A-022F-3BFA2346E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716E0CD-6F55-CF99-0E49-4EE677EC69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676CF53-C1C7-AE24-93A9-D8A9F9DC81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B242AD7-5608-570C-8C3E-1C928B0FF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28AF8C6-A49C-C170-F4E2-5533FDD3D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9CAB472-309E-ABED-D14A-4D791E70D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50F5B2D-B23D-984F-7746-93E5F22220C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68C776D-B013-C7EA-475B-06C1FDB88A2E}"/>
              </a:ext>
            </a:extLst>
          </p:cNvPr>
          <p:cNvSpPr txBox="1"/>
          <p:nvPr/>
        </p:nvSpPr>
        <p:spPr>
          <a:xfrm>
            <a:off x="2065809" y="2519005"/>
            <a:ext cx="5422876" cy="2723823"/>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attività rituali, inoltre, rafforzano il senso di solidarietà tra i credenti che si liberano dai problemi della vita quotidiana entrando in contatto con il potere soprannaturale attribuito agli dei, al totem e a Dio.</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Per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Durkheim</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 questo potere raffigura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l’influenza esercitata dalla collettività sull’individuo</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sp>
        <p:nvSpPr>
          <p:cNvPr id="23" name="CasellaDiTesto 22">
            <a:extLst>
              <a:ext uri="{FF2B5EF4-FFF2-40B4-BE49-F238E27FC236}">
                <a16:creationId xmlns:a16="http://schemas.microsoft.com/office/drawing/2014/main" id="{C7CCCB96-C5D4-C35F-6154-E360263A8385}"/>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AB81756E-E005-971E-AA7B-39F299EBF37D}"/>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É</a:t>
            </a:r>
            <a:r>
              <a:rPr kumimoji="0" lang="it-IT" sz="25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mile</a:t>
            </a: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Durkheim</a:t>
            </a:r>
          </a:p>
        </p:txBody>
      </p:sp>
      <p:pic>
        <p:nvPicPr>
          <p:cNvPr id="6" name="Immagine 5">
            <a:extLst>
              <a:ext uri="{FF2B5EF4-FFF2-40B4-BE49-F238E27FC236}">
                <a16:creationId xmlns:a16="http://schemas.microsoft.com/office/drawing/2014/main" id="{DD3E2EF4-3992-8340-8261-7EA16430976D}"/>
              </a:ext>
            </a:extLst>
          </p:cNvPr>
          <p:cNvPicPr>
            <a:picLocks noChangeAspect="1"/>
          </p:cNvPicPr>
          <p:nvPr/>
        </p:nvPicPr>
        <p:blipFill>
          <a:blip r:embed="rId3"/>
          <a:srcRect l="3656" r="17734"/>
          <a:stretch>
            <a:fillRect/>
          </a:stretch>
        </p:blipFill>
        <p:spPr>
          <a:xfrm>
            <a:off x="8307591" y="2425581"/>
            <a:ext cx="3065198" cy="2910672"/>
          </a:xfrm>
          <a:prstGeom prst="rect">
            <a:avLst/>
          </a:prstGeom>
        </p:spPr>
      </p:pic>
    </p:spTree>
    <p:extLst>
      <p:ext uri="{BB962C8B-B14F-4D97-AF65-F5344CB8AC3E}">
        <p14:creationId xmlns:p14="http://schemas.microsoft.com/office/powerpoint/2010/main" val="2180976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D5E7E-3FBF-1027-AEDA-5E32532E2D6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A4F9D6-9CA9-6801-451E-9573AC880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53B1303-B3CA-8680-80EA-BA129F6EC9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ED0B347-C943-EF2F-974B-8CAA3B53C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50B3D16-7F92-3C98-8D3E-2D19E2660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51129DD-49EE-5A17-13A6-CEBA5807DA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FF42122-172A-E8F1-158D-7B805D7C7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AF5BBCA-B96A-3D9C-08DF-483C5C35704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F24E421-9096-65C3-DE47-C9DBFB2F6CF8}"/>
              </a:ext>
            </a:extLst>
          </p:cNvPr>
          <p:cNvSpPr txBox="1"/>
          <p:nvPr/>
        </p:nvSpPr>
        <p:spPr>
          <a:xfrm>
            <a:off x="2065809" y="2510143"/>
            <a:ext cx="5546846" cy="2554545"/>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Weber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effettua un’analisi molto ampia e importante sulle religioni di tutto il mondo</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concentra i suoi studi sulle religioni che raccolgono grandi numeri di credenti e che influenzano lo sviluppo storico delle grandi civiltà</a:t>
            </a:r>
          </a:p>
        </p:txBody>
      </p:sp>
      <p:sp>
        <p:nvSpPr>
          <p:cNvPr id="23" name="CasellaDiTesto 22">
            <a:extLst>
              <a:ext uri="{FF2B5EF4-FFF2-40B4-BE49-F238E27FC236}">
                <a16:creationId xmlns:a16="http://schemas.microsoft.com/office/drawing/2014/main" id="{5E22C7EC-A13F-A90E-6DB3-CBBFB0C655C0}"/>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4EC059B-F30D-B4FA-2204-65209E7D8EDB}"/>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93625CC0-B88C-12BF-B1C1-80E860A9F827}"/>
              </a:ext>
            </a:extLst>
          </p:cNvPr>
          <p:cNvPicPr>
            <a:picLocks noChangeAspect="1"/>
          </p:cNvPicPr>
          <p:nvPr/>
        </p:nvPicPr>
        <p:blipFill>
          <a:blip r:embed="rId3"/>
          <a:stretch>
            <a:fillRect/>
          </a:stretch>
        </p:blipFill>
        <p:spPr>
          <a:xfrm>
            <a:off x="8885102" y="2285045"/>
            <a:ext cx="2482177" cy="3004742"/>
          </a:xfrm>
          <a:prstGeom prst="rect">
            <a:avLst/>
          </a:prstGeom>
        </p:spPr>
      </p:pic>
      <p:cxnSp>
        <p:nvCxnSpPr>
          <p:cNvPr id="7" name="Connettore 2 6">
            <a:extLst>
              <a:ext uri="{FF2B5EF4-FFF2-40B4-BE49-F238E27FC236}">
                <a16:creationId xmlns:a16="http://schemas.microsoft.com/office/drawing/2014/main" id="{80463A36-9E51-7399-7FA2-5AFCBA863882}"/>
              </a:ext>
            </a:extLst>
          </p:cNvPr>
          <p:cNvCxnSpPr>
            <a:cxnSpLocks/>
          </p:cNvCxnSpPr>
          <p:nvPr/>
        </p:nvCxnSpPr>
        <p:spPr>
          <a:xfrm>
            <a:off x="2555913" y="3195651"/>
            <a:ext cx="0" cy="5810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3291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A4C19-1637-F8B9-73AB-F7A7547A7A9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EFAC0FD-6559-EECD-16EC-951FAEFAD4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F7AB493-2041-A3E5-AFA5-DF114C059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3697922-8A6C-C4C6-F0FA-BE68351D82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55EB37E-3EC4-E0B9-4A28-9B091CF51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5BCBBBD-0CE9-5F49-C87D-3225286EA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2CC7521-1897-E648-3F68-6AC79466B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8FE9360D-E378-52D5-2FA8-242D6CFCFF6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ADB19DAD-E0A3-F959-8258-53E01923FFB0}"/>
              </a:ext>
            </a:extLst>
          </p:cNvPr>
          <p:cNvSpPr txBox="1"/>
          <p:nvPr/>
        </p:nvSpPr>
        <p:spPr>
          <a:xfrm>
            <a:off x="2173031" y="2653272"/>
            <a:ext cx="5315492" cy="2246769"/>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 particolare, pone attenzione sul:</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rapporto tra le religioni e i cambiamenti sociali, esprimendo la convinzione che 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movimenti religiosi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abbiano determinato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enormi trasformazioni sociali</a:t>
            </a:r>
          </a:p>
        </p:txBody>
      </p:sp>
      <p:sp>
        <p:nvSpPr>
          <p:cNvPr id="23" name="CasellaDiTesto 22">
            <a:extLst>
              <a:ext uri="{FF2B5EF4-FFF2-40B4-BE49-F238E27FC236}">
                <a16:creationId xmlns:a16="http://schemas.microsoft.com/office/drawing/2014/main" id="{E83D91A0-9AD8-B894-B2C0-357252A83316}"/>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0D60C12-1674-4BD3-78B7-710464A8ED3C}"/>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6D89C1D4-3BFD-6B3B-A045-EE5E598E4EFB}"/>
              </a:ext>
            </a:extLst>
          </p:cNvPr>
          <p:cNvPicPr>
            <a:picLocks noChangeAspect="1"/>
          </p:cNvPicPr>
          <p:nvPr/>
        </p:nvPicPr>
        <p:blipFill>
          <a:blip r:embed="rId3"/>
          <a:stretch>
            <a:fillRect/>
          </a:stretch>
        </p:blipFill>
        <p:spPr>
          <a:xfrm>
            <a:off x="8890612" y="2436741"/>
            <a:ext cx="2482177" cy="3004742"/>
          </a:xfrm>
          <a:prstGeom prst="rect">
            <a:avLst/>
          </a:prstGeom>
        </p:spPr>
      </p:pic>
      <p:cxnSp>
        <p:nvCxnSpPr>
          <p:cNvPr id="7" name="Connettore 2 6">
            <a:extLst>
              <a:ext uri="{FF2B5EF4-FFF2-40B4-BE49-F238E27FC236}">
                <a16:creationId xmlns:a16="http://schemas.microsoft.com/office/drawing/2014/main" id="{D3E58433-2233-6470-68E1-0BAA6BCF4D76}"/>
              </a:ext>
            </a:extLst>
          </p:cNvPr>
          <p:cNvCxnSpPr>
            <a:cxnSpLocks/>
          </p:cNvCxnSpPr>
          <p:nvPr/>
        </p:nvCxnSpPr>
        <p:spPr>
          <a:xfrm>
            <a:off x="2952521" y="3029408"/>
            <a:ext cx="0" cy="4622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732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15355-8C14-CD09-09CB-9694BC01E90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8CD285-3E1F-FDA8-D945-47D24C4E6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0BF10AD-2975-6CD7-2055-4062CE4F3A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33723B2-C3FC-88B7-E393-994A61C77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F4675F6-B855-B347-688C-517F87507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F0004F8-D092-0716-991D-9388B5693E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0C36617-F9ED-6EBA-84CA-BF2A1346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D85758D-BBF7-23CD-4AFD-30622B742700}"/>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C19DF205-C9BA-7ADA-43E2-5EB2D8CDAE59}"/>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10B948B-A8EE-E5D5-F99C-1B9478513314}"/>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7AFD15B6-0F78-1558-A0E1-382B2F7612C4}"/>
              </a:ext>
            </a:extLst>
          </p:cNvPr>
          <p:cNvPicPr>
            <a:picLocks noChangeAspect="1"/>
          </p:cNvPicPr>
          <p:nvPr/>
        </p:nvPicPr>
        <p:blipFill>
          <a:blip r:embed="rId3"/>
          <a:stretch>
            <a:fillRect/>
          </a:stretch>
        </p:blipFill>
        <p:spPr>
          <a:xfrm>
            <a:off x="8890612" y="2436741"/>
            <a:ext cx="2482177" cy="3004742"/>
          </a:xfrm>
          <a:prstGeom prst="rect">
            <a:avLst/>
          </a:prstGeom>
        </p:spPr>
      </p:pic>
      <p:cxnSp>
        <p:nvCxnSpPr>
          <p:cNvPr id="7" name="Connettore 2 6">
            <a:extLst>
              <a:ext uri="{FF2B5EF4-FFF2-40B4-BE49-F238E27FC236}">
                <a16:creationId xmlns:a16="http://schemas.microsoft.com/office/drawing/2014/main" id="{B0B77545-C56E-FDD7-CBC8-87236A267028}"/>
              </a:ext>
            </a:extLst>
          </p:cNvPr>
          <p:cNvCxnSpPr>
            <a:cxnSpLocks/>
          </p:cNvCxnSpPr>
          <p:nvPr/>
        </p:nvCxnSpPr>
        <p:spPr>
          <a:xfrm>
            <a:off x="2252857" y="2815458"/>
            <a:ext cx="0" cy="2527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CasellaDiTesto 1">
            <a:extLst>
              <a:ext uri="{FF2B5EF4-FFF2-40B4-BE49-F238E27FC236}">
                <a16:creationId xmlns:a16="http://schemas.microsoft.com/office/drawing/2014/main" id="{3A3C3403-DB2A-BBCA-194D-ACA730EBDEF8}"/>
              </a:ext>
            </a:extLst>
          </p:cNvPr>
          <p:cNvSpPr txBox="1"/>
          <p:nvPr/>
        </p:nvSpPr>
        <p:spPr>
          <a:xfrm>
            <a:off x="1392103" y="2436741"/>
            <a:ext cx="6679603" cy="3093154"/>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rPr>
              <a:t>Per Weber</a:t>
            </a:r>
          </a:p>
          <a:p>
            <a:pPr lvl="0" algn="ju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p</a:t>
            </a:r>
            <a:r>
              <a:rPr kumimoji="0" lang="it-IT" sz="200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rotestantesimo</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e, in particolare,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puritanesimo</a:t>
            </a:r>
            <a:r>
              <a:rPr lang="it-IT" sz="2000" b="1" dirty="0">
                <a:solidFill>
                  <a:prstClr val="black"/>
                </a:solidFill>
                <a:latin typeface="Palatino Linotype" panose="02040502050505030304" pitchFamily="18" charset="0"/>
                <a:cs typeface="Times New Roman" panose="02020603050405020304" pitchFamily="18" charset="0"/>
              </a:rPr>
              <a:t> </a:t>
            </a:r>
            <a:r>
              <a:rPr lang="it-IT" sz="2000" dirty="0">
                <a:solidFill>
                  <a:prstClr val="black"/>
                </a:solidFill>
                <a:latin typeface="Palatino Linotype" panose="02040502050505030304" pitchFamily="18" charset="0"/>
                <a:cs typeface="Times New Roman" panose="02020603050405020304" pitchFamily="18" charset="0"/>
              </a:rPr>
              <a:t>sono</a:t>
            </a:r>
            <a:r>
              <a:rPr lang="it-IT" sz="2000" b="1" dirty="0">
                <a:solidFill>
                  <a:prstClr val="black"/>
                </a:solidFill>
                <a:latin typeface="Palatino Linotype" panose="02040502050505030304" pitchFamily="18" charset="0"/>
                <a:cs typeface="Times New Roman" panose="02020603050405020304" pitchFamily="18" charset="0"/>
              </a:rPr>
              <a:t> all’origine del capitalismo,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caratteristico dell’Occidente moderno.</a:t>
            </a: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credente che vive il protestantesimo, convinto che la propria salvezza o la propria dannazione siano decise da Dio, cerca conferma della grazia divina negli effetti delle sue opere e la trova nel successo economico.</a:t>
            </a:r>
          </a:p>
        </p:txBody>
      </p:sp>
    </p:spTree>
    <p:extLst>
      <p:ext uri="{BB962C8B-B14F-4D97-AF65-F5344CB8AC3E}">
        <p14:creationId xmlns:p14="http://schemas.microsoft.com/office/powerpoint/2010/main" val="2926296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B7314-E5C9-9AF5-1FED-07452D39BD1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9B116E-833E-D68E-E646-3E8805403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2847524-3341-FF6B-84B7-E5599324C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5D65434-A5AD-9B2D-5580-9D257E887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A294E55-6B55-6571-49F4-29E260B4D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996FE3A-C644-EF4A-2F8F-FB5522CD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D1910C8-A9BF-85E0-3AF9-82E2AE7AD6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0EB281C-2491-5034-7C0F-60EF21C001EF}"/>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40CD9891-116C-88E6-1044-845C4B071311}"/>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B774C7CE-2593-0430-AB73-8361E1BEEDD8}"/>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EE3A01AD-04E6-C96C-FAB5-6A5FACDF07EE}"/>
              </a:ext>
            </a:extLst>
          </p:cNvPr>
          <p:cNvPicPr>
            <a:picLocks noChangeAspect="1"/>
          </p:cNvPicPr>
          <p:nvPr/>
        </p:nvPicPr>
        <p:blipFill>
          <a:blip r:embed="rId3"/>
          <a:stretch>
            <a:fillRect/>
          </a:stretch>
        </p:blipFill>
        <p:spPr>
          <a:xfrm>
            <a:off x="8879596" y="2342033"/>
            <a:ext cx="2493194" cy="3004742"/>
          </a:xfrm>
          <a:prstGeom prst="rect">
            <a:avLst/>
          </a:prstGeom>
        </p:spPr>
      </p:pic>
      <p:sp>
        <p:nvSpPr>
          <p:cNvPr id="2" name="CasellaDiTesto 1">
            <a:extLst>
              <a:ext uri="{FF2B5EF4-FFF2-40B4-BE49-F238E27FC236}">
                <a16:creationId xmlns:a16="http://schemas.microsoft.com/office/drawing/2014/main" id="{84C3EA10-8BED-5A85-3AC5-A628FF22753F}"/>
              </a:ext>
            </a:extLst>
          </p:cNvPr>
          <p:cNvSpPr txBox="1"/>
          <p:nvPr/>
        </p:nvSpPr>
        <p:spPr>
          <a:xfrm>
            <a:off x="1392103" y="2655613"/>
            <a:ext cx="6679603" cy="2139047"/>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successo diventa poi un «segno di predestinazione» dato da Dio e porta i puritani calvinisti a cercare di conseguire ampi profitti che investono poi nelle loro attività</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in questo modo, secondo Weber, contribuiscono in maniera attiva allo sviluppo economico dell’Occidente.</a:t>
            </a:r>
          </a:p>
        </p:txBody>
      </p:sp>
      <p:cxnSp>
        <p:nvCxnSpPr>
          <p:cNvPr id="6" name="Connettore 2 5">
            <a:extLst>
              <a:ext uri="{FF2B5EF4-FFF2-40B4-BE49-F238E27FC236}">
                <a16:creationId xmlns:a16="http://schemas.microsoft.com/office/drawing/2014/main" id="{837E2F22-B963-89C1-06B8-45DCE4E022C0}"/>
              </a:ext>
            </a:extLst>
          </p:cNvPr>
          <p:cNvCxnSpPr/>
          <p:nvPr/>
        </p:nvCxnSpPr>
        <p:spPr>
          <a:xfrm>
            <a:off x="2599980" y="3619623"/>
            <a:ext cx="0" cy="4495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4251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F7821-9D51-F49E-7F64-47FFFD6FEE3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53B278-E7AB-6CCC-6F35-76AF35930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80C40F8-549D-E62E-43F9-9C10DA567A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1DC7B08-9ADF-4132-69C7-955511892E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1BE9FCF-0D0E-37FF-1712-5D5FAEF0C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D0C16DF-167A-446D-F0CC-EEC3B44F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D487442-DA6C-D033-B3C7-D74C2C5AB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412713D-C2A3-F2C4-58A2-2428C62B509F}"/>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F05AF622-5181-9F70-90A5-DF8ABC0453CB}"/>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3AB22BA-2980-6A6E-FFFA-56ABEC5E6291}"/>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B07BA00B-492E-B87F-4656-62FC4160B1FF}"/>
              </a:ext>
            </a:extLst>
          </p:cNvPr>
          <p:cNvPicPr>
            <a:picLocks noChangeAspect="1"/>
          </p:cNvPicPr>
          <p:nvPr/>
        </p:nvPicPr>
        <p:blipFill>
          <a:blip r:embed="rId3"/>
          <a:stretch>
            <a:fillRect/>
          </a:stretch>
        </p:blipFill>
        <p:spPr>
          <a:xfrm>
            <a:off x="8879596" y="2342033"/>
            <a:ext cx="2493194" cy="3004742"/>
          </a:xfrm>
          <a:prstGeom prst="rect">
            <a:avLst/>
          </a:prstGeom>
        </p:spPr>
      </p:pic>
      <p:sp>
        <p:nvSpPr>
          <p:cNvPr id="2" name="CasellaDiTesto 1">
            <a:extLst>
              <a:ext uri="{FF2B5EF4-FFF2-40B4-BE49-F238E27FC236}">
                <a16:creationId xmlns:a16="http://schemas.microsoft.com/office/drawing/2014/main" id="{F4C37C1E-6EC0-77F0-7F75-B7B872A97929}"/>
              </a:ext>
            </a:extLst>
          </p:cNvPr>
          <p:cNvSpPr txBox="1"/>
          <p:nvPr/>
        </p:nvSpPr>
        <p:spPr>
          <a:xfrm>
            <a:off x="1381088" y="2370657"/>
            <a:ext cx="6679603" cy="2923877"/>
          </a:xfrm>
          <a:prstGeom prst="rect">
            <a:avLst/>
          </a:prstGeom>
          <a:noFill/>
        </p:spPr>
        <p:txBody>
          <a:bodyPr wrap="square" rtlCol="0">
            <a:spAutoFit/>
          </a:bodyPr>
          <a:lstStyle/>
          <a:p>
            <a:pPr lvl="0" algn="ju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Weber</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in questo imponente studio, analizza anche le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religioni orientali </a:t>
            </a:r>
          </a:p>
          <a:p>
            <a:pPr lvl="0" algn="just">
              <a:defRPr/>
            </a:pPr>
            <a:endParaRPr lang="it-IT" sz="1900" b="1" dirty="0">
              <a:solidFill>
                <a:prstClr val="black"/>
              </a:solidFill>
              <a:latin typeface="Palatino Linotype" panose="02040502050505030304" pitchFamily="18" charset="0"/>
              <a:cs typeface="Times New Roman" panose="02020603050405020304" pitchFamily="18" charset="0"/>
            </a:endParaRPr>
          </a:p>
          <a:p>
            <a:pPr lvl="0" algn="just">
              <a:defRPr/>
            </a:pP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in India e in Cina sono stati presenti periodi di grande sviluppo commerciale e manifatturiero </a:t>
            </a: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quindi sostiene che, anche a causa delle religioni in esse predominanti, questi Paesi non hanno manifestato mutamenti sociali che sono alla base del capitalismo industriale occidentale</a:t>
            </a: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cxnSp>
        <p:nvCxnSpPr>
          <p:cNvPr id="6" name="Connettore 2 5">
            <a:extLst>
              <a:ext uri="{FF2B5EF4-FFF2-40B4-BE49-F238E27FC236}">
                <a16:creationId xmlns:a16="http://schemas.microsoft.com/office/drawing/2014/main" id="{35F47B10-EEF7-1E71-A4FE-E21354A140CE}"/>
              </a:ext>
            </a:extLst>
          </p:cNvPr>
          <p:cNvCxnSpPr/>
          <p:nvPr/>
        </p:nvCxnSpPr>
        <p:spPr>
          <a:xfrm>
            <a:off x="2566930" y="3006260"/>
            <a:ext cx="0" cy="4495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005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B473C-53E0-5873-92EA-940193AB713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5F48C6-6A8E-3A2D-0FF4-CAFFAB346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CA5057C-69E2-4BF3-4004-F334E16612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5EDB6F7-48BA-12C8-9630-8F34EF0314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9A14326-D7CF-F380-38F2-3E318896F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4BC92D7-47E2-45F6-2AFF-3A8FFF942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DFBE79C-7F23-5CD6-6AF1-9152668C2D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482A470-D48A-7D4B-8D5D-A8A3F9F042C2}"/>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D340EB4C-B441-A8EA-6470-78B15AE5E3D6}"/>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3AB31A6-3CC3-EEAB-097E-8DA202578942}"/>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D8E10F7A-BB77-5BB4-2CEE-EEB80910A03B}"/>
              </a:ext>
            </a:extLst>
          </p:cNvPr>
          <p:cNvPicPr>
            <a:picLocks noChangeAspect="1"/>
          </p:cNvPicPr>
          <p:nvPr/>
        </p:nvPicPr>
        <p:blipFill>
          <a:blip r:embed="rId3"/>
          <a:stretch>
            <a:fillRect/>
          </a:stretch>
        </p:blipFill>
        <p:spPr>
          <a:xfrm>
            <a:off x="8879596" y="2342033"/>
            <a:ext cx="2493194" cy="3004742"/>
          </a:xfrm>
          <a:prstGeom prst="rect">
            <a:avLst/>
          </a:prstGeom>
        </p:spPr>
      </p:pic>
      <p:sp>
        <p:nvSpPr>
          <p:cNvPr id="2" name="CasellaDiTesto 1">
            <a:extLst>
              <a:ext uri="{FF2B5EF4-FFF2-40B4-BE49-F238E27FC236}">
                <a16:creationId xmlns:a16="http://schemas.microsoft.com/office/drawing/2014/main" id="{B0D3A23F-6D56-8E9A-A2F7-BDFCB133A870}"/>
              </a:ext>
            </a:extLst>
          </p:cNvPr>
          <p:cNvSpPr txBox="1"/>
          <p:nvPr/>
        </p:nvSpPr>
        <p:spPr>
          <a:xfrm>
            <a:off x="1491258" y="2238754"/>
            <a:ext cx="6451904" cy="3447098"/>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Per Weber, </a:t>
            </a:r>
            <a:r>
              <a:rPr lang="it-IT" sz="1900" b="1" dirty="0">
                <a:solidFill>
                  <a:prstClr val="black"/>
                </a:solidFill>
                <a:latin typeface="Palatino Linotype" panose="02040502050505030304" pitchFamily="18" charset="0"/>
                <a:cs typeface="Times New Roman" panose="02020603050405020304" pitchFamily="18" charset="0"/>
              </a:rPr>
              <a:t>induismo</a:t>
            </a:r>
            <a:r>
              <a:rPr lang="it-IT" sz="1900" dirty="0">
                <a:solidFill>
                  <a:prstClr val="black"/>
                </a:solidFill>
                <a:latin typeface="Palatino Linotype" panose="02040502050505030304" pitchFamily="18" charset="0"/>
                <a:cs typeface="Times New Roman" panose="02020603050405020304" pitchFamily="18" charset="0"/>
              </a:rPr>
              <a:t> è: </a:t>
            </a: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una religione caratterizzata da un </a:t>
            </a:r>
            <a:r>
              <a:rPr lang="it-IT" b="1" dirty="0">
                <a:solidFill>
                  <a:prstClr val="black"/>
                </a:solidFill>
                <a:latin typeface="Palatino Linotype" panose="02040502050505030304" pitchFamily="18" charset="0"/>
                <a:cs typeface="Times New Roman" panose="02020603050405020304" pitchFamily="18" charset="0"/>
              </a:rPr>
              <a:t>ascetismo ultramondano (è favorito l’allontanamento dal «lavoro terreno» per aspirare a un più alto livello spirituale)</a:t>
            </a:r>
          </a:p>
          <a:p>
            <a:pPr lvl="0" algn="just">
              <a:defRPr/>
            </a:pPr>
            <a:endPar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Allo stesso modo, in Cina:</a:t>
            </a: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b="1" dirty="0">
                <a:solidFill>
                  <a:prstClr val="black"/>
                </a:solidFill>
                <a:latin typeface="Palatino Linotype" panose="02040502050505030304" pitchFamily="18" charset="0"/>
                <a:cs typeface="Times New Roman" panose="02020603050405020304" pitchFamily="18" charset="0"/>
              </a:rPr>
              <a:t>confucianesimo</a:t>
            </a:r>
            <a:r>
              <a:rPr lang="it-IT" dirty="0">
                <a:solidFill>
                  <a:prstClr val="black"/>
                </a:solidFill>
                <a:latin typeface="Palatino Linotype" panose="02040502050505030304" pitchFamily="18" charset="0"/>
                <a:cs typeface="Times New Roman" panose="02020603050405020304" pitchFamily="18" charset="0"/>
              </a:rPr>
              <a:t> ha favorito la ricerca dell’armonia del mondo,  non il dominio del mondo materiale</a:t>
            </a: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cxnSp>
        <p:nvCxnSpPr>
          <p:cNvPr id="6" name="Connettore 2 5">
            <a:extLst>
              <a:ext uri="{FF2B5EF4-FFF2-40B4-BE49-F238E27FC236}">
                <a16:creationId xmlns:a16="http://schemas.microsoft.com/office/drawing/2014/main" id="{D7F506F3-41F5-F5A0-CF51-380E556C49FE}"/>
              </a:ext>
            </a:extLst>
          </p:cNvPr>
          <p:cNvCxnSpPr>
            <a:cxnSpLocks/>
          </p:cNvCxnSpPr>
          <p:nvPr/>
        </p:nvCxnSpPr>
        <p:spPr>
          <a:xfrm>
            <a:off x="2245605" y="2584829"/>
            <a:ext cx="0" cy="4558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nettore 2 4">
            <a:extLst>
              <a:ext uri="{FF2B5EF4-FFF2-40B4-BE49-F238E27FC236}">
                <a16:creationId xmlns:a16="http://schemas.microsoft.com/office/drawing/2014/main" id="{1FE3EC4A-A623-3790-6230-DF27C49EAFD3}"/>
              </a:ext>
            </a:extLst>
          </p:cNvPr>
          <p:cNvCxnSpPr/>
          <p:nvPr/>
        </p:nvCxnSpPr>
        <p:spPr>
          <a:xfrm>
            <a:off x="2245605" y="4545831"/>
            <a:ext cx="0" cy="4495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7133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EE0AF-A244-D194-05D5-F79C8B5E636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477E85-5478-14EA-52CF-781EECF51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D2DF46E-520B-FE5F-B4CE-7F9452F68C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A99B0BE-A471-2C17-E3FA-B40E958D3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DC3E584-02D6-C651-70B3-C2F934945F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5573583-358B-8892-5FD3-E8C79821EE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B402D50-91C3-1D68-3F67-6CF23DE4C7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80BC322-B4B5-A581-6DB6-6D828A862F8B}"/>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E571B9A4-A251-ECD8-B1AA-41C067800C64}"/>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B5FF1EF-75D8-1A69-B923-424D6FF55945}"/>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Società e religioni secondo </a:t>
            </a:r>
            <a:r>
              <a:rPr lang="it-IT" sz="2500" b="1" dirty="0">
                <a:latin typeface="Palatino Linotype" panose="02040502050505030304" pitchFamily="18" charset="0"/>
              </a:rPr>
              <a:t>Max Weber</a:t>
            </a:r>
            <a:endPar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873B0B1F-060C-54BD-F06A-987B445A3852}"/>
              </a:ext>
            </a:extLst>
          </p:cNvPr>
          <p:cNvPicPr>
            <a:picLocks noChangeAspect="1"/>
          </p:cNvPicPr>
          <p:nvPr/>
        </p:nvPicPr>
        <p:blipFill>
          <a:blip r:embed="rId3"/>
          <a:stretch>
            <a:fillRect/>
          </a:stretch>
        </p:blipFill>
        <p:spPr>
          <a:xfrm>
            <a:off x="8879596" y="2342033"/>
            <a:ext cx="2493194" cy="3004742"/>
          </a:xfrm>
          <a:prstGeom prst="rect">
            <a:avLst/>
          </a:prstGeom>
        </p:spPr>
      </p:pic>
      <p:sp>
        <p:nvSpPr>
          <p:cNvPr id="2" name="CasellaDiTesto 1">
            <a:extLst>
              <a:ext uri="{FF2B5EF4-FFF2-40B4-BE49-F238E27FC236}">
                <a16:creationId xmlns:a16="http://schemas.microsoft.com/office/drawing/2014/main" id="{BE0585BF-4CFB-672B-1A96-E86A4E9414C2}"/>
              </a:ext>
            </a:extLst>
          </p:cNvPr>
          <p:cNvSpPr txBox="1"/>
          <p:nvPr/>
        </p:nvSpPr>
        <p:spPr>
          <a:xfrm>
            <a:off x="1467234" y="2342033"/>
            <a:ext cx="6451904" cy="3139321"/>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Per Weber,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cristianesimo</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è una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religione di salvezza</a:t>
            </a: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Questo tipo di religione ha un aspetto </a:t>
            </a:r>
            <a:r>
              <a:rPr lang="it-IT" b="1" dirty="0">
                <a:solidFill>
                  <a:prstClr val="black"/>
                </a:solidFill>
                <a:latin typeface="Palatino Linotype" panose="02040502050505030304" pitchFamily="18" charset="0"/>
                <a:cs typeface="Times New Roman" panose="02020603050405020304" pitchFamily="18" charset="0"/>
              </a:rPr>
              <a:t>rivoluzionario</a:t>
            </a:r>
            <a:r>
              <a:rPr lang="it-IT" dirty="0">
                <a:solidFill>
                  <a:prstClr val="black"/>
                </a:solidFill>
                <a:latin typeface="Palatino Linotype" panose="02040502050505030304" pitchFamily="18" charset="0"/>
                <a:cs typeface="Times New Roman" panose="02020603050405020304" pitchFamily="18" charset="0"/>
              </a:rPr>
              <a:t> in quanto esalta i comportamenti virtuosi manifestati in questo mondo, testimoniati dal successo delle opere.</a:t>
            </a: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cristianesimo porta con sé la ribellione all’ordine costituito, spinge infatti a lottare contro il peccato nella vita quotidiana.</a:t>
            </a:r>
          </a:p>
          <a:p>
            <a:pPr lvl="0" algn="just">
              <a:defRPr/>
            </a:pPr>
            <a:r>
              <a:rPr lang="it-IT" dirty="0">
                <a:solidFill>
                  <a:prstClr val="black"/>
                </a:solidFill>
                <a:latin typeface="Palatino Linotype" panose="02040502050505030304" pitchFamily="18" charset="0"/>
                <a:cs typeface="Times New Roman" panose="02020603050405020304" pitchFamily="18" charset="0"/>
              </a:rPr>
              <a:t>L</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 religioni asiatiche, invece, mostrano un atteggiamento passivo rispetto all’esistenza.</a:t>
            </a:r>
          </a:p>
        </p:txBody>
      </p:sp>
      <p:cxnSp>
        <p:nvCxnSpPr>
          <p:cNvPr id="6" name="Connettore 2 5">
            <a:extLst>
              <a:ext uri="{FF2B5EF4-FFF2-40B4-BE49-F238E27FC236}">
                <a16:creationId xmlns:a16="http://schemas.microsoft.com/office/drawing/2014/main" id="{82D43AC5-8B0F-DB6E-08A7-FDEA4F2F623E}"/>
              </a:ext>
            </a:extLst>
          </p:cNvPr>
          <p:cNvCxnSpPr>
            <a:cxnSpLocks/>
          </p:cNvCxnSpPr>
          <p:nvPr/>
        </p:nvCxnSpPr>
        <p:spPr>
          <a:xfrm>
            <a:off x="2243769" y="2697890"/>
            <a:ext cx="0" cy="4558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5320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5F10D-8A98-A9E4-0C4E-10FC5C5825F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834F04-17E2-5DA1-4ABC-319F178FD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E4EFCF8-B34D-D079-4DD4-11A21A7123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E8BF3B6-EF05-E0E5-0310-61AB6B1776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2E72A67-6EBF-551E-672D-02CFB45D0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36A1567-2DC5-8D83-910E-7CEC7FAEA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D24DE5F-3EDE-B890-EBB9-B9893B02F0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48D1954-AF00-2315-DCB2-E31898FA8AD9}"/>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024385B0-0E19-323F-279F-C14CFA8C647E}"/>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F70356B9-7A8B-D3EC-F675-E0E38E540E3C}"/>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6270EC9F-739E-D9AA-0F16-1517F155EDF3}"/>
              </a:ext>
            </a:extLst>
          </p:cNvPr>
          <p:cNvSpPr txBox="1"/>
          <p:nvPr/>
        </p:nvSpPr>
        <p:spPr>
          <a:xfrm>
            <a:off x="1467234" y="2250846"/>
            <a:ext cx="6451904" cy="3247043"/>
          </a:xfrm>
          <a:prstGeom prst="rect">
            <a:avLst/>
          </a:prstGeom>
          <a:noFill/>
        </p:spPr>
        <p:txBody>
          <a:bodyPr wrap="square" rtlCol="0">
            <a:spAutoFit/>
          </a:bodyPr>
          <a:lstStyle/>
          <a:p>
            <a:pPr lvl="0" algn="ju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Anthony Giddens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(Londra, 1938) (sociologo britannico)</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Per alcuni sociologi la religione è intesa in senso specifico e riferita soltanto a ciò che riguarda una Chiesa ufficiale;</a:t>
            </a:r>
          </a:p>
          <a:p>
            <a:pPr lvl="0" algn="ju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Per altri, va intesa in senso più ampio e riferita alla spiritualità individuale e ai valori a essa connessi.</a:t>
            </a: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L’interpretazione che si dà della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secolarizzazione</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quindi, risente di queste due diverse interpretazioni del fenomeno religioso.</a:t>
            </a:r>
          </a:p>
        </p:txBody>
      </p:sp>
      <p:cxnSp>
        <p:nvCxnSpPr>
          <p:cNvPr id="6" name="Connettore 2 5">
            <a:extLst>
              <a:ext uri="{FF2B5EF4-FFF2-40B4-BE49-F238E27FC236}">
                <a16:creationId xmlns:a16="http://schemas.microsoft.com/office/drawing/2014/main" id="{05C06EA5-78C4-0695-77AA-0E686FDA592F}"/>
              </a:ext>
            </a:extLst>
          </p:cNvPr>
          <p:cNvCxnSpPr>
            <a:cxnSpLocks/>
          </p:cNvCxnSpPr>
          <p:nvPr/>
        </p:nvCxnSpPr>
        <p:spPr>
          <a:xfrm>
            <a:off x="2243769" y="2697890"/>
            <a:ext cx="0" cy="4558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Immagine 6">
            <a:extLst>
              <a:ext uri="{FF2B5EF4-FFF2-40B4-BE49-F238E27FC236}">
                <a16:creationId xmlns:a16="http://schemas.microsoft.com/office/drawing/2014/main" id="{2387A3AE-C8A7-7326-9E02-52E1320B6A52}"/>
              </a:ext>
            </a:extLst>
          </p:cNvPr>
          <p:cNvPicPr>
            <a:picLocks noChangeAspect="1"/>
          </p:cNvPicPr>
          <p:nvPr/>
        </p:nvPicPr>
        <p:blipFill>
          <a:blip r:embed="rId3"/>
          <a:srcRect t="2620" b="1"/>
          <a:stretch>
            <a:fillRect/>
          </a:stretch>
        </p:blipFill>
        <p:spPr>
          <a:xfrm>
            <a:off x="8331057" y="2339045"/>
            <a:ext cx="3041732" cy="2875224"/>
          </a:xfrm>
          <a:prstGeom prst="rect">
            <a:avLst/>
          </a:prstGeom>
        </p:spPr>
      </p:pic>
    </p:spTree>
    <p:extLst>
      <p:ext uri="{BB962C8B-B14F-4D97-AF65-F5344CB8AC3E}">
        <p14:creationId xmlns:p14="http://schemas.microsoft.com/office/powerpoint/2010/main" val="2138443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8415E-D0B8-A69D-66A3-72807AD3727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272D58-4218-CEAB-73D8-748C03CB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F51F816-BB4B-D4B3-E7E2-05BDA06144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06C680A-76B5-C3D9-E147-4DFC31971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D8DC76D-E9E2-B17D-5A5F-2767D5EC3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07CCE40-2519-8586-4642-D86C63EDF0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7F90499-A565-9196-BE57-775F45048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A0FA7F1-5A21-F560-ACD7-843AB5EF5645}"/>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0AD2B148-9C5E-63B7-E7DB-273C5AF6C75E}"/>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DB0ED8A0-8132-B146-7C93-07C5A4A7B05A}"/>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370DEEF9-3943-9455-27FC-068F0C54B4E7}"/>
              </a:ext>
            </a:extLst>
          </p:cNvPr>
          <p:cNvSpPr txBox="1"/>
          <p:nvPr/>
        </p:nvSpPr>
        <p:spPr>
          <a:xfrm>
            <a:off x="1670727" y="2631566"/>
            <a:ext cx="6044917" cy="2139047"/>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Secondo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Giddens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bisogna considerare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tre fattori</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per comprendere se la secolarizzazione è presente in una determinata società e stabilirne il livello </a:t>
            </a:r>
            <a:r>
              <a:rPr lang="it-IT" sz="1900" dirty="0">
                <a:solidFill>
                  <a:prstClr val="black"/>
                </a:solidFill>
                <a:latin typeface="Palatino Linotype" panose="02040502050505030304" pitchFamily="18" charset="0"/>
                <a:cs typeface="Times New Roman" panose="02020603050405020304" pitchFamily="18" charset="0"/>
              </a:rPr>
              <a:t>r</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aggiunto:</a:t>
            </a:r>
            <a:endParaRPr lang="it-IT" sz="1900" dirty="0">
              <a:solidFill>
                <a:prstClr val="black"/>
              </a:solidFill>
              <a:latin typeface="Palatino Linotype" panose="02040502050505030304" pitchFamily="18" charset="0"/>
              <a:cs typeface="Times New Roman" panose="02020603050405020304" pitchFamily="18" charset="0"/>
            </a:endParaRPr>
          </a:p>
          <a:p>
            <a:pPr marL="457200" lvl="0" indent="-457200" algn="just">
              <a:buFont typeface="+mj-lt"/>
              <a:buAutoNum type="arabicPeriod"/>
              <a:defRPr/>
            </a:pPr>
            <a:r>
              <a:rPr lang="it-IT" sz="1900" dirty="0">
                <a:solidFill>
                  <a:prstClr val="black"/>
                </a:solidFill>
                <a:latin typeface="Palatino Linotype" panose="02040502050505030304" pitchFamily="18" charset="0"/>
                <a:cs typeface="Times New Roman" panose="02020603050405020304" pitchFamily="18" charset="0"/>
              </a:rPr>
              <a:t>il</a:t>
            </a:r>
            <a:r>
              <a:rPr lang="it-IT" sz="1900" b="1" dirty="0">
                <a:solidFill>
                  <a:prstClr val="black"/>
                </a:solidFill>
                <a:latin typeface="Palatino Linotype" panose="02040502050505030304" pitchFamily="18" charset="0"/>
                <a:cs typeface="Times New Roman" panose="02020603050405020304" pitchFamily="18" charset="0"/>
              </a:rPr>
              <a:t>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seguito</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delle organizzazioni religiose;</a:t>
            </a:r>
          </a:p>
          <a:p>
            <a:pPr marL="457200" lvl="0" indent="-457200" algn="just">
              <a:buFont typeface="+mj-lt"/>
              <a:buAutoNum type="arabicPeriod"/>
              <a:defRPr/>
            </a:pPr>
            <a:r>
              <a:rPr lang="it-IT" sz="1900" dirty="0">
                <a:solidFill>
                  <a:prstClr val="black"/>
                </a:solidFill>
                <a:latin typeface="Palatino Linotype" panose="02040502050505030304" pitchFamily="18" charset="0"/>
                <a:cs typeface="Times New Roman" panose="02020603050405020304" pitchFamily="18" charset="0"/>
              </a:rPr>
              <a:t>l’</a:t>
            </a:r>
            <a:r>
              <a:rPr lang="it-IT" sz="1900" b="1" dirty="0">
                <a:solidFill>
                  <a:prstClr val="black"/>
                </a:solidFill>
                <a:latin typeface="Palatino Linotype" panose="02040502050505030304" pitchFamily="18" charset="0"/>
                <a:cs typeface="Times New Roman" panose="02020603050405020304" pitchFamily="18" charset="0"/>
              </a:rPr>
              <a:t>influenza sociale </a:t>
            </a:r>
            <a:r>
              <a:rPr lang="it-IT" sz="1900" dirty="0">
                <a:solidFill>
                  <a:prstClr val="black"/>
                </a:solidFill>
                <a:latin typeface="Palatino Linotype" panose="02040502050505030304" pitchFamily="18" charset="0"/>
                <a:cs typeface="Times New Roman" panose="02020603050405020304" pitchFamily="18" charset="0"/>
              </a:rPr>
              <a:t>esercitata dalle Chiese e dalle organizzazioni religiose;</a:t>
            </a:r>
          </a:p>
          <a:p>
            <a:pPr marL="457200" lvl="0" indent="-457200" algn="just">
              <a:buFont typeface="+mj-lt"/>
              <a:buAutoNum type="arabicPeriod"/>
              <a:defRPr/>
            </a:pPr>
            <a:r>
              <a:rPr lang="it-IT" sz="1900" dirty="0">
                <a:solidFill>
                  <a:prstClr val="black"/>
                </a:solidFill>
                <a:latin typeface="Palatino Linotype" panose="02040502050505030304" pitchFamily="18" charset="0"/>
                <a:cs typeface="Times New Roman" panose="02020603050405020304" pitchFamily="18" charset="0"/>
              </a:rPr>
              <a:t>il </a:t>
            </a:r>
            <a:r>
              <a:rPr lang="it-IT" sz="1900" b="1" dirty="0">
                <a:solidFill>
                  <a:prstClr val="black"/>
                </a:solidFill>
                <a:latin typeface="Palatino Linotype" panose="02040502050505030304" pitchFamily="18" charset="0"/>
                <a:cs typeface="Times New Roman" panose="02020603050405020304" pitchFamily="18" charset="0"/>
              </a:rPr>
              <a:t>g</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rado di religiosità</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t>
            </a:r>
          </a:p>
        </p:txBody>
      </p:sp>
      <p:pic>
        <p:nvPicPr>
          <p:cNvPr id="7" name="Immagine 6">
            <a:extLst>
              <a:ext uri="{FF2B5EF4-FFF2-40B4-BE49-F238E27FC236}">
                <a16:creationId xmlns:a16="http://schemas.microsoft.com/office/drawing/2014/main" id="{96E0F6BD-04E1-C9A7-D6F4-21D8AA805C64}"/>
              </a:ext>
            </a:extLst>
          </p:cNvPr>
          <p:cNvPicPr>
            <a:picLocks noChangeAspect="1"/>
          </p:cNvPicPr>
          <p:nvPr/>
        </p:nvPicPr>
        <p:blipFill>
          <a:blip r:embed="rId3"/>
          <a:srcRect t="2620" b="1"/>
          <a:stretch>
            <a:fillRect/>
          </a:stretch>
        </p:blipFill>
        <p:spPr>
          <a:xfrm>
            <a:off x="8331057" y="2339044"/>
            <a:ext cx="3041732" cy="2875224"/>
          </a:xfrm>
          <a:prstGeom prst="rect">
            <a:avLst/>
          </a:prstGeom>
        </p:spPr>
      </p:pic>
    </p:spTree>
    <p:extLst>
      <p:ext uri="{BB962C8B-B14F-4D97-AF65-F5344CB8AC3E}">
        <p14:creationId xmlns:p14="http://schemas.microsoft.com/office/powerpoint/2010/main" val="26412356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9FF9C-C905-C37D-5ABA-5729E67D616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F4759D-2663-BE33-BA7E-85631586B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5D4CD6E-E19A-0AAD-3545-ED2AEDD5C7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940E491-E82F-1631-A011-4FA774A6B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95D1469-CCB0-0523-01EE-0A59053DBF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4F187E2-C40D-2DF8-AA59-2E6F2F1FE9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A5B0696-69B7-8FC1-5D78-F013B28CF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5052A57-0C26-EC3C-368B-C514CFFD513B}"/>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404AD62F-0619-F011-2FD8-2DB6EA7AF5BE}"/>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1D614A9-2B8D-ED31-A622-DC2E21E62232}"/>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51E5C862-33E2-5321-28FE-D70938D4A75E}"/>
              </a:ext>
            </a:extLst>
          </p:cNvPr>
          <p:cNvSpPr txBox="1"/>
          <p:nvPr/>
        </p:nvSpPr>
        <p:spPr>
          <a:xfrm>
            <a:off x="1772474" y="2536612"/>
            <a:ext cx="5841424" cy="2677656"/>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seguito delle organizzazioni religiose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numero dei credenti e di coloro che partecipano alle loro funzioni e ai loro riti (è un valore misurabile che consente una valutazione oggettiva).</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numero di persone che aderiscono alle religioni è in calo, nei Paesi dell’Europa occidentale, compresi Francia e Italia, fanno eccezione invece gli Stati Uniti.</a:t>
            </a: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7" name="Immagine 6">
            <a:extLst>
              <a:ext uri="{FF2B5EF4-FFF2-40B4-BE49-F238E27FC236}">
                <a16:creationId xmlns:a16="http://schemas.microsoft.com/office/drawing/2014/main" id="{8B756FBA-AC4D-5839-22A8-E8DCD995394B}"/>
              </a:ext>
            </a:extLst>
          </p:cNvPr>
          <p:cNvPicPr>
            <a:picLocks noChangeAspect="1"/>
          </p:cNvPicPr>
          <p:nvPr/>
        </p:nvPicPr>
        <p:blipFill>
          <a:blip r:embed="rId3"/>
          <a:srcRect t="2620" b="1"/>
          <a:stretch>
            <a:fillRect/>
          </a:stretch>
        </p:blipFill>
        <p:spPr>
          <a:xfrm>
            <a:off x="8331057" y="2339044"/>
            <a:ext cx="3041732" cy="2875224"/>
          </a:xfrm>
          <a:prstGeom prst="rect">
            <a:avLst/>
          </a:prstGeom>
        </p:spPr>
      </p:pic>
      <p:cxnSp>
        <p:nvCxnSpPr>
          <p:cNvPr id="5" name="Connettore 2 4">
            <a:extLst>
              <a:ext uri="{FF2B5EF4-FFF2-40B4-BE49-F238E27FC236}">
                <a16:creationId xmlns:a16="http://schemas.microsoft.com/office/drawing/2014/main" id="{DFA88ACD-CADE-1F00-1D02-5498B9B54F60}"/>
              </a:ext>
            </a:extLst>
          </p:cNvPr>
          <p:cNvCxnSpPr/>
          <p:nvPr/>
        </p:nvCxnSpPr>
        <p:spPr>
          <a:xfrm>
            <a:off x="2638097" y="3801987"/>
            <a:ext cx="0" cy="367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9339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A4B8F-E095-9641-4F87-6EE5475C3CA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4E9944C-24DD-705F-2D71-8295C7C549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416EB8E-7667-FC9F-0885-75C206593F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45EBE97-469F-E556-46E2-7DB479C25D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17D0F61-7D79-5CA8-88CB-D58D1114C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8D43441-9EC5-B88F-32C6-D33714DD9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9995878-0B72-BE87-BDB5-B4EED3CCF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7A1F7C3-A834-F898-2C73-3A3FD66C53D4}"/>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4457B7A9-0785-2DFE-1805-B74B3B74CA36}"/>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4D0C97E-F042-ED1D-1787-F25154ECB669}"/>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7EB84903-B5F4-40B1-6824-A142AA52705E}"/>
              </a:ext>
            </a:extLst>
          </p:cNvPr>
          <p:cNvSpPr txBox="1"/>
          <p:nvPr/>
        </p:nvSpPr>
        <p:spPr>
          <a:xfrm>
            <a:off x="1772474" y="2560938"/>
            <a:ext cx="5841424" cy="2431435"/>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influenza sociale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delle organizzazioni religiose è andata diminuendo in tutto il XX secolo. </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Queste organizzazioni non esercitano più lo stesso potere sulle istituzioni politiche ed economiche, come accadeva in passato, e i leader religiosi hanno perso in parte la loro autorità.</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7" name="Immagine 6">
            <a:extLst>
              <a:ext uri="{FF2B5EF4-FFF2-40B4-BE49-F238E27FC236}">
                <a16:creationId xmlns:a16="http://schemas.microsoft.com/office/drawing/2014/main" id="{56BB0B16-1010-5B5C-6943-21545BEAD03E}"/>
              </a:ext>
            </a:extLst>
          </p:cNvPr>
          <p:cNvPicPr>
            <a:picLocks noChangeAspect="1"/>
          </p:cNvPicPr>
          <p:nvPr/>
        </p:nvPicPr>
        <p:blipFill>
          <a:blip r:embed="rId3"/>
          <a:srcRect t="2620" b="1"/>
          <a:stretch>
            <a:fillRect/>
          </a:stretch>
        </p:blipFill>
        <p:spPr>
          <a:xfrm>
            <a:off x="8331057" y="2339044"/>
            <a:ext cx="3041732" cy="2875224"/>
          </a:xfrm>
          <a:prstGeom prst="rect">
            <a:avLst/>
          </a:prstGeom>
        </p:spPr>
      </p:pic>
      <p:cxnSp>
        <p:nvCxnSpPr>
          <p:cNvPr id="5" name="Connettore 2 4">
            <a:extLst>
              <a:ext uri="{FF2B5EF4-FFF2-40B4-BE49-F238E27FC236}">
                <a16:creationId xmlns:a16="http://schemas.microsoft.com/office/drawing/2014/main" id="{251DFF9B-7B5E-814E-B06C-F62DF8D65684}"/>
              </a:ext>
            </a:extLst>
          </p:cNvPr>
          <p:cNvCxnSpPr>
            <a:cxnSpLocks/>
          </p:cNvCxnSpPr>
          <p:nvPr/>
        </p:nvCxnSpPr>
        <p:spPr>
          <a:xfrm>
            <a:off x="2543504" y="3283984"/>
            <a:ext cx="0" cy="4153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1792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61B9B-A667-6C9B-DE0B-AB89D670EFD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D911903-AD5D-3D24-7D8A-8FA5FBA21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77F16AD-48DA-3C80-9F2D-CC345870F2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90623CB-75B2-C64C-0D25-5BC0519F4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DDDA46E-1A05-AAD8-A76A-DDF675F13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0785525-A4ED-9A5D-4C40-4F27ABD75A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41D9A96-1175-4675-1FC2-E06F64587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B3FF8EC-6146-F6F3-BD3D-8E22BE520DA2}"/>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538FE430-5D1D-6A82-0FBC-6015E09BF6D0}"/>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AB4DC8AE-B6F7-322B-5B12-452BE8D19C34}"/>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C409A084-4349-25E9-7078-ABE28B3AAE72}"/>
              </a:ext>
            </a:extLst>
          </p:cNvPr>
          <p:cNvSpPr txBox="1"/>
          <p:nvPr/>
        </p:nvSpPr>
        <p:spPr>
          <a:xfrm>
            <a:off x="1888088" y="2345495"/>
            <a:ext cx="5841424" cy="2816156"/>
          </a:xfrm>
          <a:prstGeom prst="rect">
            <a:avLst/>
          </a:prstGeom>
          <a:noFill/>
        </p:spPr>
        <p:txBody>
          <a:bodyPr wrap="square" rtlCol="0">
            <a:spAutoFit/>
          </a:bodyPr>
          <a:lstStyle/>
          <a:p>
            <a:pPr lvl="0" algn="ju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Tuttavia, vi sono anche Chiese molto ben organizzate, dotate di un patrimonio economico considerevole e di grande prestigio, la cui azione non è solo spirituale ma anche culturale, sociale e assistenziale</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La </a:t>
            </a:r>
            <a:r>
              <a:rPr lang="it-IT" sz="1900" b="1" dirty="0">
                <a:solidFill>
                  <a:prstClr val="black"/>
                </a:solidFill>
                <a:latin typeface="Palatino Linotype" panose="02040502050505030304" pitchFamily="18" charset="0"/>
                <a:cs typeface="Times New Roman" panose="02020603050405020304" pitchFamily="18" charset="0"/>
              </a:rPr>
              <a:t>r</a:t>
            </a:r>
            <a:r>
              <a:rPr kumimoji="0" lang="it-IT" sz="19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eligiosità</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valutabile sulla base della fede e dei valori manifestati dai credenti</a:t>
            </a:r>
          </a:p>
          <a:p>
            <a:pPr lvl="0" algn="just">
              <a:defRPr/>
            </a:pPr>
            <a:r>
              <a:rPr lang="it-IT" sz="1600" noProof="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sz="16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a:t>
            </a:r>
            <a:r>
              <a:rPr kumimoji="0" lang="it-IT" sz="160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nche</a:t>
            </a:r>
            <a:r>
              <a:rPr kumimoji="0" lang="it-IT" sz="16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se la partecipazione rituale ad attività religiose e l’influenza sociale delle Chiese non rappresentano, in assoluto, un indicatore della fede dei credenti)</a:t>
            </a:r>
            <a:endParaRPr kumimoji="0" lang="it-IT" sz="16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7" name="Immagine 6">
            <a:extLst>
              <a:ext uri="{FF2B5EF4-FFF2-40B4-BE49-F238E27FC236}">
                <a16:creationId xmlns:a16="http://schemas.microsoft.com/office/drawing/2014/main" id="{3D357778-F861-4AE8-C7B5-CB0D4F422A30}"/>
              </a:ext>
            </a:extLst>
          </p:cNvPr>
          <p:cNvPicPr>
            <a:picLocks noChangeAspect="1"/>
          </p:cNvPicPr>
          <p:nvPr/>
        </p:nvPicPr>
        <p:blipFill>
          <a:blip r:embed="rId3"/>
          <a:srcRect t="2620" b="1"/>
          <a:stretch>
            <a:fillRect/>
          </a:stretch>
        </p:blipFill>
        <p:spPr>
          <a:xfrm>
            <a:off x="8331057" y="2339044"/>
            <a:ext cx="3041732" cy="2875224"/>
          </a:xfrm>
          <a:prstGeom prst="rect">
            <a:avLst/>
          </a:prstGeom>
        </p:spPr>
      </p:pic>
    </p:spTree>
    <p:extLst>
      <p:ext uri="{BB962C8B-B14F-4D97-AF65-F5344CB8AC3E}">
        <p14:creationId xmlns:p14="http://schemas.microsoft.com/office/powerpoint/2010/main" val="4003558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CA2AB-A0D9-2FB1-EB95-051E0BA85CA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311D4D-C881-8AC3-5CDE-3E0CEB3D3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A4D16C3-B990-9F88-561D-9345825F6C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5CF1EB5-8918-3854-E5FB-D035F97E6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E0EC08C-E4CD-934F-22A7-23891A3E2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28023C2-B258-2C87-E09B-6D71B8CC6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4D36A7C-5B96-6432-2C3C-8B4B2963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0BD5E93-6160-09CD-B6DE-C12E5BC5C5C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B1BFFE65-D082-8ED1-E30E-F6C10A2C99B3}"/>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B7197C45-9E94-42FA-B104-D116B69389BF}"/>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4BDC590B-1024-DF3F-CD03-5EED1AAB7D29}"/>
              </a:ext>
            </a:extLst>
          </p:cNvPr>
          <p:cNvSpPr txBox="1"/>
          <p:nvPr/>
        </p:nvSpPr>
        <p:spPr>
          <a:xfrm>
            <a:off x="1940640" y="2351946"/>
            <a:ext cx="5841424" cy="2862322"/>
          </a:xfrm>
          <a:prstGeom prst="rect">
            <a:avLst/>
          </a:prstGeom>
          <a:noFill/>
        </p:spPr>
        <p:txBody>
          <a:bodyPr wrap="square" rtlCol="0">
            <a:spAutoFit/>
          </a:bodyPr>
          <a:lstStyle/>
          <a:p>
            <a:pPr lvl="0" algn="ju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Infatti, esistono persone che, pur avendo convinzioni religiose, non partecipano in maniera regolare alle funzioni e altre che vi partecipano più per abitudine che per una fede sentita.</a:t>
            </a:r>
          </a:p>
          <a:p>
            <a:pPr lvl="0" algn="just">
              <a:defRPr/>
            </a:pPr>
            <a:endParaRPr lang="it-IT" dirty="0">
              <a:solidFill>
                <a:prstClr val="black"/>
              </a:solidFill>
              <a:latin typeface="Palatino Linotype" panose="02040502050505030304" pitchFamily="18" charset="0"/>
              <a:cs typeface="Times New Roman" panose="02020603050405020304" pitchFamily="18" charset="0"/>
            </a:endParaRPr>
          </a:p>
          <a:p>
            <a:pPr lvl="0" algn="just">
              <a:defRPr/>
            </a:pPr>
            <a:r>
              <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È possibile, tuttavia, farsi un’idea del livello di secolarizzazione raggiunto da quella società osservando il </a:t>
            </a:r>
            <a:r>
              <a:rPr lang="it-IT" sz="1700" dirty="0">
                <a:solidFill>
                  <a:prstClr val="black"/>
                </a:solidFill>
                <a:latin typeface="Palatino Linotype" panose="02040502050505030304" pitchFamily="18" charset="0"/>
                <a:cs typeface="Times New Roman" panose="02020603050405020304" pitchFamily="18" charset="0"/>
              </a:rPr>
              <a:t>seguito reale manifestato </a:t>
            </a:r>
            <a:r>
              <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dai fedeli dei valori religiosi e delle prescrizioni che le autorità religiose associano a tali valori.</a:t>
            </a:r>
          </a:p>
        </p:txBody>
      </p:sp>
      <p:pic>
        <p:nvPicPr>
          <p:cNvPr id="7" name="Immagine 6">
            <a:extLst>
              <a:ext uri="{FF2B5EF4-FFF2-40B4-BE49-F238E27FC236}">
                <a16:creationId xmlns:a16="http://schemas.microsoft.com/office/drawing/2014/main" id="{8087AA02-E667-B771-24A2-33A262A8398F}"/>
              </a:ext>
            </a:extLst>
          </p:cNvPr>
          <p:cNvPicPr>
            <a:picLocks noChangeAspect="1"/>
          </p:cNvPicPr>
          <p:nvPr/>
        </p:nvPicPr>
        <p:blipFill>
          <a:blip r:embed="rId3"/>
          <a:srcRect t="2620" b="1"/>
          <a:stretch>
            <a:fillRect/>
          </a:stretch>
        </p:blipFill>
        <p:spPr>
          <a:xfrm>
            <a:off x="8331057" y="2339044"/>
            <a:ext cx="3041732" cy="2875224"/>
          </a:xfrm>
          <a:prstGeom prst="rect">
            <a:avLst/>
          </a:prstGeom>
        </p:spPr>
      </p:pic>
    </p:spTree>
    <p:extLst>
      <p:ext uri="{BB962C8B-B14F-4D97-AF65-F5344CB8AC3E}">
        <p14:creationId xmlns:p14="http://schemas.microsoft.com/office/powerpoint/2010/main" val="1313865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AB84-D6AD-FD55-85EE-84CCFD7BB3B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5752B06-38D2-FE23-54EB-C3FE7E7EB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108095F-4170-315D-E622-F4453A9F9D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1D197E3-1B65-F5FF-03AD-4E5FA39FC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3C55133-BA00-C52E-A776-5D63B7B0DD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CEF2133-1AFD-B010-57C7-13413417E2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C67C37E-50BE-9B5F-5D13-5B1AB99F68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824DD97-99D3-4E65-27A0-C298DBBBEEFB}"/>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99E54AA9-78BC-B023-3FBC-558259779700}"/>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74B090BE-F704-688E-C0A1-A0FD5994A610}"/>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1D539FD1-6647-18D5-BABC-4E5FC1DB73A3}"/>
              </a:ext>
            </a:extLst>
          </p:cNvPr>
          <p:cNvSpPr txBox="1"/>
          <p:nvPr/>
        </p:nvSpPr>
        <p:spPr>
          <a:xfrm>
            <a:off x="1940640" y="2296850"/>
            <a:ext cx="5841424" cy="3262432"/>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Si tratta di un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fenomeno complesso</a:t>
            </a:r>
            <a:r>
              <a:rPr lang="it-IT" sz="1900" b="1" dirty="0">
                <a:solidFill>
                  <a:prstClr val="black"/>
                </a:solidFill>
                <a:latin typeface="Palatino Linotype" panose="02040502050505030304" pitchFamily="18" charset="0"/>
                <a:cs typeface="Times New Roman" panose="02020603050405020304" pitchFamily="18" charset="0"/>
              </a:rPr>
              <a:t>.</a:t>
            </a:r>
          </a:p>
          <a:p>
            <a:pPr lvl="0" algn="just">
              <a:defRPr/>
            </a:pPr>
            <a:endPar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1700" dirty="0">
                <a:solidFill>
                  <a:prstClr val="black"/>
                </a:solidFill>
                <a:latin typeface="Palatino Linotype" panose="02040502050505030304" pitchFamily="18" charset="0"/>
                <a:cs typeface="Times New Roman" panose="02020603050405020304" pitchFamily="18" charset="0"/>
              </a:rPr>
              <a:t>La diminuzione dei partecipanti alle organizzazioni religiose e del grado di religiosità può essere interpretata in vari modi: come segnale di un’adesione solo formale dei credenti ai valori della propria religione, o come un disaccordo implicito al modo in cui essi sono intesi da parte del clero (che simboleggia l’autorità religiosa). </a:t>
            </a:r>
          </a:p>
          <a:p>
            <a:pPr lvl="0" algn="just">
              <a:defRPr/>
            </a:pPr>
            <a:endPar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1700" dirty="0">
                <a:solidFill>
                  <a:prstClr val="black"/>
                </a:solidFill>
                <a:latin typeface="Palatino Linotype" panose="02040502050505030304" pitchFamily="18" charset="0"/>
                <a:cs typeface="Times New Roman" panose="02020603050405020304" pitchFamily="18" charset="0"/>
              </a:rPr>
              <a:t>In entrambi i casi, </a:t>
            </a:r>
            <a:r>
              <a:rPr lang="it-IT" sz="1700" b="1" dirty="0">
                <a:solidFill>
                  <a:prstClr val="black"/>
                </a:solidFill>
                <a:latin typeface="Palatino Linotype" panose="02040502050505030304" pitchFamily="18" charset="0"/>
                <a:cs typeface="Times New Roman" panose="02020603050405020304" pitchFamily="18" charset="0"/>
              </a:rPr>
              <a:t>la diminuzione del seguito delle norme rappresenta la manifestazione di due differenti modalità del processo di secolarizzazione.</a:t>
            </a:r>
            <a:endPar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7" name="Immagine 6">
            <a:extLst>
              <a:ext uri="{FF2B5EF4-FFF2-40B4-BE49-F238E27FC236}">
                <a16:creationId xmlns:a16="http://schemas.microsoft.com/office/drawing/2014/main" id="{FBA76E4D-4FE7-AF2D-C7B1-93D01DD8B408}"/>
              </a:ext>
            </a:extLst>
          </p:cNvPr>
          <p:cNvPicPr>
            <a:picLocks noChangeAspect="1"/>
          </p:cNvPicPr>
          <p:nvPr/>
        </p:nvPicPr>
        <p:blipFill>
          <a:blip r:embed="rId3"/>
          <a:srcRect t="2620" b="1"/>
          <a:stretch>
            <a:fillRect/>
          </a:stretch>
        </p:blipFill>
        <p:spPr>
          <a:xfrm>
            <a:off x="8331057" y="2490454"/>
            <a:ext cx="3041732" cy="2875224"/>
          </a:xfrm>
          <a:prstGeom prst="rect">
            <a:avLst/>
          </a:prstGeom>
        </p:spPr>
      </p:pic>
    </p:spTree>
    <p:extLst>
      <p:ext uri="{BB962C8B-B14F-4D97-AF65-F5344CB8AC3E}">
        <p14:creationId xmlns:p14="http://schemas.microsoft.com/office/powerpoint/2010/main" val="3027949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42D76-A907-17EA-0C12-D0F841B8C14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935916F-31B4-1B96-A618-0C580E5FA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6DB87D3-4E5E-7EAE-A6EA-AAD29C1F78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EC464F5-4E8A-692B-8ECE-68CC50395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E0A79FA-BCDB-A48B-4E56-BC1F0C727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2E0AE9B-9B16-2277-EB8A-66170D1FB4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458118B-09AC-3D9F-9AED-E5673D4978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1FD27B8-BE25-7D10-E111-46AB9131078C}"/>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4034739-2AAD-A98C-41DD-F03A46FF50C6}"/>
              </a:ext>
            </a:extLst>
          </p:cNvPr>
          <p:cNvSpPr txBox="1"/>
          <p:nvPr/>
        </p:nvSpPr>
        <p:spPr>
          <a:xfrm>
            <a:off x="8312422" y="58265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37D67048-65E7-91E1-52A3-DE96CE8B4B3D}"/>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8FD52A61-2548-E48F-BC74-282D875DC77C}"/>
              </a:ext>
            </a:extLst>
          </p:cNvPr>
          <p:cNvSpPr txBox="1"/>
          <p:nvPr/>
        </p:nvSpPr>
        <p:spPr>
          <a:xfrm>
            <a:off x="1909705" y="2285017"/>
            <a:ext cx="9463084" cy="3339376"/>
          </a:xfrm>
          <a:prstGeom prst="rect">
            <a:avLst/>
          </a:prstGeom>
          <a:noFill/>
        </p:spPr>
        <p:txBody>
          <a:bodyPr wrap="square" rtlCol="0">
            <a:spAutoFit/>
          </a:bodyPr>
          <a:lstStyle/>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processo di secolarizzazione, tuttavia, non è omogeneo nel mondo</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endParaRPr>
          </a:p>
          <a:p>
            <a:pPr lvl="0" algn="ju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Pippa Norris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(1935) 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Ronald F. </a:t>
            </a:r>
            <a:r>
              <a:rPr lang="it-IT" sz="1900" b="1" dirty="0" err="1">
                <a:solidFill>
                  <a:prstClr val="black"/>
                </a:solidFill>
                <a:latin typeface="Palatino Linotype" panose="02040502050505030304" pitchFamily="18" charset="0"/>
                <a:cs typeface="Times New Roman" panose="02020603050405020304" pitchFamily="18" charset="0"/>
              </a:rPr>
              <a:t>Inglehart</a:t>
            </a:r>
            <a:r>
              <a:rPr lang="it-IT" sz="1900" b="1" dirty="0">
                <a:solidFill>
                  <a:prstClr val="black"/>
                </a:solidFill>
                <a:latin typeface="Palatino Linotype" panose="02040502050505030304" pitchFamily="18" charset="0"/>
                <a:cs typeface="Times New Roman" panose="02020603050405020304" pitchFamily="18" charset="0"/>
              </a:rPr>
              <a:t> </a:t>
            </a:r>
            <a:r>
              <a:rPr lang="it-IT" sz="1900" dirty="0">
                <a:solidFill>
                  <a:prstClr val="black"/>
                </a:solidFill>
                <a:latin typeface="Palatino Linotype" panose="02040502050505030304" pitchFamily="18" charset="0"/>
                <a:cs typeface="Times New Roman" panose="02020603050405020304" pitchFamily="18" charset="0"/>
              </a:rPr>
              <a:t>(1934) (politologi e sociologi statunitensi) pubblicano una ricerca nel 2004, basata su dati che coprono gran parte del ‘900, in cui mettono a confronto, rispetto al fenomeno della secolarizzazione, i Paesi post-industriali, industriali e agricoli.</a:t>
            </a: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1900" b="1" dirty="0">
                <a:solidFill>
                  <a:prstClr val="black"/>
                </a:solidFill>
                <a:latin typeface="Palatino Linotype" panose="02040502050505030304" pitchFamily="18" charset="0"/>
                <a:cs typeface="Times New Roman" panose="02020603050405020304" pitchFamily="18" charset="0"/>
              </a:rPr>
              <a:t>Paesi post-industriali (cioè occidentali)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sz="1900" dirty="0">
                <a:solidFill>
                  <a:prstClr val="black"/>
                </a:solidFill>
                <a:latin typeface="Palatino Linotype" panose="02040502050505030304" pitchFamily="18" charset="0"/>
                <a:cs typeface="Times New Roman" panose="02020603050405020304" pitchFamily="18" charset="0"/>
              </a:rPr>
              <a:t> una minor frequentazione dei luoghi di culto da parte delle giovani generazioni rispetto a quelle più anziane.</a:t>
            </a:r>
          </a:p>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Questa frequenza sembra essere rimasta relativamente costante nei Paesi industrializzati (America meridionale e Paesi ex comunisti).</a:t>
            </a:r>
          </a:p>
        </p:txBody>
      </p:sp>
    </p:spTree>
    <p:extLst>
      <p:ext uri="{BB962C8B-B14F-4D97-AF65-F5344CB8AC3E}">
        <p14:creationId xmlns:p14="http://schemas.microsoft.com/office/powerpoint/2010/main" val="494733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4047-2DA1-0988-D961-DC12D8EFB16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924F10-0E30-D160-B31A-A26459598D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D7E424D-6709-86F2-3FE2-62B8DC22FD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24034A6-77E5-59A0-3408-C7C396007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8042254-0488-D06E-502D-0432F57BC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5558C87-3519-62E4-A2FC-7C64D8818B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4949D51-EB4E-2797-F8E8-61BC3BCCBA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BFB9F81-14F6-E398-2981-5885620C1D64}"/>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7A808691-E0BF-AFA1-BB18-169FB5427491}"/>
              </a:ext>
            </a:extLst>
          </p:cNvPr>
          <p:cNvSpPr txBox="1"/>
          <p:nvPr/>
        </p:nvSpPr>
        <p:spPr>
          <a:xfrm>
            <a:off x="8307591" y="581320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929E1F0-949F-FF42-95AD-1B3CC2A04EA1}"/>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3BC4903B-38C2-D855-31CF-A08E35F98E62}"/>
              </a:ext>
            </a:extLst>
          </p:cNvPr>
          <p:cNvSpPr txBox="1"/>
          <p:nvPr/>
        </p:nvSpPr>
        <p:spPr>
          <a:xfrm>
            <a:off x="1909705" y="2437829"/>
            <a:ext cx="9463084" cy="2677656"/>
          </a:xfrm>
          <a:prstGeom prst="rect">
            <a:avLst/>
          </a:prstGeom>
          <a:noFill/>
        </p:spPr>
        <p:txBody>
          <a:bodyPr wrap="square" rtlCol="0">
            <a:spAutoFit/>
          </a:bodyPr>
          <a:lstStyle/>
          <a:p>
            <a:pPr lvl="0" algn="just">
              <a:defRPr/>
            </a:pPr>
            <a:r>
              <a:rPr lang="it-IT" sz="1900" b="1" dirty="0">
                <a:solidFill>
                  <a:prstClr val="black"/>
                </a:solidFill>
                <a:latin typeface="Palatino Linotype" panose="02040502050505030304" pitchFamily="18" charset="0"/>
                <a:cs typeface="Times New Roman" panose="02020603050405020304" pitchFamily="18" charset="0"/>
              </a:rPr>
              <a:t>Paesi definiti agricoli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(come Cina, India, Indonesia, Iran e molti Paesi africani) 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hanno registrato dopo un lungo periodo di partecipazione relativamente costante un incremento della frequenza dei luoghi di culto. (Anche se, Cina e India in realtà oggi conoscono un forte incremento industriale). </a:t>
            </a: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Ne consegue che, </a:t>
            </a:r>
            <a:r>
              <a:rPr lang="it-IT" sz="1900" b="1" dirty="0">
                <a:solidFill>
                  <a:prstClr val="black"/>
                </a:solidFill>
                <a:latin typeface="Palatino Linotype" panose="02040502050505030304" pitchFamily="18" charset="0"/>
                <a:cs typeface="Times New Roman" panose="02020603050405020304" pitchFamily="18" charset="0"/>
              </a:rPr>
              <a:t>i Paesi più secolarizzati risultano essere quelli post-industrializzati e non più quelli del blocco ex comunista.</a:t>
            </a: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cxnSp>
        <p:nvCxnSpPr>
          <p:cNvPr id="5" name="Connettore 2 4">
            <a:extLst>
              <a:ext uri="{FF2B5EF4-FFF2-40B4-BE49-F238E27FC236}">
                <a16:creationId xmlns:a16="http://schemas.microsoft.com/office/drawing/2014/main" id="{3F48DC44-32B4-FC06-C1D8-CC6D909F8C1F}"/>
              </a:ext>
            </a:extLst>
          </p:cNvPr>
          <p:cNvCxnSpPr>
            <a:cxnSpLocks/>
          </p:cNvCxnSpPr>
          <p:nvPr/>
        </p:nvCxnSpPr>
        <p:spPr>
          <a:xfrm>
            <a:off x="2963917" y="3714687"/>
            <a:ext cx="0" cy="5284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9726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27EB1-3870-0A3F-C3DD-36AC3412D75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E88E0E3-529F-D0B3-75D4-BCF45D7926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6F11240-F5EC-3354-8E84-853F0FE51F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9EA40C4-BB5E-4071-D94D-C8A15CD0F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8752240-76F6-4D6C-5AFF-9878C1B82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EF9504B-91C5-FB76-0776-A9BEBE8273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9CEB466-9815-7ACF-86ED-1B14630D6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2D583DA-1D2F-E876-6056-9AA044E133D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28C1337-C678-6183-868C-F53205ACB65F}"/>
              </a:ext>
            </a:extLst>
          </p:cNvPr>
          <p:cNvSpPr txBox="1"/>
          <p:nvPr/>
        </p:nvSpPr>
        <p:spPr>
          <a:xfrm>
            <a:off x="8307591" y="585077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9DC653EA-3DE8-6FF7-C683-21D46D858107}"/>
              </a:ext>
            </a:extLst>
          </p:cNvPr>
          <p:cNvSpPr txBox="1"/>
          <p:nvPr/>
        </p:nvSpPr>
        <p:spPr>
          <a:xfrm>
            <a:off x="4693186" y="1229510"/>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627FB667-67FE-0098-06B3-C8D546044D21}"/>
              </a:ext>
            </a:extLst>
          </p:cNvPr>
          <p:cNvSpPr txBox="1"/>
          <p:nvPr/>
        </p:nvSpPr>
        <p:spPr>
          <a:xfrm>
            <a:off x="1909705" y="2522644"/>
            <a:ext cx="9463084" cy="2092881"/>
          </a:xfrm>
          <a:prstGeom prst="rect">
            <a:avLst/>
          </a:prstGeom>
          <a:noFill/>
        </p:spPr>
        <p:txBody>
          <a:bodyPr wrap="square" rtlCol="0">
            <a:spAutoFit/>
          </a:bodyPr>
          <a:lstStyle/>
          <a:p>
            <a:pPr lvl="0" algn="ju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Giddens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cita la ricerca di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Norris e </a:t>
            </a:r>
            <a:r>
              <a:rPr kumimoji="0" lang="it-IT" sz="19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Inglehart</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ma anche i risultati del lavoro svolto da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Yves Lambert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(sociologo francese), pubblicato nel 2002, sulle credenze religiose:</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dirty="0">
                <a:solidFill>
                  <a:prstClr val="black"/>
                </a:solidFill>
                <a:latin typeface="Palatino Linotype" panose="02040502050505030304" pitchFamily="18" charset="0"/>
                <a:cs typeface="Times New Roman" panose="02020603050405020304" pitchFamily="18" charset="0"/>
              </a:rPr>
              <a:t>l</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 credenza in Dio è più diffusa nei Paesi cattolici rispetto a quelli protestanti (dati del 1999, da cui è esclusa la Francia), mentre la credenza in altri aspetti (come il peccato, la vita dopo la morte e l’inferno è, ovunque e quasi sempre, meno diffusa.</a:t>
            </a:r>
          </a:p>
        </p:txBody>
      </p:sp>
      <p:cxnSp>
        <p:nvCxnSpPr>
          <p:cNvPr id="5" name="Connettore 2 4">
            <a:extLst>
              <a:ext uri="{FF2B5EF4-FFF2-40B4-BE49-F238E27FC236}">
                <a16:creationId xmlns:a16="http://schemas.microsoft.com/office/drawing/2014/main" id="{A7DF3717-12C3-3F51-EBB9-3D3BCD7A6666}"/>
              </a:ext>
            </a:extLst>
          </p:cNvPr>
          <p:cNvCxnSpPr>
            <a:cxnSpLocks/>
          </p:cNvCxnSpPr>
          <p:nvPr/>
        </p:nvCxnSpPr>
        <p:spPr>
          <a:xfrm>
            <a:off x="2920374" y="3234392"/>
            <a:ext cx="0" cy="3892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7358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5418D-FDC3-1AE1-2861-3BCAD5160F6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5968E3-3E45-9B47-D16E-6FB649073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B8CFA4B-1E56-5160-B6EA-041106EBC1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2059390-2F93-E296-6093-0E34119F9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AAD033B-5CEF-80E9-4F92-68DE85AC0A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45CBA31-4201-CCD5-83FE-DE5CC3995D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38115B4-E2EF-C34F-AA8B-B9F14B83D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59C6727-C6F6-9C45-0932-DDC93F1403BF}"/>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B87E1923-EA1F-ECA7-BE52-D18F3EB2EAE8}"/>
              </a:ext>
            </a:extLst>
          </p:cNvPr>
          <p:cNvSpPr txBox="1"/>
          <p:nvPr/>
        </p:nvSpPr>
        <p:spPr>
          <a:xfrm>
            <a:off x="525938" y="575302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D95A5797-C9C8-8695-5D66-031496ED8EB2}"/>
              </a:ext>
            </a:extLst>
          </p:cNvPr>
          <p:cNvSpPr txBox="1"/>
          <p:nvPr/>
        </p:nvSpPr>
        <p:spPr>
          <a:xfrm>
            <a:off x="4769386" y="1167521"/>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pic>
        <p:nvPicPr>
          <p:cNvPr id="6" name="Immagine 5">
            <a:extLst>
              <a:ext uri="{FF2B5EF4-FFF2-40B4-BE49-F238E27FC236}">
                <a16:creationId xmlns:a16="http://schemas.microsoft.com/office/drawing/2014/main" id="{73E1A902-5302-CD18-C3D9-DD6C2B6EC06F}"/>
              </a:ext>
            </a:extLst>
          </p:cNvPr>
          <p:cNvPicPr>
            <a:picLocks noChangeAspect="1"/>
          </p:cNvPicPr>
          <p:nvPr/>
        </p:nvPicPr>
        <p:blipFill>
          <a:blip r:embed="rId3"/>
          <a:stretch>
            <a:fillRect/>
          </a:stretch>
        </p:blipFill>
        <p:spPr>
          <a:xfrm>
            <a:off x="4769386" y="1795628"/>
            <a:ext cx="5756719" cy="4603728"/>
          </a:xfrm>
          <a:prstGeom prst="rect">
            <a:avLst/>
          </a:prstGeom>
        </p:spPr>
      </p:pic>
    </p:spTree>
    <p:extLst>
      <p:ext uri="{BB962C8B-B14F-4D97-AF65-F5344CB8AC3E}">
        <p14:creationId xmlns:p14="http://schemas.microsoft.com/office/powerpoint/2010/main" val="225363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4922B-852D-10CB-55A7-EE56DDB3D7A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5A9F2E1-A3EA-56A1-04C1-E1214FC59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4CD701D-EF06-5EE2-C2AA-693C78F0E8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D455C3F-6A75-54A5-12B1-761A881D8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05DB998-081C-6278-1F50-06B994F21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20ACD58-2006-F150-85E1-5199B98913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9CB2804-537A-D43A-A35C-F5A19DA92D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2513BD6-130F-2756-58E7-E191587A8DD8}"/>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2F77B52-DE83-9B11-5CD5-A9E0F2109CCE}"/>
              </a:ext>
            </a:extLst>
          </p:cNvPr>
          <p:cNvSpPr txBox="1"/>
          <p:nvPr/>
        </p:nvSpPr>
        <p:spPr>
          <a:xfrm>
            <a:off x="8324789" y="577866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C509A0BB-B946-9089-9160-B20930E07F9E}"/>
              </a:ext>
            </a:extLst>
          </p:cNvPr>
          <p:cNvSpPr txBox="1"/>
          <p:nvPr/>
        </p:nvSpPr>
        <p:spPr>
          <a:xfrm>
            <a:off x="4769386" y="1167521"/>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21FE4539-E4AE-2FA6-02E9-9E0CB1FFAF89}"/>
              </a:ext>
            </a:extLst>
          </p:cNvPr>
          <p:cNvSpPr txBox="1"/>
          <p:nvPr/>
        </p:nvSpPr>
        <p:spPr>
          <a:xfrm>
            <a:off x="1645186" y="2313706"/>
            <a:ext cx="6127214" cy="3016210"/>
          </a:xfrm>
          <a:prstGeom prst="rect">
            <a:avLst/>
          </a:prstGeom>
          <a:noFill/>
        </p:spPr>
        <p:txBody>
          <a:bodyPr wrap="square" rtlCol="0">
            <a:spAutoFit/>
          </a:bodyPr>
          <a:lstStyle/>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Altro aspetto significativo della secolarizzazione in Europa è il fenomeno della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fede senza appartenenza»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introdotto da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Grace Davie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(sociologa britannica):</a:t>
            </a: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in molte società il numero di persone che dichiarano di credere in Dio è piuttosto elevato ma, allo stesso tempo, coloro che sono praticanti e in contatto costante con le forme religiose e istituzionalizzate sono in numero inferiore.</a:t>
            </a:r>
          </a:p>
        </p:txBody>
      </p:sp>
      <p:pic>
        <p:nvPicPr>
          <p:cNvPr id="5" name="Immagine 4">
            <a:extLst>
              <a:ext uri="{FF2B5EF4-FFF2-40B4-BE49-F238E27FC236}">
                <a16:creationId xmlns:a16="http://schemas.microsoft.com/office/drawing/2014/main" id="{56BF9FB0-2172-C2F4-8C85-46BAC991C2DE}"/>
              </a:ext>
            </a:extLst>
          </p:cNvPr>
          <p:cNvPicPr>
            <a:picLocks noChangeAspect="1"/>
          </p:cNvPicPr>
          <p:nvPr/>
        </p:nvPicPr>
        <p:blipFill>
          <a:blip r:embed="rId3"/>
          <a:stretch>
            <a:fillRect/>
          </a:stretch>
        </p:blipFill>
        <p:spPr>
          <a:xfrm>
            <a:off x="8839200" y="2099208"/>
            <a:ext cx="2550787" cy="3246455"/>
          </a:xfrm>
          <a:prstGeom prst="rect">
            <a:avLst/>
          </a:prstGeom>
        </p:spPr>
      </p:pic>
      <p:cxnSp>
        <p:nvCxnSpPr>
          <p:cNvPr id="8" name="Connettore 2 7">
            <a:extLst>
              <a:ext uri="{FF2B5EF4-FFF2-40B4-BE49-F238E27FC236}">
                <a16:creationId xmlns:a16="http://schemas.microsoft.com/office/drawing/2014/main" id="{11B47BE8-486F-D91E-3734-39750B7C774B}"/>
              </a:ext>
            </a:extLst>
          </p:cNvPr>
          <p:cNvCxnSpPr>
            <a:cxnSpLocks/>
          </p:cNvCxnSpPr>
          <p:nvPr/>
        </p:nvCxnSpPr>
        <p:spPr>
          <a:xfrm>
            <a:off x="3080657" y="3248995"/>
            <a:ext cx="0" cy="4739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7322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9D5A2-8798-78D1-F825-68EF13D6FF7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BA3A14-CDD9-16D0-E7C5-4F1A3D941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E0AEE6E-55DC-14EF-A758-4F0DA87EB7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95873FB-B8AB-23A4-1DD3-0B468DD5E4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7A5E3D3-62CD-E80C-3F1F-6B187403E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DF0DB30-64C6-0055-5FC9-2ED924FAA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3D9FE98-9D68-3AEF-E56F-F78F6F127A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313B6FD-3995-1AE6-4007-B2FBF5D21260}"/>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0DFB5CE2-B25D-408A-6B07-B38AD6CB612F}"/>
              </a:ext>
            </a:extLst>
          </p:cNvPr>
          <p:cNvSpPr txBox="1"/>
          <p:nvPr/>
        </p:nvSpPr>
        <p:spPr>
          <a:xfrm>
            <a:off x="8324789" y="577866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D4AF2EAF-AACC-A858-2F76-BFDFC564B0A2}"/>
              </a:ext>
            </a:extLst>
          </p:cNvPr>
          <p:cNvSpPr txBox="1"/>
          <p:nvPr/>
        </p:nvSpPr>
        <p:spPr>
          <a:xfrm>
            <a:off x="4769386" y="1167521"/>
            <a:ext cx="6679603" cy="477054"/>
          </a:xfrm>
          <a:prstGeom prst="rect">
            <a:avLst/>
          </a:prstGeom>
          <a:noFill/>
        </p:spPr>
        <p:txBody>
          <a:bodyPr wrap="square" rtlCol="0">
            <a:spAutoFit/>
          </a:bodyPr>
          <a:lstStyle/>
          <a:p>
            <a:pPr lvl="0" algn="just">
              <a:defRPr/>
            </a:pPr>
            <a:r>
              <a:rPr kumimoji="0" lang="it-IT" sz="25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analisi di Giddens e dei politologi</a:t>
            </a:r>
          </a:p>
        </p:txBody>
      </p:sp>
      <p:sp>
        <p:nvSpPr>
          <p:cNvPr id="2" name="CasellaDiTesto 1">
            <a:extLst>
              <a:ext uri="{FF2B5EF4-FFF2-40B4-BE49-F238E27FC236}">
                <a16:creationId xmlns:a16="http://schemas.microsoft.com/office/drawing/2014/main" id="{822A4E5A-EC90-D94D-35EE-71001C075433}"/>
              </a:ext>
            </a:extLst>
          </p:cNvPr>
          <p:cNvSpPr txBox="1"/>
          <p:nvPr/>
        </p:nvSpPr>
        <p:spPr>
          <a:xfrm>
            <a:off x="1705779" y="2283940"/>
            <a:ext cx="6127214" cy="2985433"/>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rPr>
              <a:t>Ciò porta a ritenere che le diverse persone esprimano la propria fede con modalità differenti da quelle istituzionali</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Pertanto, l’idea di secolarizzazione è utile per capire ciò che avviene in molte Chiese tradizionali in cui si assiste alla presenza di forti domande di modernizzazione</a:t>
            </a:r>
          </a:p>
          <a:p>
            <a:pPr lvl="0" algn="just">
              <a:defRPr/>
            </a:pPr>
            <a:r>
              <a:rPr lang="it-IT" dirty="0">
                <a:solidFill>
                  <a:prstClr val="black"/>
                </a:solidFill>
                <a:latin typeface="Palatino Linotype" panose="02040502050505030304" pitchFamily="18" charset="0"/>
                <a:cs typeface="Times New Roman" panose="02020603050405020304" pitchFamily="18" charset="0"/>
              </a:rPr>
              <a:t>(es. assegnare un ruolo nuovo alla donna fuori e dentro le istituzioni religiose).</a:t>
            </a:r>
          </a:p>
        </p:txBody>
      </p:sp>
      <p:pic>
        <p:nvPicPr>
          <p:cNvPr id="5" name="Immagine 4">
            <a:extLst>
              <a:ext uri="{FF2B5EF4-FFF2-40B4-BE49-F238E27FC236}">
                <a16:creationId xmlns:a16="http://schemas.microsoft.com/office/drawing/2014/main" id="{E7BB0D14-549C-701F-0D00-1EE86434E0F3}"/>
              </a:ext>
            </a:extLst>
          </p:cNvPr>
          <p:cNvPicPr>
            <a:picLocks noChangeAspect="1"/>
          </p:cNvPicPr>
          <p:nvPr/>
        </p:nvPicPr>
        <p:blipFill>
          <a:blip r:embed="rId3"/>
          <a:stretch>
            <a:fillRect/>
          </a:stretch>
        </p:blipFill>
        <p:spPr>
          <a:xfrm>
            <a:off x="8839200" y="2099208"/>
            <a:ext cx="2550787" cy="3246455"/>
          </a:xfrm>
          <a:prstGeom prst="rect">
            <a:avLst/>
          </a:prstGeom>
        </p:spPr>
      </p:pic>
      <p:cxnSp>
        <p:nvCxnSpPr>
          <p:cNvPr id="8" name="Connettore 2 7">
            <a:extLst>
              <a:ext uri="{FF2B5EF4-FFF2-40B4-BE49-F238E27FC236}">
                <a16:creationId xmlns:a16="http://schemas.microsoft.com/office/drawing/2014/main" id="{B7F26A57-46C1-025D-DB91-3425C374C3B0}"/>
              </a:ext>
            </a:extLst>
          </p:cNvPr>
          <p:cNvCxnSpPr>
            <a:cxnSpLocks/>
          </p:cNvCxnSpPr>
          <p:nvPr/>
        </p:nvCxnSpPr>
        <p:spPr>
          <a:xfrm>
            <a:off x="2503714" y="3221390"/>
            <a:ext cx="0" cy="4739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3547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04378-12F2-F694-0D35-2629A6BF7BE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40D345-F855-1CB1-CEB1-DF7746BA31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4E5201E-A64D-20A3-CFDB-BDA599C763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B36BACC-1D71-264F-45EF-0A77C19DB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C5635F9-28E1-C86F-DA07-6EF0E941B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5C7CDAA-D94A-CC3C-D399-F708AF4F4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B2A7C31-9BA6-06B1-9927-756415033D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CE24A7C-3858-C29C-EE16-2274422467B4}"/>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25010FB4-F9B4-BCEE-A79A-0042FE5ADCF1}"/>
              </a:ext>
            </a:extLst>
          </p:cNvPr>
          <p:cNvSpPr txBox="1"/>
          <p:nvPr/>
        </p:nvSpPr>
        <p:spPr>
          <a:xfrm>
            <a:off x="813647" y="563605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97A27607-A967-D3DC-1852-8C216B320E81}"/>
              </a:ext>
            </a:extLst>
          </p:cNvPr>
          <p:cNvSpPr txBox="1"/>
          <p:nvPr/>
        </p:nvSpPr>
        <p:spPr>
          <a:xfrm>
            <a:off x="551216" y="2008671"/>
            <a:ext cx="3243630" cy="461665"/>
          </a:xfrm>
          <a:prstGeom prst="rect">
            <a:avLst/>
          </a:prstGeom>
          <a:noFill/>
        </p:spPr>
        <p:txBody>
          <a:bodyPr wrap="square" rtlCol="0">
            <a:spAutoFit/>
          </a:bodyPr>
          <a:lstStyle/>
          <a:p>
            <a:pPr lvl="0" algn="ctr">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Schema di sintesi </a:t>
            </a:r>
          </a:p>
        </p:txBody>
      </p:sp>
      <p:pic>
        <p:nvPicPr>
          <p:cNvPr id="6" name="Immagine 5">
            <a:extLst>
              <a:ext uri="{FF2B5EF4-FFF2-40B4-BE49-F238E27FC236}">
                <a16:creationId xmlns:a16="http://schemas.microsoft.com/office/drawing/2014/main" id="{3687B102-8403-E8F8-8582-E766F426E4FA}"/>
              </a:ext>
            </a:extLst>
          </p:cNvPr>
          <p:cNvPicPr>
            <a:picLocks noChangeAspect="1"/>
          </p:cNvPicPr>
          <p:nvPr/>
        </p:nvPicPr>
        <p:blipFill>
          <a:blip r:embed="rId3"/>
          <a:stretch>
            <a:fillRect/>
          </a:stretch>
        </p:blipFill>
        <p:spPr>
          <a:xfrm>
            <a:off x="4692492" y="1046612"/>
            <a:ext cx="6798468" cy="5235770"/>
          </a:xfrm>
          <a:prstGeom prst="rect">
            <a:avLst/>
          </a:prstGeom>
        </p:spPr>
      </p:pic>
    </p:spTree>
    <p:extLst>
      <p:ext uri="{BB962C8B-B14F-4D97-AF65-F5344CB8AC3E}">
        <p14:creationId xmlns:p14="http://schemas.microsoft.com/office/powerpoint/2010/main" val="1201933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D53F-8A1D-14FB-4344-D0B7BA0DA56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A9CCABA-5BA2-4AB8-EFA0-56F4DA270F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F7519D6-2226-3E8B-18C0-FE7EAA83D8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A23CA63-6CA8-5F41-60CE-EDC3B764B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BE3E0D3-CC0E-10BE-67F0-19DE43AE6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E1A4CDB-5F80-93EE-B5CD-45B403BA2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C4D7790-E4AE-70F4-3889-0B46FA928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2C3C74E-8304-CEB1-89AB-897CA0EC23C7}"/>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B0028020-794B-E3B1-824E-E5AEA7E100AB}"/>
              </a:ext>
            </a:extLst>
          </p:cNvPr>
          <p:cNvSpPr txBox="1"/>
          <p:nvPr/>
        </p:nvSpPr>
        <p:spPr>
          <a:xfrm>
            <a:off x="8377514"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DC284B7-3DE9-1E05-6E91-1362F7B9C00E}"/>
              </a:ext>
            </a:extLst>
          </p:cNvPr>
          <p:cNvSpPr txBox="1"/>
          <p:nvPr/>
        </p:nvSpPr>
        <p:spPr>
          <a:xfrm>
            <a:off x="50850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democratica</a:t>
            </a:r>
          </a:p>
        </p:txBody>
      </p:sp>
      <p:sp>
        <p:nvSpPr>
          <p:cNvPr id="2" name="CasellaDiTesto 1">
            <a:extLst>
              <a:ext uri="{FF2B5EF4-FFF2-40B4-BE49-F238E27FC236}">
                <a16:creationId xmlns:a16="http://schemas.microsoft.com/office/drawing/2014/main" id="{66303582-3DAD-D74C-E88B-68A35E994888}"/>
              </a:ext>
            </a:extLst>
          </p:cNvPr>
          <p:cNvSpPr txBox="1"/>
          <p:nvPr/>
        </p:nvSpPr>
        <p:spPr>
          <a:xfrm>
            <a:off x="1326848" y="2523844"/>
            <a:ext cx="10115864" cy="2246769"/>
          </a:xfrm>
          <a:prstGeom prst="rect">
            <a:avLst/>
          </a:prstGeom>
          <a:noFill/>
        </p:spPr>
        <p:txBody>
          <a:bodyPr wrap="square" rtlCol="0">
            <a:spAutoFit/>
          </a:bodyPr>
          <a:lstStyle/>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Stato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organizzazione sovrana assunta da un popolo nell’ambito di un determinato territorio</a:t>
            </a:r>
          </a:p>
          <a:p>
            <a:pPr lvl="0" algn="ju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è costituito da</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un apparato politico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(composto in genere da varie forme di assemblee rappresentative, più o meno democratiche),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un governo, una pubblica amministrazione, un ordinamento giuridico e un apparato giudiziario.</a:t>
            </a:r>
          </a:p>
        </p:txBody>
      </p:sp>
      <p:cxnSp>
        <p:nvCxnSpPr>
          <p:cNvPr id="5" name="Connettore 2 4">
            <a:extLst>
              <a:ext uri="{FF2B5EF4-FFF2-40B4-BE49-F238E27FC236}">
                <a16:creationId xmlns:a16="http://schemas.microsoft.com/office/drawing/2014/main" id="{94747A11-8413-28F5-651C-340705BB81F0}"/>
              </a:ext>
            </a:extLst>
          </p:cNvPr>
          <p:cNvCxnSpPr/>
          <p:nvPr/>
        </p:nvCxnSpPr>
        <p:spPr>
          <a:xfrm>
            <a:off x="1785257" y="3252911"/>
            <a:ext cx="0" cy="5210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733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C112E-1F9B-730B-8461-0649D021F0A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91EF056-7AD5-31AA-ECB2-03D9A58541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9D43E3A-9EAF-F8EF-3EA7-5319507701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9115064-9A9B-6713-FC1E-47273396B4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FD1F785-C872-4F75-334F-696BA0278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65F2DD6-A0F6-4DF6-03C5-B235603EF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DE95534-1C24-1AC3-7A66-4179E67EC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7741907-32F3-533F-47C0-7C4168A3FEE5}"/>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1C6B3623-1FBE-97D3-1DDD-9C4D202741CF}"/>
              </a:ext>
            </a:extLst>
          </p:cNvPr>
          <p:cNvSpPr txBox="1"/>
          <p:nvPr/>
        </p:nvSpPr>
        <p:spPr>
          <a:xfrm>
            <a:off x="8377514"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390933E-BC84-7C4A-D10E-F169BF656225}"/>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democratica</a:t>
            </a:r>
          </a:p>
        </p:txBody>
      </p:sp>
      <p:sp>
        <p:nvSpPr>
          <p:cNvPr id="2" name="CasellaDiTesto 1">
            <a:extLst>
              <a:ext uri="{FF2B5EF4-FFF2-40B4-BE49-F238E27FC236}">
                <a16:creationId xmlns:a16="http://schemas.microsoft.com/office/drawing/2014/main" id="{B8B683B7-EC98-8677-8318-6C62E33F656F}"/>
              </a:ext>
            </a:extLst>
          </p:cNvPr>
          <p:cNvSpPr txBox="1"/>
          <p:nvPr/>
        </p:nvSpPr>
        <p:spPr>
          <a:xfrm>
            <a:off x="1326848" y="2344924"/>
            <a:ext cx="10115864" cy="2862322"/>
          </a:xfrm>
          <a:prstGeom prst="rect">
            <a:avLst/>
          </a:prstGeom>
          <a:noFill/>
        </p:spPr>
        <p:txBody>
          <a:bodyPr wrap="square" rtlCol="0">
            <a:spAutoFit/>
          </a:bodyPr>
          <a:lstStyle/>
          <a:p>
            <a:pPr lvl="0" algn="ju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Nelle società moderne, in genere, lo Stato è espressione di una popolazione che si considera parte di una stessa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nazione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anche se in tempi recenti assumono sempre più rilievo gli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Stati multietnici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(composti da una molteplicità di etnie) e gli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Stati federali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t>
            </a:r>
            <a:r>
              <a:rPr lang="it-IT" sz="2000" dirty="0">
                <a:solidFill>
                  <a:prstClr val="black"/>
                </a:solidFill>
                <a:latin typeface="Palatino Linotype" panose="02040502050505030304" pitchFamily="18" charset="0"/>
                <a:cs typeface="Times New Roman" panose="02020603050405020304" pitchFamily="18" charset="0"/>
              </a:rPr>
              <a:t>costituiti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dall’Unione di più Stati i cui popoli possono avere lingua, religione e cultura differenti).</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endParaRPr>
          </a:p>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Nazione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realtà storico-culturale e non giuridica, formata da un insieme di individui con le stesse caratteristiche etniche, stesse tradizioni culturali e stessa lingua.</a:t>
            </a: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99196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C27BB-9745-9F12-9A7F-E652945FAA8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97C09D4-4AFD-64CD-1502-6A9EA842C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54268F3-C738-8CB1-3B08-630B7D0FE2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C4EEE3C-C19A-C2C8-CA80-0E0AFFC6C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63710C3-BB3D-5E99-F0FF-5A44967A9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20D3855-F81E-BC75-CF6C-22013C0C2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12CDAE3-36E2-39A3-1F1C-8E82B47D4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3B5904A-5BEB-AB15-BC6F-D24C6A384477}"/>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5D44A5B4-FB85-2C8C-A675-C1B6A514CD94}"/>
              </a:ext>
            </a:extLst>
          </p:cNvPr>
          <p:cNvSpPr txBox="1"/>
          <p:nvPr/>
        </p:nvSpPr>
        <p:spPr>
          <a:xfrm>
            <a:off x="8377514"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C993F639-DEC6-3B66-3B72-28BFFAEA4199}"/>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democratica</a:t>
            </a:r>
          </a:p>
        </p:txBody>
      </p:sp>
      <p:sp>
        <p:nvSpPr>
          <p:cNvPr id="2" name="CasellaDiTesto 1">
            <a:extLst>
              <a:ext uri="{FF2B5EF4-FFF2-40B4-BE49-F238E27FC236}">
                <a16:creationId xmlns:a16="http://schemas.microsoft.com/office/drawing/2014/main" id="{25299E55-942F-9A24-8F62-7B5C72AC531A}"/>
              </a:ext>
            </a:extLst>
          </p:cNvPr>
          <p:cNvSpPr txBox="1"/>
          <p:nvPr/>
        </p:nvSpPr>
        <p:spPr>
          <a:xfrm>
            <a:off x="1326848" y="2807161"/>
            <a:ext cx="10115864" cy="1938992"/>
          </a:xfrm>
          <a:prstGeom prst="rect">
            <a:avLst/>
          </a:prstGeom>
          <a:noFill/>
        </p:spPr>
        <p:txBody>
          <a:bodyPr wrap="square" rtlCol="0">
            <a:spAutoFit/>
          </a:bodyPr>
          <a:lstStyle/>
          <a:p>
            <a:pPr lvl="0" algn="ju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sovranità dello Stato moderno è costituita dall’esercizio della sua autorità su un territorio ben limitato all’interno del quale fa rispettare le sue leggi in quanto detiene l’</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uso legittimo della forza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delegatogli dai suoi cittadini.</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endParaRPr>
          </a:p>
          <a:p>
            <a:pPr lvl="0" algn="ju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cittadini di uno Stato vengono considerati membri della stessa comunità politica e sono soggetti ai diritti e ai doveri espressi all’interno di questa comunità.</a:t>
            </a:r>
          </a:p>
        </p:txBody>
      </p:sp>
    </p:spTree>
    <p:extLst>
      <p:ext uri="{BB962C8B-B14F-4D97-AF65-F5344CB8AC3E}">
        <p14:creationId xmlns:p14="http://schemas.microsoft.com/office/powerpoint/2010/main" val="13707535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79CF9-1D77-6C92-68A0-6B2401FA795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DD552B-DF40-CC01-B27A-DCA07BB44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341BB3A-2D0E-12D5-4D02-32E934371A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4FBDC49-3870-EF0E-56C1-E7F0DEBAB7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543556C-2192-CA2B-D7E3-F37D5E10A9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8BD3FE6-51A0-E6E3-1201-659AE0CED7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8C32473-54B2-3DE5-8631-AFD2E807B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2CEE4F5-27DA-85F1-870C-5FDA51D0735D}"/>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B03B3E03-3793-B5CF-8E63-186E3097379B}"/>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394EF14D-7AB3-E7F6-F8E1-97FBDA9933BB}"/>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democratica</a:t>
            </a:r>
          </a:p>
        </p:txBody>
      </p:sp>
      <p:sp>
        <p:nvSpPr>
          <p:cNvPr id="2" name="CasellaDiTesto 1">
            <a:extLst>
              <a:ext uri="{FF2B5EF4-FFF2-40B4-BE49-F238E27FC236}">
                <a16:creationId xmlns:a16="http://schemas.microsoft.com/office/drawing/2014/main" id="{A1D86D0F-A628-F713-3D5B-45D9345B57FC}"/>
              </a:ext>
            </a:extLst>
          </p:cNvPr>
          <p:cNvSpPr txBox="1"/>
          <p:nvPr/>
        </p:nvSpPr>
        <p:spPr>
          <a:xfrm>
            <a:off x="1326848" y="2862398"/>
            <a:ext cx="10115864" cy="1908215"/>
          </a:xfrm>
          <a:prstGeom prst="rect">
            <a:avLst/>
          </a:prstGeom>
          <a:noFill/>
        </p:spPr>
        <p:txBody>
          <a:bodyPr wrap="square" rtlCol="0">
            <a:spAutoFit/>
          </a:bodyPr>
          <a:lstStyle/>
          <a:p>
            <a:pPr lvl="0" algn="ju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persone che fanno parte della società civile che vive all’interno di uno Stato godono di una serie di libertà garantite e regolate dalle sue leggi </a:t>
            </a:r>
            <a:r>
              <a:rPr lang="it-IT" sz="1900" b="1" dirty="0">
                <a:solidFill>
                  <a:prstClr val="black"/>
                </a:solidFill>
                <a:latin typeface="Palatino Linotype" panose="02040502050505030304" pitchFamily="18" charset="0"/>
                <a:cs typeface="Times New Roman" panose="02020603050405020304" pitchFamily="18" charset="0"/>
              </a:rPr>
              <a:t>(es. un cittadino può dar luogo a un’attività imprenditoriale).</a:t>
            </a:r>
          </a:p>
          <a:p>
            <a:pPr lvl="0" algn="just">
              <a:defRPr/>
            </a:pP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Il potere dello Stato diviene, dunque, un’autorità riconosciuta poiché dà ragione dei motivi per cui la esercita e riceve una legittimazione da parte dei cittadini.</a:t>
            </a: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657406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56313-FB7D-6BBF-34AE-FE5F2E97680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11F71D-F925-D76B-4883-84F45ECD6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AE98354-2A06-044E-5FCE-65778F5F05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3E2365B-82C0-5291-B962-14A8123EB2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52829A2-6FF8-9B10-118C-977FFDFEF1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F62CF89-F7A4-E8F7-81B6-C9AE1E7B78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4B5D1C8-AAD0-984F-E5C2-0320FBCEDD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43464F2-5359-B638-05DF-44D001B11F8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DA2654D0-A5E0-449A-0906-6B3B047E8147}"/>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5139A539-8BBB-2B9C-2A9D-A46766CFBE89}"/>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democratica</a:t>
            </a:r>
          </a:p>
        </p:txBody>
      </p:sp>
      <p:sp>
        <p:nvSpPr>
          <p:cNvPr id="2" name="CasellaDiTesto 1">
            <a:extLst>
              <a:ext uri="{FF2B5EF4-FFF2-40B4-BE49-F238E27FC236}">
                <a16:creationId xmlns:a16="http://schemas.microsoft.com/office/drawing/2014/main" id="{BC41820C-725A-7D07-A2E0-523941D3CF64}"/>
              </a:ext>
            </a:extLst>
          </p:cNvPr>
          <p:cNvSpPr txBox="1"/>
          <p:nvPr/>
        </p:nvSpPr>
        <p:spPr>
          <a:xfrm>
            <a:off x="1400889" y="2221285"/>
            <a:ext cx="6131806" cy="3062377"/>
          </a:xfrm>
          <a:prstGeom prst="rect">
            <a:avLst/>
          </a:prstGeom>
          <a:noFill/>
        </p:spPr>
        <p:txBody>
          <a:bodyPr wrap="square" rtlCol="0">
            <a:spAutoFit/>
          </a:bodyPr>
          <a:lstStyle/>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Max Weber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(sociologo tedesco) distingue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il potere dalla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potenza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affermando che chi subisce quest’ultima è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costretto a sottomettersi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alla volontà altrui, mentre 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potere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si basa sulla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legittimazione.</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Per Weber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esistono</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tre forme di potere:</a:t>
            </a:r>
          </a:p>
          <a:p>
            <a:pPr marL="457200" lvl="0" indent="-457200" algn="just">
              <a:buFont typeface="+mj-lt"/>
              <a:buAutoNum type="arabicPeriod"/>
              <a:defRPr/>
            </a:pPr>
            <a:r>
              <a:rPr lang="it-IT" sz="2000" b="1" dirty="0">
                <a:solidFill>
                  <a:prstClr val="black"/>
                </a:solidFill>
                <a:latin typeface="Palatino Linotype" panose="02040502050505030304" pitchFamily="18" charset="0"/>
                <a:cs typeface="Times New Roman" panose="02020603050405020304" pitchFamily="18" charset="0"/>
              </a:rPr>
              <a:t>p</a:t>
            </a:r>
            <a:r>
              <a:rPr kumimoji="0" lang="it-IT" sz="20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otere</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tradizionale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si basa sulla credenza del carattere sacro della tradizione e delle norme con cui questa si esprime. Tale potere spesso si incarna nella figura del monarca o di un’autorità religiosa.</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5" name="Immagine 4">
            <a:extLst>
              <a:ext uri="{FF2B5EF4-FFF2-40B4-BE49-F238E27FC236}">
                <a16:creationId xmlns:a16="http://schemas.microsoft.com/office/drawing/2014/main" id="{FA3F5238-F2BC-D95E-7D45-35ED3AC77280}"/>
              </a:ext>
            </a:extLst>
          </p:cNvPr>
          <p:cNvPicPr>
            <a:picLocks noChangeAspect="1"/>
          </p:cNvPicPr>
          <p:nvPr/>
        </p:nvPicPr>
        <p:blipFill>
          <a:blip r:embed="rId3"/>
          <a:stretch>
            <a:fillRect/>
          </a:stretch>
        </p:blipFill>
        <p:spPr>
          <a:xfrm>
            <a:off x="8281678" y="2196140"/>
            <a:ext cx="3161034" cy="3161034"/>
          </a:xfrm>
          <a:prstGeom prst="rect">
            <a:avLst/>
          </a:prstGeom>
        </p:spPr>
      </p:pic>
    </p:spTree>
    <p:extLst>
      <p:ext uri="{BB962C8B-B14F-4D97-AF65-F5344CB8AC3E}">
        <p14:creationId xmlns:p14="http://schemas.microsoft.com/office/powerpoint/2010/main" val="3515273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37AA1-4E4A-EDC8-012A-8BD38AF04BB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8D483DF-5659-32B5-715F-EC00BB90E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019720F-2CFF-EF4F-F281-A40372A71A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1BEE5AC-468B-6F89-2091-10CDB2C53B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9F52A71-2058-06F8-5AF4-F40FF5325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F787CB2-4C53-314A-7EDA-F7EE92CBFF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F0D93EE-FE37-4B7B-56E8-1FD9DDD2C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93A12BC-E5A2-070E-2D07-3DD640136940}"/>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5359D1AA-1FFA-31FD-C8DA-8B3E269EA1A7}"/>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C07D0A54-C5B5-3D29-B648-D2075CFB03E0}"/>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democratica</a:t>
            </a:r>
          </a:p>
        </p:txBody>
      </p:sp>
      <p:sp>
        <p:nvSpPr>
          <p:cNvPr id="2" name="CasellaDiTesto 1">
            <a:extLst>
              <a:ext uri="{FF2B5EF4-FFF2-40B4-BE49-F238E27FC236}">
                <a16:creationId xmlns:a16="http://schemas.microsoft.com/office/drawing/2014/main" id="{C1A4CB2A-E070-2A17-86CE-19AF539B3439}"/>
              </a:ext>
            </a:extLst>
          </p:cNvPr>
          <p:cNvSpPr txBox="1"/>
          <p:nvPr/>
        </p:nvSpPr>
        <p:spPr>
          <a:xfrm>
            <a:off x="1400889" y="2602574"/>
            <a:ext cx="6131806" cy="2754600"/>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rPr>
              <a:t>2. potere carismatico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deriva dalle qualità eccezionali attribuite al soggetto che lo esercita. Tipico, ma non esclusivo, dei regimi autoritari e totalitari che esaltano il culto della personalità del loro capo.</a:t>
            </a:r>
          </a:p>
          <a:p>
            <a:pPr lvl="0" algn="ju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3. potere razionale e legale 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l’obbedienza è legata non a una persona ma alle leggi che sono impersonali e uguali per tutti. Tipico dello stato di diritto e delle democrazie.</a:t>
            </a: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pic>
        <p:nvPicPr>
          <p:cNvPr id="5" name="Immagine 4">
            <a:extLst>
              <a:ext uri="{FF2B5EF4-FFF2-40B4-BE49-F238E27FC236}">
                <a16:creationId xmlns:a16="http://schemas.microsoft.com/office/drawing/2014/main" id="{2E7293FD-BC7A-077C-1AE1-739062BF51A0}"/>
              </a:ext>
            </a:extLst>
          </p:cNvPr>
          <p:cNvPicPr>
            <a:picLocks noChangeAspect="1"/>
          </p:cNvPicPr>
          <p:nvPr/>
        </p:nvPicPr>
        <p:blipFill>
          <a:blip r:embed="rId3"/>
          <a:stretch>
            <a:fillRect/>
          </a:stretch>
        </p:blipFill>
        <p:spPr>
          <a:xfrm>
            <a:off x="8281678" y="2196140"/>
            <a:ext cx="3161034" cy="3161034"/>
          </a:xfrm>
          <a:prstGeom prst="rect">
            <a:avLst/>
          </a:prstGeom>
        </p:spPr>
      </p:pic>
    </p:spTree>
    <p:extLst>
      <p:ext uri="{BB962C8B-B14F-4D97-AF65-F5344CB8AC3E}">
        <p14:creationId xmlns:p14="http://schemas.microsoft.com/office/powerpoint/2010/main" val="3377166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F3FD1-1375-62B2-4047-E7FE55BD329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F8CB2B-51FF-2E85-A372-0F7FBF3B4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6E3CED9-4546-7885-5673-20699199DC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EE4748C-CBE2-48F9-3A76-D255E3567F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7E39D62-DB21-BCF6-48E2-4E81490901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6669B29-2242-0F5B-2142-AB5D09598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A64667A-4A58-720F-E86C-69F397C097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95CA1B4-383C-002C-4799-BFEB33E102E0}"/>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64040C0-4EF9-0C6C-D541-D86DC444633B}"/>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5CCB56C-D736-D98D-5636-EA08FA3A89FD}"/>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regimi politici</a:t>
            </a:r>
          </a:p>
        </p:txBody>
      </p:sp>
      <p:sp>
        <p:nvSpPr>
          <p:cNvPr id="2" name="CasellaDiTesto 1">
            <a:extLst>
              <a:ext uri="{FF2B5EF4-FFF2-40B4-BE49-F238E27FC236}">
                <a16:creationId xmlns:a16="http://schemas.microsoft.com/office/drawing/2014/main" id="{4413B57E-C183-5B18-FE20-974A618545AF}"/>
              </a:ext>
            </a:extLst>
          </p:cNvPr>
          <p:cNvSpPr txBox="1"/>
          <p:nvPr/>
        </p:nvSpPr>
        <p:spPr>
          <a:xfrm>
            <a:off x="1400888" y="2427092"/>
            <a:ext cx="10041824" cy="2554545"/>
          </a:xfrm>
          <a:prstGeom prst="rect">
            <a:avLst/>
          </a:prstGeom>
          <a:noFill/>
        </p:spPr>
        <p:txBody>
          <a:bodyPr wrap="square" rtlCol="0">
            <a:spAutoFit/>
          </a:bodyPr>
          <a:lstStyle/>
          <a:p>
            <a:pPr lvl="0" algn="ju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Nel corso della storia si sono avvicendati diversi regimi politici. </a:t>
            </a:r>
            <a:r>
              <a:rPr lang="it-IT" sz="2000" dirty="0">
                <a:solidFill>
                  <a:prstClr val="black"/>
                </a:solidFill>
                <a:latin typeface="Palatino Linotype" panose="02040502050505030304" pitchFamily="18" charset="0"/>
                <a:cs typeface="Times New Roman" panose="02020603050405020304" pitchFamily="18" charset="0"/>
              </a:rPr>
              <a:t>Tra quelli più recenti vanno ricordati la </a:t>
            </a:r>
            <a:r>
              <a:rPr lang="it-IT" sz="2000" b="1" dirty="0">
                <a:solidFill>
                  <a:prstClr val="black"/>
                </a:solidFill>
                <a:latin typeface="Palatino Linotype" panose="02040502050505030304" pitchFamily="18" charset="0"/>
                <a:cs typeface="Times New Roman" panose="02020603050405020304" pitchFamily="18" charset="0"/>
              </a:rPr>
              <a:t>democrazia</a:t>
            </a:r>
            <a:r>
              <a:rPr lang="it-IT" sz="2000" dirty="0">
                <a:solidFill>
                  <a:prstClr val="black"/>
                </a:solidFill>
                <a:latin typeface="Palatino Linotype" panose="02040502050505030304" pitchFamily="18" charset="0"/>
                <a:cs typeface="Times New Roman" panose="02020603050405020304" pitchFamily="18" charset="0"/>
              </a:rPr>
              <a:t> e il </a:t>
            </a:r>
            <a:r>
              <a:rPr lang="it-IT" sz="2000" b="1" dirty="0">
                <a:solidFill>
                  <a:prstClr val="black"/>
                </a:solidFill>
                <a:latin typeface="Palatino Linotype" panose="02040502050505030304" pitchFamily="18" charset="0"/>
                <a:cs typeface="Times New Roman" panose="02020603050405020304" pitchFamily="18" charset="0"/>
              </a:rPr>
              <a:t>totalitarismo</a:t>
            </a:r>
            <a:r>
              <a:rPr lang="it-IT" sz="2000" dirty="0">
                <a:solidFill>
                  <a:prstClr val="black"/>
                </a:solidFill>
                <a:latin typeface="Palatino Linotype" panose="02040502050505030304" pitchFamily="18" charset="0"/>
                <a:cs typeface="Times New Roman" panose="02020603050405020304" pitchFamily="18" charset="0"/>
              </a:rPr>
              <a:t>.</a:t>
            </a:r>
          </a:p>
          <a:p>
            <a:pPr lvl="0" algn="ju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La tendenza attuale è di una sempre maggiore diffusione della democrazia anche se lo stesso regime democratico non è privo di aspetti contraddittori.</a:t>
            </a:r>
          </a:p>
          <a:p>
            <a:pPr lvl="0" algn="ju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La messa in pratica della democrazia come regime politico, inoltre, non è rigorosa e interiorizzata in tutte le nazioni la cui costituzione contempla i principi di tale regime.</a:t>
            </a: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513920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0C6D-420A-56E5-54DF-4A73EA15141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DD25A21-AD3F-C658-CCC2-FCC2EBEB4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EAEEB5D-2619-63DE-38E5-3AC5CD8C0A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BB30564-8B81-2AEC-2607-73ED3661C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950F378-5A00-2C13-EE9C-9F1BCD75C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1E83B56-ABFE-6B98-962E-7B8A9ABBB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2E48968-47E4-BC2D-7F94-75ADD4015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FB2DC61-FEFC-8312-DBFA-FF1533CA8DE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1D411A08-D275-A9EC-0460-1D03011E6135}"/>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CE1EB4E-2945-DD8E-356D-6A4A6CFF8A1D}"/>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a:t>
            </a:r>
            <a:r>
              <a:rPr lang="it-IT" sz="2600" b="1" dirty="0">
                <a:solidFill>
                  <a:prstClr val="black"/>
                </a:solidFill>
                <a:latin typeface="Palatino Linotype" panose="02040502050505030304" pitchFamily="18" charset="0"/>
                <a:cs typeface="Times New Roman" panose="02020603050405020304" pitchFamily="18" charset="0"/>
              </a:rPr>
              <a:t>caratteri della democrazia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 name="CasellaDiTesto 1">
            <a:extLst>
              <a:ext uri="{FF2B5EF4-FFF2-40B4-BE49-F238E27FC236}">
                <a16:creationId xmlns:a16="http://schemas.microsoft.com/office/drawing/2014/main" id="{C7D48AD7-6446-FBEE-0046-7962D13951DF}"/>
              </a:ext>
            </a:extLst>
          </p:cNvPr>
          <p:cNvSpPr txBox="1"/>
          <p:nvPr/>
        </p:nvSpPr>
        <p:spPr>
          <a:xfrm>
            <a:off x="1400888" y="2499384"/>
            <a:ext cx="10041824" cy="2554545"/>
          </a:xfrm>
          <a:prstGeom prst="rect">
            <a:avLst/>
          </a:prstGeom>
          <a:noFill/>
        </p:spPr>
        <p:txBody>
          <a:bodyPr wrap="square" rtlCol="0">
            <a:spAutoFit/>
          </a:bodyPr>
          <a:lstStyle/>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Democrazia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parola composta dal termine </a:t>
            </a:r>
            <a:r>
              <a:rPr kumimoji="0" lang="it-IT" sz="2000" b="1" i="1"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démos</a:t>
            </a:r>
            <a:r>
              <a:rPr lang="it-IT" sz="2000" dirty="0">
                <a:solidFill>
                  <a:prstClr val="black"/>
                </a:solidFill>
                <a:latin typeface="Palatino Linotype" panose="02040502050505030304" pitchFamily="18" charset="0"/>
                <a:cs typeface="Times New Roman" panose="02020603050405020304" pitchFamily="18" charset="0"/>
              </a:rPr>
              <a:t>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popolo) e </a:t>
            </a:r>
            <a:r>
              <a:rPr kumimoji="0" lang="it-IT" sz="2000" b="1" i="1"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cràtos</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(potere)</a:t>
            </a:r>
          </a:p>
          <a:p>
            <a:pPr lvl="0" algn="ju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«governo del popolo»; consiste in un regime politico basato sul consenso popolare e sulla possibilità di esercitare un reale controllo dei governanti da parte dei governati.</a:t>
            </a:r>
          </a:p>
          <a:p>
            <a:pPr lvl="0" algn="ju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La Costituzione italiana, ad esempio, afferma che </a:t>
            </a:r>
            <a:r>
              <a:rPr lang="it-IT" sz="2000" b="1" dirty="0">
                <a:solidFill>
                  <a:prstClr val="black"/>
                </a:solidFill>
                <a:latin typeface="Palatino Linotype" panose="02040502050505030304" pitchFamily="18" charset="0"/>
                <a:cs typeface="Times New Roman" panose="02020603050405020304" pitchFamily="18" charset="0"/>
              </a:rPr>
              <a:t>«la sovranità appartiene al popolo».</a:t>
            </a:r>
          </a:p>
          <a:p>
            <a:pPr lvl="0" algn="just">
              <a:defRPr/>
            </a:pPr>
            <a:r>
              <a:rPr lang="it-IT" sz="2000" dirty="0">
                <a:solidFill>
                  <a:prstClr val="black"/>
                </a:solidFill>
                <a:latin typeface="Palatino Linotype" panose="02040502050505030304" pitchFamily="18" charset="0"/>
                <a:cs typeface="Times New Roman" panose="02020603050405020304" pitchFamily="18" charset="0"/>
              </a:rPr>
              <a:t>Tale sovranità, nella nostra Costituzione, viene poi esercitata secondo specifiche modalità. </a:t>
            </a:r>
          </a:p>
        </p:txBody>
      </p:sp>
      <p:cxnSp>
        <p:nvCxnSpPr>
          <p:cNvPr id="5" name="Connettore 2 4">
            <a:extLst>
              <a:ext uri="{FF2B5EF4-FFF2-40B4-BE49-F238E27FC236}">
                <a16:creationId xmlns:a16="http://schemas.microsoft.com/office/drawing/2014/main" id="{D1AC0257-18EC-9C18-806E-8E43E385962D}"/>
              </a:ext>
            </a:extLst>
          </p:cNvPr>
          <p:cNvCxnSpPr/>
          <p:nvPr/>
        </p:nvCxnSpPr>
        <p:spPr>
          <a:xfrm>
            <a:off x="1948674" y="2819972"/>
            <a:ext cx="0" cy="3560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7322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25F43-EEF3-4092-4242-0FC0D01C1BE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95A5E1-9775-0D60-32EC-32E574049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FF2A3E5-9B2C-1F6E-D282-AE7FF21126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220C6D5-6A6B-3775-1634-3CF7441F13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51441FD-6F41-91B2-33F8-C1567FBFE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38AA696-47CB-0641-E0F9-15765FED9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E840D19-C479-EE4F-5822-D69054A307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F11CF12-6761-FA1C-F326-0A01BAFAE6DD}"/>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130C305E-67FC-9C0B-1696-DFD53D8C37A6}"/>
              </a:ext>
            </a:extLst>
          </p:cNvPr>
          <p:cNvSpPr txBox="1"/>
          <p:nvPr/>
        </p:nvSpPr>
        <p:spPr>
          <a:xfrm>
            <a:off x="8377514" y="557360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C2BCB9C9-9BFE-40BC-EE6C-A4F7D5803E97}"/>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a:t>
            </a:r>
            <a:r>
              <a:rPr lang="it-IT" sz="2600" b="1" dirty="0">
                <a:solidFill>
                  <a:prstClr val="black"/>
                </a:solidFill>
                <a:latin typeface="Palatino Linotype" panose="02040502050505030304" pitchFamily="18" charset="0"/>
                <a:cs typeface="Times New Roman" panose="02020603050405020304" pitchFamily="18" charset="0"/>
              </a:rPr>
              <a:t>caratteri della democrazia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 name="CasellaDiTesto 1">
            <a:extLst>
              <a:ext uri="{FF2B5EF4-FFF2-40B4-BE49-F238E27FC236}">
                <a16:creationId xmlns:a16="http://schemas.microsoft.com/office/drawing/2014/main" id="{4CA9D88D-1801-2EA1-80CE-53BDD685D0D0}"/>
              </a:ext>
            </a:extLst>
          </p:cNvPr>
          <p:cNvSpPr txBox="1"/>
          <p:nvPr/>
        </p:nvSpPr>
        <p:spPr>
          <a:xfrm>
            <a:off x="1400888" y="2191607"/>
            <a:ext cx="10041824" cy="3170099"/>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rPr>
              <a:t>Quasi tutti gli Stati (in linea di principio) sostengono di essere democratici. </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Prima della caduta dei regimi comunisti dell’Est anche loro si definivano democratici anche se gli elettori potevano scegliere i propri rappresentanti solo all’interno di un unico partito.</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In questi Paesi il partito comunista controllava ogni settore della società (dall’economia all’informazione, per es.) e si considerava espressione della volontà del popolo in quanto, essendo espressione della classe lavoratrice, garantiva uguaglianza e benessere a tutti.</a:t>
            </a:r>
          </a:p>
        </p:txBody>
      </p:sp>
    </p:spTree>
    <p:extLst>
      <p:ext uri="{BB962C8B-B14F-4D97-AF65-F5344CB8AC3E}">
        <p14:creationId xmlns:p14="http://schemas.microsoft.com/office/powerpoint/2010/main" val="27867751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184D7-F190-3516-BD1F-719659A9AD5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AAD02F3-BB77-4E7F-3FFA-359F22FD9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2F44D5F-808D-70A3-842A-96286D673F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BCEFE05-B8C7-E1D0-30C7-8FBA447DD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9AB3EC4-73B6-2716-88D1-4AA20E378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8D3005F-A0A2-D6B3-22AD-E446EAFBB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B57E83D-4668-BEA8-99F8-035863E57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9D5C43E-3736-32F3-B97B-40B4D448120B}"/>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E5ED7281-830C-1B61-2CD9-D0EFFAF5FC69}"/>
              </a:ext>
            </a:extLst>
          </p:cNvPr>
          <p:cNvSpPr txBox="1"/>
          <p:nvPr/>
        </p:nvSpPr>
        <p:spPr>
          <a:xfrm>
            <a:off x="8377514" y="557360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5DA9895-380A-50C0-6D16-DFD01AD85BD6}"/>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a:t>
            </a:r>
            <a:r>
              <a:rPr lang="it-IT" sz="2600" b="1" dirty="0">
                <a:solidFill>
                  <a:prstClr val="black"/>
                </a:solidFill>
                <a:latin typeface="Palatino Linotype" panose="02040502050505030304" pitchFamily="18" charset="0"/>
                <a:cs typeface="Times New Roman" panose="02020603050405020304" pitchFamily="18" charset="0"/>
              </a:rPr>
              <a:t>caratteri della democrazia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 name="CasellaDiTesto 1">
            <a:extLst>
              <a:ext uri="{FF2B5EF4-FFF2-40B4-BE49-F238E27FC236}">
                <a16:creationId xmlns:a16="http://schemas.microsoft.com/office/drawing/2014/main" id="{EC21C7FE-5B96-B45F-8F98-A9F453ED22EF}"/>
              </a:ext>
            </a:extLst>
          </p:cNvPr>
          <p:cNvSpPr txBox="1"/>
          <p:nvPr/>
        </p:nvSpPr>
        <p:spPr>
          <a:xfrm>
            <a:off x="1400887" y="2563737"/>
            <a:ext cx="6227644" cy="2554545"/>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rPr>
              <a:t>La democrazia, però, è incompatibile con la mancanza di libertà di espressione e di scelta.</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b="1" dirty="0">
                <a:solidFill>
                  <a:prstClr val="black"/>
                </a:solidFill>
                <a:latin typeface="Palatino Linotype" panose="02040502050505030304" pitchFamily="18" charset="0"/>
                <a:cs typeface="Times New Roman" panose="02020603050405020304" pitchFamily="18" charset="0"/>
              </a:rPr>
              <a:t>Robert Alan Dahl (1915-2014) </a:t>
            </a:r>
            <a:r>
              <a:rPr lang="it-IT" sz="2000" dirty="0">
                <a:solidFill>
                  <a:prstClr val="black"/>
                </a:solidFill>
                <a:latin typeface="Palatino Linotype" panose="02040502050505030304" pitchFamily="18" charset="0"/>
                <a:cs typeface="Times New Roman" panose="02020603050405020304" pitchFamily="18" charset="0"/>
              </a:rPr>
              <a:t>(politologo statunitense) propone una formulazione della democrazia, che può essere sintetizzata in uno schema tratto dalla sua opera </a:t>
            </a:r>
            <a:r>
              <a:rPr lang="it-IT" sz="2000" i="1" dirty="0">
                <a:solidFill>
                  <a:prstClr val="black"/>
                </a:solidFill>
                <a:latin typeface="Palatino Linotype" panose="02040502050505030304" pitchFamily="18" charset="0"/>
                <a:cs typeface="Times New Roman" panose="02020603050405020304" pitchFamily="18" charset="0"/>
              </a:rPr>
              <a:t>«Poliarchia. Partecipazione e opposizione nei sistemi politici» </a:t>
            </a:r>
            <a:r>
              <a:rPr lang="it-IT" sz="2000" dirty="0">
                <a:solidFill>
                  <a:prstClr val="black"/>
                </a:solidFill>
                <a:latin typeface="Palatino Linotype" panose="02040502050505030304" pitchFamily="18" charset="0"/>
                <a:cs typeface="Times New Roman" panose="02020603050405020304" pitchFamily="18" charset="0"/>
              </a:rPr>
              <a:t>del 1971.</a:t>
            </a:r>
          </a:p>
        </p:txBody>
      </p:sp>
      <p:pic>
        <p:nvPicPr>
          <p:cNvPr id="5" name="Immagine 4">
            <a:extLst>
              <a:ext uri="{FF2B5EF4-FFF2-40B4-BE49-F238E27FC236}">
                <a16:creationId xmlns:a16="http://schemas.microsoft.com/office/drawing/2014/main" id="{70126275-C319-5105-E3D1-0F8D1AAECAAF}"/>
              </a:ext>
            </a:extLst>
          </p:cNvPr>
          <p:cNvPicPr>
            <a:picLocks noChangeAspect="1"/>
          </p:cNvPicPr>
          <p:nvPr/>
        </p:nvPicPr>
        <p:blipFill>
          <a:blip r:embed="rId3"/>
          <a:stretch>
            <a:fillRect/>
          </a:stretch>
        </p:blipFill>
        <p:spPr>
          <a:xfrm>
            <a:off x="8377514" y="2019887"/>
            <a:ext cx="3065198" cy="3098395"/>
          </a:xfrm>
          <a:prstGeom prst="rect">
            <a:avLst/>
          </a:prstGeom>
        </p:spPr>
      </p:pic>
    </p:spTree>
    <p:extLst>
      <p:ext uri="{BB962C8B-B14F-4D97-AF65-F5344CB8AC3E}">
        <p14:creationId xmlns:p14="http://schemas.microsoft.com/office/powerpoint/2010/main" val="11263584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97955-F336-AF07-1DA7-BE53281DAA3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AB8A60-FC5F-C130-8BB4-BE2878A5E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93EBE8A-57E9-714A-2DD6-7A3A5182EB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7008BEB-5DC3-CB2D-0142-1E1C6DD54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8267C2B-353E-8D3D-A493-E94235078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ADEF00B-7561-7007-4164-982EC784A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8A7C929-4AD5-0A2B-1022-C2666BC42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B30EB08-8B7A-B7D7-A6CE-21FBBED5C9A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D81FD130-2A2F-FFF9-D735-E3DA4641748B}"/>
              </a:ext>
            </a:extLst>
          </p:cNvPr>
          <p:cNvSpPr txBox="1"/>
          <p:nvPr/>
        </p:nvSpPr>
        <p:spPr>
          <a:xfrm>
            <a:off x="8377514" y="573886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C289DE4-1E11-4266-40FD-1431680E7364}"/>
              </a:ext>
            </a:extLst>
          </p:cNvPr>
          <p:cNvSpPr txBox="1"/>
          <p:nvPr/>
        </p:nvSpPr>
        <p:spPr>
          <a:xfrm>
            <a:off x="5237480" y="1214121"/>
            <a:ext cx="4346061"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a:t>
            </a:r>
            <a:r>
              <a:rPr lang="it-IT" sz="2600" b="1" dirty="0">
                <a:solidFill>
                  <a:prstClr val="black"/>
                </a:solidFill>
                <a:latin typeface="Palatino Linotype" panose="02040502050505030304" pitchFamily="18" charset="0"/>
                <a:cs typeface="Times New Roman" panose="02020603050405020304" pitchFamily="18" charset="0"/>
              </a:rPr>
              <a:t>caratteri della democrazia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 name="CasellaDiTesto 1">
            <a:extLst>
              <a:ext uri="{FF2B5EF4-FFF2-40B4-BE49-F238E27FC236}">
                <a16:creationId xmlns:a16="http://schemas.microsoft.com/office/drawing/2014/main" id="{8812DEED-E0A5-04A0-08A3-739178F32840}"/>
              </a:ext>
            </a:extLst>
          </p:cNvPr>
          <p:cNvSpPr txBox="1"/>
          <p:nvPr/>
        </p:nvSpPr>
        <p:spPr>
          <a:xfrm>
            <a:off x="1266941" y="2106204"/>
            <a:ext cx="6455884" cy="3139321"/>
          </a:xfrm>
          <a:prstGeom prst="rect">
            <a:avLst/>
          </a:prstGeom>
          <a:noFill/>
        </p:spPr>
        <p:txBody>
          <a:bodyPr wrap="square" rtlCol="0">
            <a:spAutoFit/>
          </a:bodyPr>
          <a:lstStyle/>
          <a:p>
            <a:pPr lvl="0" algn="just">
              <a:defRPr/>
            </a:pPr>
            <a:r>
              <a:rPr lang="it-IT" dirty="0">
                <a:solidFill>
                  <a:prstClr val="black"/>
                </a:solidFill>
                <a:latin typeface="Palatino Linotype" panose="02040502050505030304" pitchFamily="18" charset="0"/>
                <a:cs typeface="Times New Roman" panose="02020603050405020304" pitchFamily="18" charset="0"/>
              </a:rPr>
              <a:t>Secondo</a:t>
            </a:r>
            <a:r>
              <a:rPr lang="it-IT" b="1" dirty="0">
                <a:solidFill>
                  <a:prstClr val="black"/>
                </a:solidFill>
                <a:latin typeface="Palatino Linotype" panose="02040502050505030304" pitchFamily="18" charset="0"/>
                <a:cs typeface="Times New Roman" panose="02020603050405020304" pitchFamily="18" charset="0"/>
              </a:rPr>
              <a:t> Robert Alan Dahl </a:t>
            </a:r>
            <a:r>
              <a:rPr lang="it-IT" dirty="0">
                <a:solidFill>
                  <a:prstClr val="black"/>
                </a:solidFill>
                <a:latin typeface="Palatino Linotype" panose="02040502050505030304" pitchFamily="18" charset="0"/>
                <a:cs typeface="Times New Roman" panose="02020603050405020304" pitchFamily="18" charset="0"/>
              </a:rPr>
              <a:t>si può parlare di </a:t>
            </a:r>
            <a:r>
              <a:rPr lang="it-IT" b="1" dirty="0">
                <a:solidFill>
                  <a:prstClr val="black"/>
                </a:solidFill>
                <a:latin typeface="Palatino Linotype" panose="02040502050505030304" pitchFamily="18" charset="0"/>
                <a:cs typeface="Times New Roman" panose="02020603050405020304" pitchFamily="18" charset="0"/>
              </a:rPr>
              <a:t>democrazia </a:t>
            </a:r>
            <a:r>
              <a:rPr lang="it-IT" dirty="0">
                <a:solidFill>
                  <a:prstClr val="black"/>
                </a:solidFill>
                <a:latin typeface="Palatino Linotype" panose="02040502050505030304" pitchFamily="18" charset="0"/>
                <a:cs typeface="Times New Roman" panose="02020603050405020304" pitchFamily="18" charset="0"/>
              </a:rPr>
              <a:t>se le istituzioni politiche sono congegnate in modo da garantire: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libertà di associazione;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libertà di espressione;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diritto di voto;</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eleggibilità alle cariche pubbliche;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diritto di competere per il sostegno elettorale;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fonti alternative di informazione;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elezioni libere e corrette;</a:t>
            </a:r>
          </a:p>
          <a:p>
            <a:pPr marL="342900" lvl="0" indent="-342900" algn="just">
              <a:buFont typeface="Wingdings" panose="05000000000000000000" pitchFamily="2" charset="2"/>
              <a:buChar char="Ø"/>
              <a:defRPr/>
            </a:pPr>
            <a:r>
              <a:rPr lang="it-IT" dirty="0">
                <a:solidFill>
                  <a:prstClr val="black"/>
                </a:solidFill>
                <a:latin typeface="Palatino Linotype" panose="02040502050505030304" pitchFamily="18" charset="0"/>
                <a:cs typeface="Times New Roman" panose="02020603050405020304" pitchFamily="18" charset="0"/>
              </a:rPr>
              <a:t>esistenza di istituzioni che rendono le scelte del governo dipendenti dal voto e da altre espressioni di preferenza.</a:t>
            </a:r>
          </a:p>
        </p:txBody>
      </p:sp>
      <p:pic>
        <p:nvPicPr>
          <p:cNvPr id="5" name="Immagine 4">
            <a:extLst>
              <a:ext uri="{FF2B5EF4-FFF2-40B4-BE49-F238E27FC236}">
                <a16:creationId xmlns:a16="http://schemas.microsoft.com/office/drawing/2014/main" id="{276AFBCE-7188-533E-A8CA-5DE00714A4BF}"/>
              </a:ext>
            </a:extLst>
          </p:cNvPr>
          <p:cNvPicPr>
            <a:picLocks noChangeAspect="1"/>
          </p:cNvPicPr>
          <p:nvPr/>
        </p:nvPicPr>
        <p:blipFill>
          <a:blip r:embed="rId3"/>
          <a:stretch>
            <a:fillRect/>
          </a:stretch>
        </p:blipFill>
        <p:spPr>
          <a:xfrm>
            <a:off x="8251634" y="2019887"/>
            <a:ext cx="3191078" cy="3225638"/>
          </a:xfrm>
          <a:prstGeom prst="rect">
            <a:avLst/>
          </a:prstGeom>
        </p:spPr>
      </p:pic>
    </p:spTree>
    <p:extLst>
      <p:ext uri="{BB962C8B-B14F-4D97-AF65-F5344CB8AC3E}">
        <p14:creationId xmlns:p14="http://schemas.microsoft.com/office/powerpoint/2010/main" val="36929860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C4479-E1B0-1B0E-D393-9E019398AD7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774C876-D0A0-74F4-7E06-9577E2DD7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843BF67-5533-BF55-07E1-3310A4B6DF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ACE0322-5535-BEC3-FE1C-6717889F1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60F59FB-2580-5A26-535C-5D3F841B3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5553146-2750-B388-F3D0-A8F8E513F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AEA21C1-0635-F0BA-68CB-7B6D930C12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54E72F0-7030-A49E-27CD-7A257F555A44}"/>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F8B73827-9907-8389-094F-78079D5137EA}"/>
              </a:ext>
            </a:extLst>
          </p:cNvPr>
          <p:cNvSpPr txBox="1"/>
          <p:nvPr/>
        </p:nvSpPr>
        <p:spPr>
          <a:xfrm>
            <a:off x="8377514" y="582588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F2B3EE22-98AB-F310-4988-0FF3F1598185}"/>
              </a:ext>
            </a:extLst>
          </p:cNvPr>
          <p:cNvSpPr txBox="1"/>
          <p:nvPr/>
        </p:nvSpPr>
        <p:spPr>
          <a:xfrm>
            <a:off x="5251772"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Democrazia formale e sociale</a:t>
            </a:r>
          </a:p>
        </p:txBody>
      </p:sp>
      <p:sp>
        <p:nvSpPr>
          <p:cNvPr id="2" name="CasellaDiTesto 1">
            <a:extLst>
              <a:ext uri="{FF2B5EF4-FFF2-40B4-BE49-F238E27FC236}">
                <a16:creationId xmlns:a16="http://schemas.microsoft.com/office/drawing/2014/main" id="{980D7858-C3D7-878F-6B2D-9B3A451C485B}"/>
              </a:ext>
            </a:extLst>
          </p:cNvPr>
          <p:cNvSpPr txBox="1"/>
          <p:nvPr/>
        </p:nvSpPr>
        <p:spPr>
          <a:xfrm>
            <a:off x="1266940" y="2131507"/>
            <a:ext cx="10175772" cy="3308598"/>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rPr>
              <a:t>L’elenco precedente riporta quindi tutta una serie di principi (o aspetti formali) senza l’applicazione dei quali non può essere presente la democrazia.</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Questi principi sono caratteristici della cosiddetta </a:t>
            </a:r>
            <a:r>
              <a:rPr lang="it-IT" sz="1900" b="1" dirty="0">
                <a:solidFill>
                  <a:prstClr val="black"/>
                </a:solidFill>
                <a:latin typeface="Palatino Linotype" panose="02040502050505030304" pitchFamily="18" charset="0"/>
                <a:cs typeface="Times New Roman" panose="02020603050405020304" pitchFamily="18" charset="0"/>
              </a:rPr>
              <a:t>democrazia liberale </a:t>
            </a:r>
            <a:r>
              <a:rPr lang="it-IT" sz="1900" dirty="0">
                <a:solidFill>
                  <a:prstClr val="black"/>
                </a:solidFill>
                <a:latin typeface="Palatino Linotype" panose="02040502050505030304" pitchFamily="18" charset="0"/>
                <a:cs typeface="Times New Roman" panose="02020603050405020304" pitchFamily="18" charset="0"/>
              </a:rPr>
              <a:t>e oggi riconosciuti come fondamentali dalla maggior parte degli Stati che si definiscono democratici.</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rPr>
              <a:t>Per molti studiosi e uomini politici il rispetto di questi principi (</a:t>
            </a:r>
            <a:r>
              <a:rPr lang="it-IT" sz="1900" b="1" dirty="0">
                <a:solidFill>
                  <a:prstClr val="black"/>
                </a:solidFill>
                <a:latin typeface="Palatino Linotype" panose="02040502050505030304" pitchFamily="18" charset="0"/>
                <a:cs typeface="Times New Roman" panose="02020603050405020304" pitchFamily="18" charset="0"/>
              </a:rPr>
              <a:t>democrazia liberale</a:t>
            </a:r>
            <a:r>
              <a:rPr lang="it-IT" sz="1900" dirty="0">
                <a:solidFill>
                  <a:prstClr val="black"/>
                </a:solidFill>
                <a:latin typeface="Palatino Linotype" panose="02040502050505030304" pitchFamily="18" charset="0"/>
                <a:cs typeface="Times New Roman" panose="02020603050405020304" pitchFamily="18" charset="0"/>
              </a:rPr>
              <a:t>)</a:t>
            </a:r>
            <a:r>
              <a:rPr lang="it-IT" sz="1900" b="1" dirty="0">
                <a:solidFill>
                  <a:prstClr val="black"/>
                </a:solidFill>
                <a:latin typeface="Palatino Linotype" panose="02040502050505030304" pitchFamily="18" charset="0"/>
                <a:cs typeface="Times New Roman" panose="02020603050405020304" pitchFamily="18" charset="0"/>
              </a:rPr>
              <a:t> </a:t>
            </a:r>
            <a:r>
              <a:rPr lang="it-IT" sz="1900" dirty="0">
                <a:solidFill>
                  <a:prstClr val="black"/>
                </a:solidFill>
                <a:latin typeface="Palatino Linotype" panose="02040502050505030304" pitchFamily="18" charset="0"/>
                <a:cs typeface="Times New Roman" panose="02020603050405020304" pitchFamily="18" charset="0"/>
              </a:rPr>
              <a:t>e la presenza di un’economia di mercato il più possibile libera da costrizioni imposte dallo Stato (</a:t>
            </a:r>
            <a:r>
              <a:rPr lang="it-IT" sz="1900" b="1" dirty="0">
                <a:solidFill>
                  <a:prstClr val="black"/>
                </a:solidFill>
                <a:latin typeface="Palatino Linotype" panose="02040502050505030304" pitchFamily="18" charset="0"/>
                <a:cs typeface="Times New Roman" panose="02020603050405020304" pitchFamily="18" charset="0"/>
              </a:rPr>
              <a:t>liberalismo economico</a:t>
            </a:r>
            <a:r>
              <a:rPr lang="it-IT" sz="1900" dirty="0">
                <a:solidFill>
                  <a:prstClr val="black"/>
                </a:solidFill>
                <a:latin typeface="Palatino Linotype" panose="02040502050505030304" pitchFamily="18" charset="0"/>
                <a:cs typeface="Times New Roman" panose="02020603050405020304" pitchFamily="18" charset="0"/>
              </a:rPr>
              <a:t>) costituiscono la base più sicura per realizzare una società libera, economicamente ricca, in cui il benessere, pur non essendo ugualmente distribuito, sarà largamente diffuso e potenzialmente accessibile a tutti.</a:t>
            </a:r>
          </a:p>
        </p:txBody>
      </p:sp>
    </p:spTree>
    <p:extLst>
      <p:ext uri="{BB962C8B-B14F-4D97-AF65-F5344CB8AC3E}">
        <p14:creationId xmlns:p14="http://schemas.microsoft.com/office/powerpoint/2010/main" val="31961453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4E2BD-4FF8-9174-72D3-EDD0058F90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C98B52C-29F9-3F82-D615-BAE9DB327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23F7E51-1FD3-AD7C-2EBF-55E9622AC8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A6EC5B3-F537-A933-6A30-21DA327C91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8CFDDE9-D751-DFD4-5618-015421724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183CCB0-AB0A-9C65-9081-B57CEC2EE2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A40150D-639A-2391-D595-CBA1B50505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E59A8A6-06FA-9670-F7EA-F19530D80402}"/>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5807F8B5-431B-3261-86B0-D466C3A30982}"/>
              </a:ext>
            </a:extLst>
          </p:cNvPr>
          <p:cNvSpPr txBox="1"/>
          <p:nvPr/>
        </p:nvSpPr>
        <p:spPr>
          <a:xfrm>
            <a:off x="8377514" y="56032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9499A116-6940-FC6F-A518-B6BD15903E70}"/>
              </a:ext>
            </a:extLst>
          </p:cNvPr>
          <p:cNvSpPr txBox="1"/>
          <p:nvPr/>
        </p:nvSpPr>
        <p:spPr>
          <a:xfrm>
            <a:off x="5251772"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Democrazia formale e sociale</a:t>
            </a:r>
          </a:p>
        </p:txBody>
      </p:sp>
      <p:sp>
        <p:nvSpPr>
          <p:cNvPr id="2" name="CasellaDiTesto 1">
            <a:extLst>
              <a:ext uri="{FF2B5EF4-FFF2-40B4-BE49-F238E27FC236}">
                <a16:creationId xmlns:a16="http://schemas.microsoft.com/office/drawing/2014/main" id="{28A84907-92A1-3B0E-F8BA-E0C994F0802E}"/>
              </a:ext>
            </a:extLst>
          </p:cNvPr>
          <p:cNvSpPr txBox="1"/>
          <p:nvPr/>
        </p:nvSpPr>
        <p:spPr>
          <a:xfrm>
            <a:off x="1266940" y="2539233"/>
            <a:ext cx="10175772" cy="2231380"/>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rPr>
              <a:t>Tuttavia, non tutti gli studiosi e uomini politici condividono questo ottimismo per cui, in genere, nelle costituzioni degli Stati democratici sono indicati, in misura e modalità diverse, una serie di diritti sociali a cui tutti i governi liberamente eletti, qualsiasi sia il loro colore politico, devono attenersi (per es., i diritti riguardanti l’istruzione, l’accesso al lavoro, la salute, l’abitazione…).</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Una parte di questi diritti spesso è indicata con l’espressione </a:t>
            </a:r>
            <a:r>
              <a:rPr lang="it-IT" sz="2000" b="1" dirty="0">
                <a:solidFill>
                  <a:prstClr val="black"/>
                </a:solidFill>
                <a:latin typeface="Palatino Linotype" panose="02040502050505030304" pitchFamily="18" charset="0"/>
                <a:cs typeface="Times New Roman" panose="02020603050405020304" pitchFamily="18" charset="0"/>
              </a:rPr>
              <a:t>Welfare State</a:t>
            </a:r>
            <a:r>
              <a:rPr lang="it-IT" sz="2000" dirty="0">
                <a:solidFill>
                  <a:prstClr val="black"/>
                </a:solidFill>
                <a:latin typeface="Palatino Linotype" panose="02040502050505030304" pitchFamily="18" charset="0"/>
                <a:cs typeface="Times New Roman" panose="02020603050405020304" pitchFamily="18" charset="0"/>
              </a:rPr>
              <a:t>.</a:t>
            </a:r>
          </a:p>
        </p:txBody>
      </p:sp>
    </p:spTree>
    <p:extLst>
      <p:ext uri="{BB962C8B-B14F-4D97-AF65-F5344CB8AC3E}">
        <p14:creationId xmlns:p14="http://schemas.microsoft.com/office/powerpoint/2010/main" val="3608252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C8156-7C67-11F8-8B0E-D49315CC8AB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30BDD0-8F34-80BB-938C-2F91B6DBD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762D2E5-2717-802E-A40C-4BCD5E54F4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562C066-7C80-5DAD-2246-3D287972D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13DC091-2548-37E7-2FAF-EFEC3FA393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4015C21-6032-BA2F-0716-380C80EB70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C8734E40-EED4-F455-92F2-3AA41909B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0F15BED-E26E-B1EE-7813-D8AC70ED003D}"/>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69A35A8-083D-E446-C900-7CC870DA1197}"/>
              </a:ext>
            </a:extLst>
          </p:cNvPr>
          <p:cNvSpPr txBox="1"/>
          <p:nvPr/>
        </p:nvSpPr>
        <p:spPr>
          <a:xfrm>
            <a:off x="8377514" y="56032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D7143AD-DE50-D284-36AD-7D442D3320F0}"/>
              </a:ext>
            </a:extLst>
          </p:cNvPr>
          <p:cNvSpPr txBox="1"/>
          <p:nvPr/>
        </p:nvSpPr>
        <p:spPr>
          <a:xfrm>
            <a:off x="5251772"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Democrazia formale e sociale</a:t>
            </a:r>
          </a:p>
        </p:txBody>
      </p:sp>
      <p:sp>
        <p:nvSpPr>
          <p:cNvPr id="2" name="CasellaDiTesto 1">
            <a:extLst>
              <a:ext uri="{FF2B5EF4-FFF2-40B4-BE49-F238E27FC236}">
                <a16:creationId xmlns:a16="http://schemas.microsoft.com/office/drawing/2014/main" id="{1A53759B-2A56-82D8-65F4-277F070B3734}"/>
              </a:ext>
            </a:extLst>
          </p:cNvPr>
          <p:cNvSpPr txBox="1"/>
          <p:nvPr/>
        </p:nvSpPr>
        <p:spPr>
          <a:xfrm>
            <a:off x="1266940" y="2539233"/>
            <a:ext cx="10175772" cy="2862322"/>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rPr>
              <a:t>Le costituzioni degli Stati democratici oltre ai diritti sociali indicano una serie di principi di interesse collettivo a cui le leggi approvate dai parlamenti devono attenersi </a:t>
            </a:r>
            <a:r>
              <a:rPr lang="it-IT" sz="2000" b="1" dirty="0">
                <a:solidFill>
                  <a:prstClr val="black"/>
                </a:solidFill>
                <a:latin typeface="Palatino Linotype" panose="02040502050505030304" pitchFamily="18" charset="0"/>
                <a:cs typeface="Times New Roman" panose="02020603050405020304" pitchFamily="18" charset="0"/>
              </a:rPr>
              <a:t>(es. rispetto e difesa del territorio).</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Nelle democrazie moderne nella maggior parte dei casi vi è un consenso universale sull’idea che alla democrazia formale debbano accompagnarsi alcune forme di </a:t>
            </a:r>
            <a:r>
              <a:rPr lang="it-IT" sz="2000" b="1" dirty="0">
                <a:solidFill>
                  <a:prstClr val="black"/>
                </a:solidFill>
                <a:latin typeface="Palatino Linotype" panose="02040502050505030304" pitchFamily="18" charset="0"/>
                <a:cs typeface="Times New Roman" panose="02020603050405020304" pitchFamily="18" charset="0"/>
              </a:rPr>
              <a:t>democrazia sociale. </a:t>
            </a:r>
            <a:r>
              <a:rPr lang="it-IT" sz="2000" dirty="0">
                <a:solidFill>
                  <a:prstClr val="black"/>
                </a:solidFill>
                <a:latin typeface="Palatino Linotype" panose="02040502050505030304" pitchFamily="18" charset="0"/>
                <a:cs typeface="Times New Roman" panose="02020603050405020304" pitchFamily="18" charset="0"/>
              </a:rPr>
              <a:t>Tra i vari partiti e le varie parti sociali possono però essere presenti divergenze anche profonde sulle modalità attraverso cui dare a esse una concreta attuazione.</a:t>
            </a:r>
          </a:p>
        </p:txBody>
      </p:sp>
    </p:spTree>
    <p:extLst>
      <p:ext uri="{BB962C8B-B14F-4D97-AF65-F5344CB8AC3E}">
        <p14:creationId xmlns:p14="http://schemas.microsoft.com/office/powerpoint/2010/main" val="9388466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F9AD1-A17F-6832-59B6-0DB2707E070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1D251-AD17-56AE-2F69-23918D93C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89426B3-CDF8-8373-95A8-E230BBDD2D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B0F1C03-5A30-23EF-0F60-26998CBD9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CF934CB-0E2B-7385-F8C5-F5AB6A0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895603D-FCE4-75CA-EDE7-21BA494EDC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2EF972B-2939-FD0D-8E90-C63EB66BD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F25B3D8-7453-308A-4EFD-B54EC2A121EB}"/>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697AF570-696C-A7DF-6BE1-59C7504A62F7}"/>
              </a:ext>
            </a:extLst>
          </p:cNvPr>
          <p:cNvSpPr txBox="1"/>
          <p:nvPr/>
        </p:nvSpPr>
        <p:spPr>
          <a:xfrm>
            <a:off x="8377514" y="56032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586FFE8-414E-ABEF-8ACD-683194A2DC7A}"/>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E57CF908-6F74-3844-F041-550059049395}"/>
              </a:ext>
            </a:extLst>
          </p:cNvPr>
          <p:cNvSpPr txBox="1"/>
          <p:nvPr/>
        </p:nvSpPr>
        <p:spPr>
          <a:xfrm>
            <a:off x="1266940" y="2748126"/>
            <a:ext cx="10175772" cy="2246769"/>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rPr>
              <a:t>La </a:t>
            </a:r>
            <a:r>
              <a:rPr lang="it-IT" sz="2000" b="1" dirty="0">
                <a:solidFill>
                  <a:prstClr val="black"/>
                </a:solidFill>
                <a:latin typeface="Palatino Linotype" panose="02040502050505030304" pitchFamily="18" charset="0"/>
                <a:cs typeface="Times New Roman" panose="02020603050405020304" pitchFamily="18" charset="0"/>
              </a:rPr>
              <a:t>società democratica </a:t>
            </a:r>
            <a:r>
              <a:rPr lang="it-IT" sz="2000" dirty="0">
                <a:solidFill>
                  <a:prstClr val="black"/>
                </a:solidFill>
                <a:latin typeface="Palatino Linotype" panose="02040502050505030304" pitchFamily="18" charset="0"/>
                <a:cs typeface="Times New Roman" panose="02020603050405020304" pitchFamily="18" charset="0"/>
              </a:rPr>
              <a:t>non solo permette ma favorisce anche la partecipazione dei cittadini alla vita politica come espressione sia delle loro diverse posizioni ideali sia dei loro interessi legittimi.</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rPr>
              <a:t>Nella </a:t>
            </a:r>
            <a:r>
              <a:rPr lang="it-IT" sz="2000" b="1" dirty="0">
                <a:solidFill>
                  <a:prstClr val="black"/>
                </a:solidFill>
                <a:latin typeface="Palatino Linotype" panose="02040502050505030304" pitchFamily="18" charset="0"/>
                <a:cs typeface="Times New Roman" panose="02020603050405020304" pitchFamily="18" charset="0"/>
              </a:rPr>
              <a:t>società totalitaria </a:t>
            </a:r>
            <a:r>
              <a:rPr lang="it-IT" sz="2000" dirty="0">
                <a:solidFill>
                  <a:prstClr val="black"/>
                </a:solidFill>
                <a:latin typeface="Palatino Linotype" panose="02040502050505030304" pitchFamily="18" charset="0"/>
                <a:cs typeface="Times New Roman" panose="02020603050405020304" pitchFamily="18" charset="0"/>
              </a:rPr>
              <a:t>le esigenze dello Stato sono prioritarie rispetto a quelle dei cittadini e manca un’articolazione giuridica che consenta periodicamente (attraverso libere elezioni) la formazione di un governo e di un’opposizione parlamentare.</a:t>
            </a:r>
          </a:p>
        </p:txBody>
      </p:sp>
    </p:spTree>
    <p:extLst>
      <p:ext uri="{BB962C8B-B14F-4D97-AF65-F5344CB8AC3E}">
        <p14:creationId xmlns:p14="http://schemas.microsoft.com/office/powerpoint/2010/main" val="2061765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AD082-B579-BEE2-66E2-AB70AD2AF83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C8B7AC-6EF7-60F1-339A-45A586B76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9A2966A-115C-F7F7-500D-B271F57E1F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52B48C1-14E4-3B1A-117F-9192A56FF4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FC2AEEC-6BDB-DBE0-90B2-B9667029D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F9220F6-CCF9-F209-E217-9162901F1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2662E7E-2DED-4DC9-EE60-2AB7E8D46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63CAD3F-EF11-12C9-3960-82EF07414699}"/>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48686D74-5995-7541-16AA-871DE578A5E5}"/>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36EF44EB-2DEA-4E69-C033-E86886742344}"/>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2C1D3FE2-EFE1-CAB5-5206-EB5C2A660EEA}"/>
              </a:ext>
            </a:extLst>
          </p:cNvPr>
          <p:cNvSpPr txBox="1"/>
          <p:nvPr/>
        </p:nvSpPr>
        <p:spPr>
          <a:xfrm>
            <a:off x="1266940" y="2807161"/>
            <a:ext cx="10175772" cy="1938992"/>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rPr>
              <a:t>Totalitarismo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regime politico in cui tutti i poteri sono concentrati in un unico partito, in particolare nel suo capo e in un ristretto gruppo dirigente.</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Lo Stato totalitario tende a dominare l’intera società grazie al controllo centralizzato dell’economia, della politica e della cultura. Esercita, inoltre, una forte repressione poliziesca verso qualsiasi forma di dissenso e opposizione.</a:t>
            </a:r>
          </a:p>
        </p:txBody>
      </p:sp>
    </p:spTree>
    <p:extLst>
      <p:ext uri="{BB962C8B-B14F-4D97-AF65-F5344CB8AC3E}">
        <p14:creationId xmlns:p14="http://schemas.microsoft.com/office/powerpoint/2010/main" val="3747684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D90D6-B455-CE9A-41EE-A8ED250B6D4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E13125-D352-6B5B-2456-DBFDDA3C0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6B65000-D287-366B-6E6F-8A6A2E9B0E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106CE36-23DE-3204-66EB-0E6A8A22F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B3D0FBE-2CE1-BE8B-9122-70132CCF27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962FCED-18B4-8668-A319-907D922FE2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D7B4602-67D2-26C7-AC77-0957BF75E2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F9CDF5F-BDD7-D63E-9854-66A856724602}"/>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24CC184A-3735-4854-6598-C8F1F655712C}"/>
              </a:ext>
            </a:extLst>
          </p:cNvPr>
          <p:cNvSpPr txBox="1"/>
          <p:nvPr/>
        </p:nvSpPr>
        <p:spPr>
          <a:xfrm>
            <a:off x="8377514" y="598004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58165C7-27C1-56F2-AA4D-ADBC262C0AB8}"/>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62092450-DEBF-42D5-67FA-B4237BAF2E37}"/>
              </a:ext>
            </a:extLst>
          </p:cNvPr>
          <p:cNvSpPr txBox="1"/>
          <p:nvPr/>
        </p:nvSpPr>
        <p:spPr>
          <a:xfrm>
            <a:off x="1266940" y="2444153"/>
            <a:ext cx="10175772" cy="3323987"/>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Quello di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totalitarismo</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è un termine comunemente utilizzato per indicare i regimi in cui queste libertà sono assenti come il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fascismo</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il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nazismo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 il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comunismo</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Questi regimi sono simili nel reprimere le libertà fondamentali dei cittadini, ma si differenziano per altre caratteristiche, per es.:</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fascismo e nazismo, pur esercitando un controllo sull’economia e pretendendo dagli imprenditori e dal potere finanziario forme di sottomissione agli scopi del regime, non aboliscono la loro libertà economica. La soppressione del mercato libero, invece, è attuata massicciamente dai regimi comunisti, nei quali manca una teorizzazione della xenofobia e del razzismo che invece è presente nel fascismo e nel nazismo.</a:t>
            </a:r>
          </a:p>
        </p:txBody>
      </p:sp>
      <p:cxnSp>
        <p:nvCxnSpPr>
          <p:cNvPr id="5" name="Connettore 2 4">
            <a:extLst>
              <a:ext uri="{FF2B5EF4-FFF2-40B4-BE49-F238E27FC236}">
                <a16:creationId xmlns:a16="http://schemas.microsoft.com/office/drawing/2014/main" id="{499D3A3F-9BED-3839-7CC3-AF3FD6E7813C}"/>
              </a:ext>
            </a:extLst>
          </p:cNvPr>
          <p:cNvCxnSpPr/>
          <p:nvPr/>
        </p:nvCxnSpPr>
        <p:spPr>
          <a:xfrm>
            <a:off x="2313542" y="4009357"/>
            <a:ext cx="0" cy="3748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342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F1DF-1B90-2E36-A6FB-AC5C85F3C4C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B60C44-F5EC-8EDC-0A50-551B10FC9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4D22DF2-A9C9-6B2F-4E57-FA51048C15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85FD91E-A666-AEDD-705B-294C7BA9A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D9352C0-C629-23FE-098F-3B1917164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EC25FC0-B59F-C280-838C-33AD4B7F7C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D6BE3B4-F8D3-671C-6B5B-AD8DF347BA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22C4628-6102-1F83-83F0-6424A9753CC9}"/>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7C3DBEEF-88D3-40D1-79FE-EEA96C5FC1B7}"/>
              </a:ext>
            </a:extLst>
          </p:cNvPr>
          <p:cNvSpPr txBox="1"/>
          <p:nvPr/>
        </p:nvSpPr>
        <p:spPr>
          <a:xfrm>
            <a:off x="8377514" y="577445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9DCDF38-D396-55FB-B7EC-27A16AB9CA33}"/>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9C70DA65-E2BD-AD35-0125-074F90EC8BF6}"/>
              </a:ext>
            </a:extLst>
          </p:cNvPr>
          <p:cNvSpPr txBox="1"/>
          <p:nvPr/>
        </p:nvSpPr>
        <p:spPr>
          <a:xfrm>
            <a:off x="1266940" y="2820219"/>
            <a:ext cx="10175772" cy="2554545"/>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regimi totalitari sono avversi a qualsiasi forma di pluralismo e utilizzano in modo pervasivo la propaganda per convincere la massa della bontà degli scopi perseguiti dall’ideologia di cui sono espressione (es. quella fascista o comunista).</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presente, inoltre, un rigido controllo poliziesco della popolazione, fomentato anche da un clima di paura e di sospetto, e una rigida repressione poliziesca (che specialmente quando il potere viene minacciato) assume forme particolarmente feroci fino ad arrivare allo sterminio di massa.</a:t>
            </a:r>
          </a:p>
        </p:txBody>
      </p:sp>
    </p:spTree>
    <p:extLst>
      <p:ext uri="{BB962C8B-B14F-4D97-AF65-F5344CB8AC3E}">
        <p14:creationId xmlns:p14="http://schemas.microsoft.com/office/powerpoint/2010/main" val="33360411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450BE-FCA5-9BA4-6DE5-AD4D97B3F12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BE3F13-C38B-B7AE-4CF0-C9A26F81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B681624B-40C3-5916-D2EB-68BD7BA98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2DC3081-972A-8662-1C0F-6B62766F6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FD3107A-5D4A-B8CE-3E4F-CB8FA2C68E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01EDD1D-A2E9-B83F-9979-6A786DFDD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EB35836-6B09-9D29-868B-F053279C2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0BE8C0C-6606-F3B0-D069-EA8CAC31DFC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B1043421-CBBF-3450-1D10-FD92BD28B766}"/>
              </a:ext>
            </a:extLst>
          </p:cNvPr>
          <p:cNvSpPr txBox="1"/>
          <p:nvPr/>
        </p:nvSpPr>
        <p:spPr>
          <a:xfrm>
            <a:off x="8377514" y="573015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2EE8FEA7-18E1-CFA2-9E96-A75185F5B03D}"/>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B3E81BCE-3EFD-2840-D90C-1E1169A9AE6A}"/>
              </a:ext>
            </a:extLst>
          </p:cNvPr>
          <p:cNvSpPr txBox="1"/>
          <p:nvPr/>
        </p:nvSpPr>
        <p:spPr>
          <a:xfrm>
            <a:off x="1266940" y="2918140"/>
            <a:ext cx="10175772" cy="2246769"/>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Gli studiosi tendono a fare una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distinzione</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fra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totalitarismo</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autoritarismo</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pur privando i cittadini della libertà fondamentali, non ha una infiltrazione nel corpo sociale altrettanto minuta e spietata di quella presente nei regimi totalitari.</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possibile, infatti, parlare di una</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democrazia autoritaria</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mentre ha poco senso parlare di una democrazia «totalitaria».</a:t>
            </a:r>
          </a:p>
        </p:txBody>
      </p:sp>
      <p:cxnSp>
        <p:nvCxnSpPr>
          <p:cNvPr id="5" name="Connettore 2 4">
            <a:extLst>
              <a:ext uri="{FF2B5EF4-FFF2-40B4-BE49-F238E27FC236}">
                <a16:creationId xmlns:a16="http://schemas.microsoft.com/office/drawing/2014/main" id="{BF1C0D40-F0C5-74C2-2AAC-ACCFF6A43C2B}"/>
              </a:ext>
            </a:extLst>
          </p:cNvPr>
          <p:cNvCxnSpPr>
            <a:cxnSpLocks/>
          </p:cNvCxnSpPr>
          <p:nvPr/>
        </p:nvCxnSpPr>
        <p:spPr>
          <a:xfrm>
            <a:off x="9044847" y="3266978"/>
            <a:ext cx="0" cy="3021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50409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2F864-67D4-79FB-A373-0DDBE2BF5C4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8FE08CD-2C7F-E818-AF6E-45A37E066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92B1060-2DCD-9476-7B89-C9350727C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D2EE2C4-39FC-A129-F1E0-5554EAF3F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400681D-B5B6-9DFC-CE2F-B9495C3F62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ED58914-826E-09A4-0F0D-CA93CCCBF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47A8D4E-5C74-7E74-2D9B-3919D8DD0D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87BCF2F8-9417-FFE3-E588-8B481B64DFA9}"/>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05F9F162-9911-55DD-4E35-FF0F1E82BC8D}"/>
              </a:ext>
            </a:extLst>
          </p:cNvPr>
          <p:cNvSpPr txBox="1"/>
          <p:nvPr/>
        </p:nvSpPr>
        <p:spPr>
          <a:xfrm>
            <a:off x="8377514"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3D0E377-8D21-82CF-1152-CD738E31EC45}"/>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4DCD0DC8-253C-2DEF-6D29-B65188BDABA7}"/>
              </a:ext>
            </a:extLst>
          </p:cNvPr>
          <p:cNvSpPr txBox="1"/>
          <p:nvPr/>
        </p:nvSpPr>
        <p:spPr>
          <a:xfrm>
            <a:off x="1266940" y="2961049"/>
            <a:ext cx="10175772" cy="1631216"/>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Es. democrazia autoritaria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un regime dove, pur essendo possibile votare per più partiti, c’è un forte controllo politico della giustizia da parte del governo e sono fortemente limitate e controllate la libertà d’informazione e quella sindacale; un regime in cui è presente una ristretta élite che controlla l’economia del Paese e condiziona l’azione politica dei partiti.</a:t>
            </a:r>
          </a:p>
        </p:txBody>
      </p:sp>
    </p:spTree>
    <p:extLst>
      <p:ext uri="{BB962C8B-B14F-4D97-AF65-F5344CB8AC3E}">
        <p14:creationId xmlns:p14="http://schemas.microsoft.com/office/powerpoint/2010/main" val="30976691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22133-1DDE-3BCA-A8CC-A6C57DF5ED0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673BFEA-1375-B52A-DD15-5023FF6C6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959890D-4691-C269-18DB-9BB6E8FC60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CEFB6D8-F88B-821B-B957-8BFA0A47ED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30F934D-F271-A732-68AE-3C9920616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4126A10-76CF-19D4-2B12-FAF9D4D59D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1380700-026A-4091-46E9-9A6C49D99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3CC1BB7-286D-2876-B8F9-E4AEB45449F3}"/>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FE1D6F66-A32E-646E-46BB-188569850A11}"/>
              </a:ext>
            </a:extLst>
          </p:cNvPr>
          <p:cNvSpPr txBox="1"/>
          <p:nvPr/>
        </p:nvSpPr>
        <p:spPr>
          <a:xfrm>
            <a:off x="8152044" y="577530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2A3EF4B-8FBA-1D0A-257D-7D25FF77DBC1}"/>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CFA7F889-96BA-8C9A-BCE9-94F383C08589}"/>
              </a:ext>
            </a:extLst>
          </p:cNvPr>
          <p:cNvSpPr txBox="1"/>
          <p:nvPr/>
        </p:nvSpPr>
        <p:spPr>
          <a:xfrm>
            <a:off x="1520328" y="2520575"/>
            <a:ext cx="6147412" cy="2954655"/>
          </a:xfrm>
          <a:prstGeom prst="rect">
            <a:avLst/>
          </a:prstGeom>
          <a:noFill/>
        </p:spPr>
        <p:txBody>
          <a:bodyPr wrap="square" rtlCol="0">
            <a:spAutoFit/>
          </a:bodyPr>
          <a:lstStyle/>
          <a:p>
            <a:pPr lvl="0" algn="ju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Hannah Arendt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(1906-1975) (filosofa tedesca) sottolinea i caratteri di novità del totalitarismo del ‘900 rispetto ai regimi dittatoriali e tirannici delle epoche precedenti nel testo «</a:t>
            </a:r>
            <a:r>
              <a:rPr lang="it-IT" sz="19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origini del totalitarismo</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epoca attuale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si contraddistingue per il formarsi di una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massa di persone amorfa e indifferenziata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che non riesce più a individuare i propri interessi in partiti politici o movimenti sociali organizzati che rappresentino gli interessi delle varie classi e ceti sociali.</a:t>
            </a:r>
          </a:p>
        </p:txBody>
      </p:sp>
      <p:pic>
        <p:nvPicPr>
          <p:cNvPr id="5" name="Immagine 4">
            <a:extLst>
              <a:ext uri="{FF2B5EF4-FFF2-40B4-BE49-F238E27FC236}">
                <a16:creationId xmlns:a16="http://schemas.microsoft.com/office/drawing/2014/main" id="{778A2707-9AEF-05F8-FE7E-192A3B49127C}"/>
              </a:ext>
            </a:extLst>
          </p:cNvPr>
          <p:cNvPicPr>
            <a:picLocks noChangeAspect="1"/>
          </p:cNvPicPr>
          <p:nvPr/>
        </p:nvPicPr>
        <p:blipFill>
          <a:blip r:embed="rId3"/>
          <a:stretch>
            <a:fillRect/>
          </a:stretch>
        </p:blipFill>
        <p:spPr>
          <a:xfrm>
            <a:off x="8538072" y="2178558"/>
            <a:ext cx="2679170" cy="3339581"/>
          </a:xfrm>
          <a:prstGeom prst="rect">
            <a:avLst/>
          </a:prstGeom>
        </p:spPr>
      </p:pic>
      <p:cxnSp>
        <p:nvCxnSpPr>
          <p:cNvPr id="7" name="Connettore 2 6">
            <a:extLst>
              <a:ext uri="{FF2B5EF4-FFF2-40B4-BE49-F238E27FC236}">
                <a16:creationId xmlns:a16="http://schemas.microsoft.com/office/drawing/2014/main" id="{31E89E88-BC04-3BF2-C982-20B6CCA0603E}"/>
              </a:ext>
            </a:extLst>
          </p:cNvPr>
          <p:cNvCxnSpPr>
            <a:cxnSpLocks/>
          </p:cNvCxnSpPr>
          <p:nvPr/>
        </p:nvCxnSpPr>
        <p:spPr>
          <a:xfrm>
            <a:off x="2236424" y="3700102"/>
            <a:ext cx="0" cy="3414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4436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C18F9-BA7E-3758-E815-51261FE4BBC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8C4DC9-C8C4-0053-2398-8390DF9E6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B741A3A-9D0E-CD69-21F1-302CDCE670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464BA4B-721D-886E-91DD-3BBD5EEE4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92759A4-28BF-DF4C-55B5-45D429418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A75821B-1678-0CCC-EA88-0DEA49379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9A6C604-941C-C160-9265-36DB67170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5AFD4B9-2E9C-2EAC-50FD-8B8FB14C6C7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9C831B8-AC5C-C547-5BCD-9DC4D0E254D6}"/>
              </a:ext>
            </a:extLst>
          </p:cNvPr>
          <p:cNvSpPr txBox="1"/>
          <p:nvPr/>
        </p:nvSpPr>
        <p:spPr>
          <a:xfrm>
            <a:off x="8152044" y="577530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314E77A2-9A85-19E2-4EA8-DBF7C7E2E6D5}"/>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E1A62665-4B5E-7267-E17C-8373ADA2C576}"/>
              </a:ext>
            </a:extLst>
          </p:cNvPr>
          <p:cNvSpPr txBox="1"/>
          <p:nvPr/>
        </p:nvSpPr>
        <p:spPr>
          <a:xfrm>
            <a:off x="1465244" y="2417187"/>
            <a:ext cx="6147412" cy="2862322"/>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Questa incapacità rende questo gruppo maggioritario di persone terreno ideale per l’instaurarsi di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regimi totalitari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nazismo e comunismo.</a:t>
            </a:r>
          </a:p>
          <a:p>
            <a:pPr lvl="0" algn="ju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Questi regimi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(come anche il fascismo italiano)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sostengono la propria ideologia con la forza di un credo religioso imposto con la propaganda e la violenza.</a:t>
            </a:r>
          </a:p>
        </p:txBody>
      </p:sp>
      <p:pic>
        <p:nvPicPr>
          <p:cNvPr id="5" name="Immagine 4">
            <a:extLst>
              <a:ext uri="{FF2B5EF4-FFF2-40B4-BE49-F238E27FC236}">
                <a16:creationId xmlns:a16="http://schemas.microsoft.com/office/drawing/2014/main" id="{5CF7E1E5-E910-ECFF-570F-37EB423FDA6E}"/>
              </a:ext>
            </a:extLst>
          </p:cNvPr>
          <p:cNvPicPr>
            <a:picLocks noChangeAspect="1"/>
          </p:cNvPicPr>
          <p:nvPr/>
        </p:nvPicPr>
        <p:blipFill>
          <a:blip r:embed="rId3"/>
          <a:stretch>
            <a:fillRect/>
          </a:stretch>
        </p:blipFill>
        <p:spPr>
          <a:xfrm>
            <a:off x="8538072" y="2178558"/>
            <a:ext cx="2679170" cy="3339581"/>
          </a:xfrm>
          <a:prstGeom prst="rect">
            <a:avLst/>
          </a:prstGeom>
        </p:spPr>
      </p:pic>
    </p:spTree>
    <p:extLst>
      <p:ext uri="{BB962C8B-B14F-4D97-AF65-F5344CB8AC3E}">
        <p14:creationId xmlns:p14="http://schemas.microsoft.com/office/powerpoint/2010/main" val="3074419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CB04-E7A6-D87C-5258-583B620A38E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4C21DBC-255E-6EBF-6CEE-75DE54D8C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D92FFB9-7650-210B-D375-B21B92BB0B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C65012A-482F-A80D-B526-FA03AA613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B0BE560-EFD2-9966-A511-D4E41CC6C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216CE4F-B7F8-7331-C9E2-BB466E5F5C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F4D247A-9DAB-79A0-E69F-AC55B36AC1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6B11490-AEFF-9968-4813-2E3AF1B68673}"/>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C56DAB25-C90F-F762-2F01-FF3D2A932431}"/>
              </a:ext>
            </a:extLst>
          </p:cNvPr>
          <p:cNvSpPr txBox="1"/>
          <p:nvPr/>
        </p:nvSpPr>
        <p:spPr>
          <a:xfrm>
            <a:off x="8152044" y="577530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F0462C8-3A42-7428-6368-063DC6120125}"/>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7B32FF7E-6032-2962-F025-B6C606F8D3A1}"/>
              </a:ext>
            </a:extLst>
          </p:cNvPr>
          <p:cNvSpPr txBox="1"/>
          <p:nvPr/>
        </p:nvSpPr>
        <p:spPr>
          <a:xfrm>
            <a:off x="1465244" y="2166004"/>
            <a:ext cx="9751998" cy="3477875"/>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Aspetti fondamentali del totalitarismo:</a:t>
            </a:r>
          </a:p>
          <a:p>
            <a:pPr marL="342900" lvl="0" indent="-342900" algn="just">
              <a:buFont typeface="Wingdings" panose="05000000000000000000" pitchFamily="2" charset="2"/>
              <a:buChar char="§"/>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un’ideologia ufficiale diffusa dalla propaganda e imposta con la forza (fascista o comunista);</a:t>
            </a:r>
          </a:p>
          <a:p>
            <a:pPr marL="342900" lvl="0" indent="-342900" algn="just">
              <a:buFont typeface="Wingdings" panose="05000000000000000000" pitchFamily="2" charset="2"/>
              <a:buChar char="§"/>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 unico partito di massa dominato dal capo e da una dirigenza ristretta;</a:t>
            </a:r>
          </a:p>
          <a:p>
            <a:pPr marL="342900" lvl="0" indent="-342900" algn="just">
              <a:buFont typeface="Wingdings" panose="05000000000000000000" pitchFamily="2" charset="2"/>
              <a:buChar char="§"/>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 controllo centralizzato dell’economia;</a:t>
            </a:r>
          </a:p>
          <a:p>
            <a:pPr marL="342900" lvl="0" indent="-342900" algn="just">
              <a:buFont typeface="Wingdings" panose="05000000000000000000" pitchFamily="2" charset="2"/>
              <a:buChar char="§"/>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 apparato repressivo (polizia, magistratura) capillare che, specialmente agli oppositori politici, non offre garanzie giuridiche;</a:t>
            </a:r>
          </a:p>
          <a:p>
            <a:pPr marL="342900" lvl="0" indent="-342900" algn="just">
              <a:buFont typeface="Wingdings" panose="05000000000000000000" pitchFamily="2" charset="2"/>
              <a:buChar char="§"/>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 controllo rigoroso dell’informazione su cui il potere politico esercita il proprio monopolio;</a:t>
            </a:r>
          </a:p>
          <a:p>
            <a:pPr marL="342900" lvl="0" indent="-342900" algn="just">
              <a:buFont typeface="Wingdings" panose="05000000000000000000" pitchFamily="2" charset="2"/>
              <a:buChar char="§"/>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l’individuazione di un nemico esterno da combattere (es. capitalismo,  miscredenti, etc..)</a:t>
            </a:r>
          </a:p>
        </p:txBody>
      </p:sp>
    </p:spTree>
    <p:extLst>
      <p:ext uri="{BB962C8B-B14F-4D97-AF65-F5344CB8AC3E}">
        <p14:creationId xmlns:p14="http://schemas.microsoft.com/office/powerpoint/2010/main" val="29600018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6F2EA-DF97-D6BC-F5F9-755571E5DDB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394738-3FF0-16A9-356E-4638CC77B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798E83C-D77D-3C37-9D7C-8286703B93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FCB812A-E955-B842-159A-044174546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987E088-6DDA-862D-ACFC-9A85C6E09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E684EE8-7682-9F9E-AA2D-DBF225B722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290D283-D8EA-1B4D-FA8C-7D2E6376D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D7545AF-9F91-6D9E-46A8-E2777499E93E}"/>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183FAD9B-683F-BCDC-6E57-7C89214083AD}"/>
              </a:ext>
            </a:extLst>
          </p:cNvPr>
          <p:cNvSpPr txBox="1"/>
          <p:nvPr/>
        </p:nvSpPr>
        <p:spPr>
          <a:xfrm>
            <a:off x="8152044" y="577445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2179A70-BF56-CFB2-9E06-75B91EB75028}"/>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E2E54758-2140-0968-6DCC-32FB0E25C1EF}"/>
              </a:ext>
            </a:extLst>
          </p:cNvPr>
          <p:cNvSpPr txBox="1"/>
          <p:nvPr/>
        </p:nvSpPr>
        <p:spPr>
          <a:xfrm>
            <a:off x="1465244" y="2499384"/>
            <a:ext cx="9751998" cy="2554545"/>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regimi democratici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si sono affermati soprattutto nei Paesi dove è presente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l’economia di mercato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 in generale, dove vige questo tipo di economia la produzione globale di ricchezza si è dimostrata superiore rispetto ai regimi comunisti anche se, in genere, non è equamente distribuita.</a:t>
            </a:r>
          </a:p>
          <a:p>
            <a:pPr lvl="0"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 determinati fasi storiche, infatti, in concomitanza con le crisi dell’economia capitalistica, la ricchezza tende a concentrarsi in gruppi ristretti portando a un impoverimento del resto della popolazione.</a:t>
            </a:r>
          </a:p>
        </p:txBody>
      </p:sp>
      <p:cxnSp>
        <p:nvCxnSpPr>
          <p:cNvPr id="5" name="Connettore 2 4">
            <a:extLst>
              <a:ext uri="{FF2B5EF4-FFF2-40B4-BE49-F238E27FC236}">
                <a16:creationId xmlns:a16="http://schemas.microsoft.com/office/drawing/2014/main" id="{3A696B41-4199-B66D-DA62-06D19170617A}"/>
              </a:ext>
            </a:extLst>
          </p:cNvPr>
          <p:cNvCxnSpPr>
            <a:cxnSpLocks/>
          </p:cNvCxnSpPr>
          <p:nvPr/>
        </p:nvCxnSpPr>
        <p:spPr>
          <a:xfrm>
            <a:off x="2644047" y="3776442"/>
            <a:ext cx="0" cy="3119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20650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D2DAE-EBE6-54BC-FC43-1DE4F8F3285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3D1681-0882-C1C0-F3FC-647FB7C9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8F064A8-8FF7-885B-9663-468B9FC812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2189798-6D5F-220D-E39B-2E39FCD90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FE8F39A-1909-7A50-97C1-756979244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BB7A616-04E2-71F2-0238-0DA8ACA33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72E9346-CBA6-BAD2-604A-C1D44E470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1141439-047D-F868-3381-4ADAC31BF607}"/>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ACB1CCC9-FC11-6D16-0556-0E9CC4C61F91}"/>
              </a:ext>
            </a:extLst>
          </p:cNvPr>
          <p:cNvSpPr txBox="1"/>
          <p:nvPr/>
        </p:nvSpPr>
        <p:spPr>
          <a:xfrm>
            <a:off x="815204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B03E16BE-F4D8-47FA-9A93-FB517A42F9EF}"/>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65B21F2E-F115-97C1-D43B-B8176C178D29}"/>
              </a:ext>
            </a:extLst>
          </p:cNvPr>
          <p:cNvSpPr txBox="1"/>
          <p:nvPr/>
        </p:nvSpPr>
        <p:spPr>
          <a:xfrm>
            <a:off x="1630496" y="2369356"/>
            <a:ext cx="9586746" cy="3600986"/>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Alcuni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studiosi critici del capitalismo (es. chi si rifà alle analisi di Marx e alla Scuola di Francoforte)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affermano che anche dove è presente l’economia di mercato, insieme alla democrazia politica è presente una forma di totalitarismo.</a:t>
            </a:r>
          </a:p>
          <a:p>
            <a:pPr lvl="0" algn="ju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regime totalitari, dunque, indottrinano le masse attraverso la propaganda ma nelle democrazie liberali dove vige il liberismo economico i gruppi monopolistici che esercitano sull’economia di mercato la propria influenza manipolano le coscienze attraverso l’</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industria culturale.</a:t>
            </a:r>
          </a:p>
          <a:p>
            <a:pPr lvl="0" algn="ju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Grazie a quest’ultima, l’</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individualismo</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edonismo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 il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consumismo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diventano poi delle ideologie di massa, perfettamente coerenti e integrate tra loro, che condizionano la vita dei cittadini.</a:t>
            </a:r>
          </a:p>
        </p:txBody>
      </p:sp>
    </p:spTree>
    <p:extLst>
      <p:ext uri="{BB962C8B-B14F-4D97-AF65-F5344CB8AC3E}">
        <p14:creationId xmlns:p14="http://schemas.microsoft.com/office/powerpoint/2010/main" val="11134607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C381E-F161-A177-BBC7-036040DBB08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5C86C19-F13A-3DB3-78B9-210FB875F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1E6DA11-65E6-209F-4DBC-91B0A443B9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7B6BD3E-D7BC-BF06-1EA0-5F803CC2DB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BDF6245-D766-42D6-9674-5FF3684A19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F67D4AF-040B-F6E9-5900-1625C31DC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1144B3C-D1E8-2C65-42F9-A69EE5B5A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676F3B7-77F8-19F4-AD7C-FF16A634BDE2}"/>
              </a:ext>
            </a:extLst>
          </p:cNvPr>
          <p:cNvPicPr>
            <a:picLocks noChangeAspect="1"/>
          </p:cNvPicPr>
          <p:nvPr/>
        </p:nvPicPr>
        <p:blipFill>
          <a:blip r:embed="rId2"/>
          <a:stretch>
            <a:fillRect/>
          </a:stretch>
        </p:blipFill>
        <p:spPr>
          <a:xfrm>
            <a:off x="0" y="0"/>
            <a:ext cx="4346062" cy="1706564"/>
          </a:xfrm>
          <a:prstGeom prst="rect">
            <a:avLst/>
          </a:prstGeom>
        </p:spPr>
      </p:pic>
      <p:sp>
        <p:nvSpPr>
          <p:cNvPr id="23" name="CasellaDiTesto 22">
            <a:extLst>
              <a:ext uri="{FF2B5EF4-FFF2-40B4-BE49-F238E27FC236}">
                <a16:creationId xmlns:a16="http://schemas.microsoft.com/office/drawing/2014/main" id="{D5E6D147-6BBA-EA6A-994C-1C8BDF26C7E0}"/>
              </a:ext>
            </a:extLst>
          </p:cNvPr>
          <p:cNvSpPr txBox="1"/>
          <p:nvPr/>
        </p:nvSpPr>
        <p:spPr>
          <a:xfrm>
            <a:off x="8152044" y="550203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325FF5-AF05-D0A4-EEEF-EE8D85CAE0A6}"/>
              </a:ext>
            </a:extLst>
          </p:cNvPr>
          <p:cNvSpPr txBox="1"/>
          <p:nvPr/>
        </p:nvSpPr>
        <p:spPr>
          <a:xfrm>
            <a:off x="5141603" y="1214121"/>
            <a:ext cx="4942106" cy="492443"/>
          </a:xfrm>
          <a:prstGeom prst="rect">
            <a:avLst/>
          </a:prstGeom>
          <a:noFill/>
        </p:spPr>
        <p:txBody>
          <a:bodyPr wrap="square" rtlCol="0">
            <a:spAutoFit/>
          </a:bodyPr>
          <a:lstStyle/>
          <a:p>
            <a:pPr lvl="0" algn="ctr">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società totalitaria</a:t>
            </a:r>
          </a:p>
        </p:txBody>
      </p:sp>
      <p:sp>
        <p:nvSpPr>
          <p:cNvPr id="2" name="CasellaDiTesto 1">
            <a:extLst>
              <a:ext uri="{FF2B5EF4-FFF2-40B4-BE49-F238E27FC236}">
                <a16:creationId xmlns:a16="http://schemas.microsoft.com/office/drawing/2014/main" id="{1E983560-C753-3FD9-BBE7-CDF4CF511807}"/>
              </a:ext>
            </a:extLst>
          </p:cNvPr>
          <p:cNvSpPr txBox="1"/>
          <p:nvPr/>
        </p:nvSpPr>
        <p:spPr>
          <a:xfrm>
            <a:off x="1630496" y="2753477"/>
            <a:ext cx="9586746" cy="1631216"/>
          </a:xfrm>
          <a:prstGeom prst="rect">
            <a:avLst/>
          </a:prstGeom>
          <a:noFill/>
        </p:spPr>
        <p:txBody>
          <a:bodyPr wrap="square" rtlCol="0">
            <a:spAutoFit/>
          </a:bodyPr>
          <a:lstStyle/>
          <a:p>
            <a:pPr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Negli anni Ottanta del ‘900, durante il trionfo del liberismo economico, l’</a:t>
            </a:r>
            <a:r>
              <a:rPr lang="it-IT" sz="20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edonismo </a:t>
            </a:r>
            <a:r>
              <a:rPr lang="it-IT" sz="2000" b="1" i="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reganiano</a:t>
            </a:r>
            <a:r>
              <a:rPr lang="it-IT" sz="20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dal nome del presidente statunitense del tempo, celebrava i valori dell’individualismo e della competizione rispetto a quelli della solidarietà sociale.</a:t>
            </a:r>
          </a:p>
          <a:p>
            <a:pPr algn="ju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Edonismo  dottrina filosofica che fa coincidere il bene con il piacere.</a:t>
            </a:r>
          </a:p>
        </p:txBody>
      </p:sp>
    </p:spTree>
    <p:extLst>
      <p:ext uri="{BB962C8B-B14F-4D97-AF65-F5344CB8AC3E}">
        <p14:creationId xmlns:p14="http://schemas.microsoft.com/office/powerpoint/2010/main" val="2741341399"/>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5516</Words>
  <Application>Microsoft Office PowerPoint</Application>
  <PresentationFormat>Widescreen</PresentationFormat>
  <Paragraphs>536</Paragraphs>
  <Slides>73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73</vt:i4>
      </vt:variant>
    </vt:vector>
  </HeadingPairs>
  <TitlesOfParts>
    <vt:vector size="79" baseType="lpstr">
      <vt:lpstr>Aptos</vt:lpstr>
      <vt:lpstr>Aptos Display</vt:lpstr>
      <vt:lpstr>Arial</vt:lpstr>
      <vt:lpstr>Palatino Linotype</vt:lpstr>
      <vt:lpstr>Wingdings</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37</cp:revision>
  <dcterms:created xsi:type="dcterms:W3CDTF">2025-11-09T15:16:39Z</dcterms:created>
  <dcterms:modified xsi:type="dcterms:W3CDTF">2025-11-17T09:53:12Z</dcterms:modified>
</cp:coreProperties>
</file>