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66" r:id="rId2"/>
    <p:sldId id="367" r:id="rId3"/>
    <p:sldId id="368" r:id="rId4"/>
    <p:sldId id="369" r:id="rId5"/>
    <p:sldId id="370" r:id="rId6"/>
    <p:sldId id="371" r:id="rId7"/>
    <p:sldId id="372" r:id="rId8"/>
    <p:sldId id="373" r:id="rId9"/>
    <p:sldId id="374" r:id="rId10"/>
    <p:sldId id="375" r:id="rId11"/>
    <p:sldId id="376" r:id="rId12"/>
    <p:sldId id="377" r:id="rId13"/>
    <p:sldId id="378" r:id="rId14"/>
    <p:sldId id="379" r:id="rId15"/>
    <p:sldId id="380" r:id="rId16"/>
    <p:sldId id="381" r:id="rId17"/>
    <p:sldId id="382"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05" r:id="rId41"/>
    <p:sldId id="406" r:id="rId42"/>
    <p:sldId id="407" r:id="rId43"/>
    <p:sldId id="418" r:id="rId44"/>
    <p:sldId id="408" r:id="rId45"/>
    <p:sldId id="409" r:id="rId46"/>
    <p:sldId id="410" r:id="rId47"/>
    <p:sldId id="411" r:id="rId48"/>
    <p:sldId id="413" r:id="rId49"/>
    <p:sldId id="412" r:id="rId50"/>
    <p:sldId id="414" r:id="rId51"/>
    <p:sldId id="415" r:id="rId52"/>
    <p:sldId id="416" r:id="rId53"/>
    <p:sldId id="417" r:id="rId54"/>
    <p:sldId id="419" r:id="rId55"/>
    <p:sldId id="420" r:id="rId56"/>
    <p:sldId id="421" r:id="rId57"/>
    <p:sldId id="422" r:id="rId58"/>
    <p:sldId id="423" r:id="rId59"/>
    <p:sldId id="424" r:id="rId60"/>
    <p:sldId id="425" r:id="rId61"/>
    <p:sldId id="426" r:id="rId62"/>
    <p:sldId id="427" r:id="rId63"/>
    <p:sldId id="428" r:id="rId64"/>
    <p:sldId id="429" r:id="rId65"/>
    <p:sldId id="430" r:id="rId66"/>
    <p:sldId id="431" r:id="rId67"/>
    <p:sldId id="432" r:id="rId68"/>
    <p:sldId id="433" r:id="rId69"/>
    <p:sldId id="434" r:id="rId70"/>
    <p:sldId id="435" r:id="rId71"/>
    <p:sldId id="436" r:id="rId72"/>
    <p:sldId id="437" r:id="rId73"/>
    <p:sldId id="438" r:id="rId74"/>
    <p:sldId id="439" r:id="rId75"/>
    <p:sldId id="440" r:id="rId76"/>
    <p:sldId id="441" r:id="rId77"/>
    <p:sldId id="442" r:id="rId78"/>
    <p:sldId id="443" r:id="rId79"/>
    <p:sldId id="444" r:id="rId80"/>
    <p:sldId id="445" r:id="rId81"/>
    <p:sldId id="446" r:id="rId82"/>
    <p:sldId id="447" r:id="rId83"/>
    <p:sldId id="448" r:id="rId84"/>
    <p:sldId id="449" r:id="rId85"/>
    <p:sldId id="450" r:id="rId86"/>
    <p:sldId id="451" r:id="rId87"/>
    <p:sldId id="452" r:id="rId88"/>
    <p:sldId id="453" r:id="rId89"/>
    <p:sldId id="454" r:id="rId9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52842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123048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96576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833343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63658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101354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50313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573027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689075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977266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03/12/2025</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762201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03/12/2025</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2097558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raiscuola.rai.it/educazionecivica/articoli/2021/01/I-rischi-della-rete-d0f88671-39fe-4e7d-bd2d-771ee6c30a86.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hyperlink" Target="https://youtu.be/Ub6dijHBSCc?si=ufAF7h6YMHFilYUy"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youtu.be/pgyhLqYWBwI?si=f1wmv9UYvEhWr1dT"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hyperlink" Target="https://www.raiscuola.rai.it/scienzesociali/articoli/2021/03/Definizione-di-globalizzazione-818f48b3-7e88-48c8-9036-5b256217295a.htm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601882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comunicazione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78577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95663" y="2237774"/>
            <a:ext cx="9788796" cy="307776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Mass media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qualsiasi mezzo utilizzato per comunicare con un gran numero di persone senza un contatto personale e diretto</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noProof="0" dirty="0">
              <a:solidFill>
                <a:prstClr val="black"/>
              </a:solidFill>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rPr>
              <a:t>rappresentano per la società contemporanea una delle principali fonti di informazione e di idee; esercitano un’influenza sugli atteggiamenti e, a volte, anche sui comportamenti.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rPr>
              <a:t>Per tali motivi, </a:t>
            </a:r>
            <a:r>
              <a:rPr lang="it-IT" sz="1900" b="1" dirty="0">
                <a:solidFill>
                  <a:prstClr val="black"/>
                </a:solidFill>
                <a:latin typeface="Palatino Linotype" panose="02040502050505030304" pitchFamily="18" charset="0"/>
                <a:cs typeface="Times New Roman" panose="02020603050405020304" pitchFamily="18" charset="0"/>
              </a:rPr>
              <a:t>la maggior parte degli studiosi contemporanei conclude che i mass media abbiano il potere di rinforzare atteggiamenti e opinioni già esistenti, piuttosto che cambiarli.</a:t>
            </a: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cxnSp>
        <p:nvCxnSpPr>
          <p:cNvPr id="3" name="Connettore 2 2">
            <a:extLst>
              <a:ext uri="{FF2B5EF4-FFF2-40B4-BE49-F238E27FC236}">
                <a16:creationId xmlns:a16="http://schemas.microsoft.com/office/drawing/2014/main" id="{25139223-CAB1-F238-9A43-404F817D19DA}"/>
              </a:ext>
            </a:extLst>
          </p:cNvPr>
          <p:cNvCxnSpPr>
            <a:cxnSpLocks/>
          </p:cNvCxnSpPr>
          <p:nvPr/>
        </p:nvCxnSpPr>
        <p:spPr>
          <a:xfrm>
            <a:off x="2059807" y="2947663"/>
            <a:ext cx="0" cy="4813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819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601882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comunicazione sociale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5470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95663" y="2327790"/>
            <a:ext cx="9788796"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Alcuni studiosi ritengono infatti i mass media potenti strumenti di controllo sociale, il cui obiettivo principale è mantenere lo status quo, influenzando le scelte di chi li utilizza.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Tradizionalmente, i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media</a:t>
            </a:r>
            <a:r>
              <a:rPr lang="it-IT" sz="2000" b="1" dirty="0">
                <a:solidFill>
                  <a:prstClr val="black"/>
                </a:solidFill>
                <a:latin typeface="Palatino Linotype" panose="02040502050505030304" pitchFamily="18" charset="0"/>
                <a:cs typeface="Times New Roman" panose="02020603050405020304" pitchFamily="18" charset="0"/>
              </a:rPr>
              <a:t>,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intesi come strumenti di diffusione della comunicazione e di controllo sociale, includono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stampa, radio e televisione,</a:t>
            </a:r>
            <a:r>
              <a:rPr lang="it-IT" sz="2000" b="1" dirty="0">
                <a:solidFill>
                  <a:prstClr val="black"/>
                </a:solidFill>
                <a:latin typeface="Palatino Linotype" panose="02040502050505030304" pitchFamily="18" charset="0"/>
                <a:cs typeface="Times New Roman" panose="02020603050405020304" pitchFamily="18" charset="0"/>
              </a:rPr>
              <a:t> </a:t>
            </a:r>
            <a:r>
              <a:rPr lang="it-IT" sz="2000" dirty="0">
                <a:solidFill>
                  <a:prstClr val="black"/>
                </a:solidFill>
                <a:latin typeface="Palatino Linotype" panose="02040502050505030304" pitchFamily="18" charset="0"/>
                <a:cs typeface="Times New Roman" panose="02020603050405020304" pitchFamily="18" charset="0"/>
              </a:rPr>
              <a:t>a cui si possono aggiungere anche</a:t>
            </a:r>
            <a:r>
              <a:rPr lang="it-IT" sz="2000" b="1" dirty="0">
                <a:solidFill>
                  <a:prstClr val="black"/>
                </a:solidFill>
                <a:latin typeface="Palatino Linotype" panose="02040502050505030304" pitchFamily="18" charset="0"/>
                <a:cs typeface="Times New Roman" panose="02020603050405020304" pitchFamily="18" charset="0"/>
              </a:rPr>
              <a:t> il cinema, i libri, i fumetti e i new media </a:t>
            </a:r>
            <a:r>
              <a:rPr lang="it-IT" sz="2000" dirty="0">
                <a:solidFill>
                  <a:prstClr val="black"/>
                </a:solidFill>
                <a:latin typeface="Palatino Linotype" panose="02040502050505030304" pitchFamily="18" charset="0"/>
                <a:cs typeface="Times New Roman" panose="02020603050405020304" pitchFamily="18" charset="0"/>
              </a:rPr>
              <a:t>(questi ultimi frutto dello sviluppo tecnologico e telematico). </a:t>
            </a: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81549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stampa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5470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95663" y="2327790"/>
            <a:ext cx="9788796"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Stampa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rimo mezzo moderno di comunicazione di massa.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il mezzo di comunicazione più idoneo per una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riflessione duratura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il più efficace nell’indicare la diversa rilevanza dei problemi presentati.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comunicazione scritta, infatti, si presta meglio a riferire le notizie e a sviluppare un commento in relazione ai fatti, con un linguaggio sintetico e immediato.</a:t>
            </a:r>
          </a:p>
        </p:txBody>
      </p:sp>
      <p:cxnSp>
        <p:nvCxnSpPr>
          <p:cNvPr id="3" name="Connettore 2 2">
            <a:extLst>
              <a:ext uri="{FF2B5EF4-FFF2-40B4-BE49-F238E27FC236}">
                <a16:creationId xmlns:a16="http://schemas.microsoft.com/office/drawing/2014/main" id="{57BF02C1-559F-1DE7-C381-4B82A19481F3}"/>
              </a:ext>
            </a:extLst>
          </p:cNvPr>
          <p:cNvCxnSpPr/>
          <p:nvPr/>
        </p:nvCxnSpPr>
        <p:spPr>
          <a:xfrm>
            <a:off x="1896177" y="2749307"/>
            <a:ext cx="0" cy="4297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3462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stampa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78428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95663" y="2065854"/>
            <a:ext cx="978879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Un’informazione «corretta» infatti deve riportare gli avvenimenti in maniera fedele, ossia deve essere un’informazione obiettiva.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rPr>
              <a:t>Tuttavia, anche nelle situazioni più favorevoli (per es. nei fatti di cronaca), gli studiosi sostengono che un’</a:t>
            </a:r>
            <a:r>
              <a:rPr lang="it-IT" sz="2000" b="1" dirty="0">
                <a:solidFill>
                  <a:prstClr val="black"/>
                </a:solidFill>
                <a:latin typeface="Palatino Linotype" panose="02040502050505030304" pitchFamily="18" charset="0"/>
                <a:cs typeface="Times New Roman" panose="02020603050405020304" pitchFamily="18" charset="0"/>
              </a:rPr>
              <a:t>informazione obiettiva non sia possibile.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rPr>
              <a:t>I giornalisti, pur riportando i fatti fedelmente, senza falsificarli, devono inserirli in uno specifico contesto, stabilire tra questi un certo ordine di importanza e scegliere alcune sequenze temporali piuttosto che altre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questo influenzerà dunque la percezione che il lettore avrà di quella notizia.</a:t>
            </a: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cxnSp>
        <p:nvCxnSpPr>
          <p:cNvPr id="3" name="Connettore 2 2">
            <a:extLst>
              <a:ext uri="{FF2B5EF4-FFF2-40B4-BE49-F238E27FC236}">
                <a16:creationId xmlns:a16="http://schemas.microsoft.com/office/drawing/2014/main" id="{57BF02C1-559F-1DE7-C381-4B82A19481F3}"/>
              </a:ext>
            </a:extLst>
          </p:cNvPr>
          <p:cNvCxnSpPr/>
          <p:nvPr/>
        </p:nvCxnSpPr>
        <p:spPr>
          <a:xfrm>
            <a:off x="1886552" y="2816353"/>
            <a:ext cx="0" cy="4297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8196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radio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70974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88141" y="2345496"/>
            <a:ext cx="9696318"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Nasce nel 1894 grazie agli esperimenti condotti da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Guglielmo Marconi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(scienziato e inventore, 1874-1937).</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Nel 1922 diviene un importante mezzo di intrattenimento con la nascita della BBC (</a:t>
            </a:r>
            <a:r>
              <a:rPr kumimoji="0" lang="it-IT" sz="2000"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British Broadcasting Corporation</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in Inghilterra.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endParaRPr>
          </a:p>
          <a:p>
            <a:pPr lvl="0" algn="just">
              <a:defRPr/>
            </a:pPr>
            <a:r>
              <a:rPr lang="it-IT" sz="2000" b="1" dirty="0">
                <a:solidFill>
                  <a:prstClr val="black"/>
                </a:solidFill>
                <a:latin typeface="Palatino Linotype" panose="02040502050505030304" pitchFamily="18" charset="0"/>
                <a:cs typeface="Times New Roman" panose="02020603050405020304" pitchFamily="18" charset="0"/>
              </a:rPr>
              <a:t>1924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rPr>
              <a:t>prime trasmissioni radiofoniche in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Italia; </a:t>
            </a:r>
          </a:p>
          <a:p>
            <a:pPr lvl="0" algn="ju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1927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nasce l’EIAR (Ente Italiano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udizioni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a:t>
            </a:r>
            <a:r>
              <a:rPr kumimoji="0" lang="it-IT" sz="200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adiofoniche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successivamente RAI (Radio Audizioni Italiane).</a:t>
            </a:r>
          </a:p>
        </p:txBody>
      </p:sp>
    </p:spTree>
    <p:extLst>
      <p:ext uri="{BB962C8B-B14F-4D97-AF65-F5344CB8AC3E}">
        <p14:creationId xmlns:p14="http://schemas.microsoft.com/office/powerpoint/2010/main" val="2435234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radio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66948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3789" y="2268552"/>
            <a:ext cx="9740670"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Fino alla nascita delle televisione, la radio assume una grande importanza sia come mezzo d’informazione che d’intrattenimento.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Il suo utilizzo infatti è molto più semplice e popolare di quello della stampa; diviene, quindi, il principale mezzo utilizzato per la propaganda politica durante il fascismo.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Una volta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diffusa la televisione, la radio diventa un mezzo complementare: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mantiene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spazi propri, un pubblico fedele, una grande varietà di programmi e offre la possibilità di accompagnare gli ascoltatori nei loro spostamenti, facendo loro compagnia o fungendo da sottofondo in diversi momenti della giornata, anche lavorativi.</a:t>
            </a:r>
          </a:p>
        </p:txBody>
      </p:sp>
    </p:spTree>
    <p:extLst>
      <p:ext uri="{BB962C8B-B14F-4D97-AF65-F5344CB8AC3E}">
        <p14:creationId xmlns:p14="http://schemas.microsoft.com/office/powerpoint/2010/main" val="2775612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radio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66948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3789" y="2536247"/>
            <a:ext cx="9740670"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Nelle trasmissioni radiofoniche,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informazione e intrattenimento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spesso sono ricorrenti e mischiati,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a:t>
            </a:r>
            <a:r>
              <a:rPr kumimoji="0" lang="it-IT" sz="190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nche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per questo ascoltare la radio diventa un’abitudine che coinvolge molte categorie di persone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radio costituisce, almeno in parte, un mezzo interattivo, grazie alla possibilità di intervenire in diretta (attraverso chiamate, l’invio di sms o interagendo mediante un social network). </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p:txBody>
      </p:sp>
      <p:cxnSp>
        <p:nvCxnSpPr>
          <p:cNvPr id="3" name="Connettore 2 2">
            <a:extLst>
              <a:ext uri="{FF2B5EF4-FFF2-40B4-BE49-F238E27FC236}">
                <a16:creationId xmlns:a16="http://schemas.microsoft.com/office/drawing/2014/main" id="{59CD2066-6F05-49B0-A55C-691BDD2610F2}"/>
              </a:ext>
            </a:extLst>
          </p:cNvPr>
          <p:cNvCxnSpPr/>
          <p:nvPr/>
        </p:nvCxnSpPr>
        <p:spPr>
          <a:xfrm>
            <a:off x="2152621" y="3559139"/>
            <a:ext cx="0" cy="3686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7392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televisione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77398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3789" y="2550928"/>
            <a:ext cx="9740670" cy="278537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Nel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1939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(dopo diverse prove ed esperimenti di trasmissioni a distanza di immagini in movimento) viene inaugurato a New York questo sistema di trasmissione a 340 righe e 30 immagini al secondo che due anni più tardi diventerà a 525 righe.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u="sng"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Trasmissione televisiva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sng"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1954 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vengono mandati in onda da Milano i primi programmi televisivi (della durata complessiva di cinque ore e mezzo, dalle 17.30 alle 23.00).</a:t>
            </a:r>
            <a:endParaRPr kumimoji="0" lang="it-IT" sz="20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p:txBody>
      </p:sp>
      <p:cxnSp>
        <p:nvCxnSpPr>
          <p:cNvPr id="3" name="Connettore 2 2">
            <a:extLst>
              <a:ext uri="{FF2B5EF4-FFF2-40B4-BE49-F238E27FC236}">
                <a16:creationId xmlns:a16="http://schemas.microsoft.com/office/drawing/2014/main" id="{59CD2066-6F05-49B0-A55C-691BDD2610F2}"/>
              </a:ext>
            </a:extLst>
          </p:cNvPr>
          <p:cNvCxnSpPr>
            <a:cxnSpLocks/>
          </p:cNvCxnSpPr>
          <p:nvPr/>
        </p:nvCxnSpPr>
        <p:spPr>
          <a:xfrm>
            <a:off x="2086404" y="3482650"/>
            <a:ext cx="0" cy="5588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827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televisione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77335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3789" y="2504761"/>
            <a:ext cx="9740670" cy="283154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Tra fine degli anni ‘50 e inizi degli anni ’60, la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tele</a:t>
            </a:r>
            <a:r>
              <a:rPr kumimoji="0" lang="it-IT" sz="20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visione si diffonde in Italia in modo massiccio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varietà delle trasmissioni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molto ampia: telegiornali, trasmissioni di intrattenimento, programmi didattici, documentari, etc.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L’uso di immagini visive, inoltre, consente di creare nuove forme di coinvolgimento emotivo, dando la sensazione agli spettatori di vivere gli eventi che venivano trasmessi.</a:t>
            </a: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p:txBody>
      </p:sp>
      <p:cxnSp>
        <p:nvCxnSpPr>
          <p:cNvPr id="3" name="Connettore 2 2">
            <a:extLst>
              <a:ext uri="{FF2B5EF4-FFF2-40B4-BE49-F238E27FC236}">
                <a16:creationId xmlns:a16="http://schemas.microsoft.com/office/drawing/2014/main" id="{59CD2066-6F05-49B0-A55C-691BDD2610F2}"/>
              </a:ext>
            </a:extLst>
          </p:cNvPr>
          <p:cNvCxnSpPr>
            <a:cxnSpLocks/>
          </p:cNvCxnSpPr>
          <p:nvPr/>
        </p:nvCxnSpPr>
        <p:spPr>
          <a:xfrm>
            <a:off x="2134530" y="3228958"/>
            <a:ext cx="0" cy="4537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2415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televisione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8433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3789" y="2560939"/>
            <a:ext cx="9740670"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La radio si limita a raccontare, la televisione, invece, che sia trasmessa in diretta o in differita, consente agli utenti di vedere ciò che sta accadendo, permettendo un’identificazione maggiore con i protagonisti e le vicende mostrate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ha quindi l’effetto di dare realtà alle proprie immagini, andando oltre la realtà stessa </a:t>
            </a: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(es. un avvenimento può sembrare non vero o inesistente per il semplice fatto di non essere stato divulgato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tramite la </a:t>
            </a: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televisione</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Un messaggio pubblicitario trasmesso in TV invece induce nelle persone la persuasione della bontà del prodotto pubblicizzato.</a:t>
            </a:r>
          </a:p>
        </p:txBody>
      </p:sp>
      <p:cxnSp>
        <p:nvCxnSpPr>
          <p:cNvPr id="3" name="Connettore 2 2">
            <a:extLst>
              <a:ext uri="{FF2B5EF4-FFF2-40B4-BE49-F238E27FC236}">
                <a16:creationId xmlns:a16="http://schemas.microsoft.com/office/drawing/2014/main" id="{59CD2066-6F05-49B0-A55C-691BDD2610F2}"/>
              </a:ext>
            </a:extLst>
          </p:cNvPr>
          <p:cNvCxnSpPr>
            <a:cxnSpLocks/>
          </p:cNvCxnSpPr>
          <p:nvPr/>
        </p:nvCxnSpPr>
        <p:spPr>
          <a:xfrm>
            <a:off x="2173031" y="3491669"/>
            <a:ext cx="0" cy="4537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563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televisione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8433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3789" y="2560939"/>
            <a:ext cx="9740670"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La </a:t>
            </a:r>
            <a:r>
              <a:rPr kumimoji="0" lang="it-IT" sz="1900" b="1"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potenza del mezzo televisivo</a:t>
            </a: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d’altronde, consente a tutti un facile accesso alle informazioni, così come di «visitare» e «conoscere» luoghi e realtà anche molto lontani dall’esperienza quotidiana dei telespettatori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L’uso delle immagini poi rende più facile la comprensione di eventi e argomenti complessi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Tutto ciò fa sì, quindi, che </a:t>
            </a:r>
            <a:r>
              <a:rPr kumimoji="0" lang="it-IT" sz="1900" b="1"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la televisione rappresenti un mezzo democratico di grande efficacia.</a:t>
            </a:r>
          </a:p>
        </p:txBody>
      </p:sp>
      <p:cxnSp>
        <p:nvCxnSpPr>
          <p:cNvPr id="4" name="Connettore 2 3">
            <a:extLst>
              <a:ext uri="{FF2B5EF4-FFF2-40B4-BE49-F238E27FC236}">
                <a16:creationId xmlns:a16="http://schemas.microsoft.com/office/drawing/2014/main" id="{6CB7A53B-1BFE-71BD-C3D7-5D4D6BB6EB19}"/>
              </a:ext>
            </a:extLst>
          </p:cNvPr>
          <p:cNvCxnSpPr>
            <a:cxnSpLocks/>
          </p:cNvCxnSpPr>
          <p:nvPr/>
        </p:nvCxnSpPr>
        <p:spPr>
          <a:xfrm>
            <a:off x="2059806" y="4494998"/>
            <a:ext cx="0" cy="4042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0528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700583" y="1214121"/>
            <a:ext cx="4346063"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a:t>
            </a:r>
            <a:r>
              <a:rPr lang="it-IT" sz="2600" b="1" dirty="0">
                <a:solidFill>
                  <a:prstClr val="black"/>
                </a:solidFill>
                <a:latin typeface="Palatino Linotype" panose="02040502050505030304" pitchFamily="18" charset="0"/>
                <a:cs typeface="Times New Roman" panose="02020603050405020304" pitchFamily="18" charset="0"/>
              </a:rPr>
              <a:t>televisione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19261" y="58433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64216" y="2432801"/>
            <a:ext cx="5475599"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Marshall McLuhan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(sociologo canadese) ha condotto un’analisi importante sull’influenza esercitata dalla televisione e dagli altri media sulla vita e sull’evoluzione umana: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strumenti di comunicazione di massa, nel loro susseguirsi storico, hanno caratterizzato le civiltà e sono più importanti di per sé, come mezzo, rispetto ai contenuti che diffondono.</a:t>
            </a:r>
          </a:p>
        </p:txBody>
      </p:sp>
      <p:cxnSp>
        <p:nvCxnSpPr>
          <p:cNvPr id="4" name="Connettore 2 3">
            <a:extLst>
              <a:ext uri="{FF2B5EF4-FFF2-40B4-BE49-F238E27FC236}">
                <a16:creationId xmlns:a16="http://schemas.microsoft.com/office/drawing/2014/main" id="{6CB7A53B-1BFE-71BD-C3D7-5D4D6BB6EB19}"/>
              </a:ext>
            </a:extLst>
          </p:cNvPr>
          <p:cNvCxnSpPr>
            <a:cxnSpLocks/>
          </p:cNvCxnSpPr>
          <p:nvPr/>
        </p:nvCxnSpPr>
        <p:spPr>
          <a:xfrm>
            <a:off x="2088682" y="3693231"/>
            <a:ext cx="0" cy="4937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Immagine 2">
            <a:extLst>
              <a:ext uri="{FF2B5EF4-FFF2-40B4-BE49-F238E27FC236}">
                <a16:creationId xmlns:a16="http://schemas.microsoft.com/office/drawing/2014/main" id="{CA678409-DC8F-BC3B-B908-E294F9F7EA81}"/>
              </a:ext>
            </a:extLst>
          </p:cNvPr>
          <p:cNvPicPr>
            <a:picLocks noChangeAspect="1"/>
          </p:cNvPicPr>
          <p:nvPr/>
        </p:nvPicPr>
        <p:blipFill>
          <a:blip r:embed="rId3"/>
          <a:stretch>
            <a:fillRect/>
          </a:stretch>
        </p:blipFill>
        <p:spPr>
          <a:xfrm>
            <a:off x="7776250" y="2432801"/>
            <a:ext cx="3408209" cy="3016210"/>
          </a:xfrm>
          <a:prstGeom prst="rect">
            <a:avLst/>
          </a:prstGeom>
        </p:spPr>
      </p:pic>
    </p:spTree>
    <p:extLst>
      <p:ext uri="{BB962C8B-B14F-4D97-AF65-F5344CB8AC3E}">
        <p14:creationId xmlns:p14="http://schemas.microsoft.com/office/powerpoint/2010/main" val="26546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3978" y="1033443"/>
            <a:ext cx="6800717"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Marshall McLuhan e il «villaggio globale»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1035066" y="57245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35066" y="2219281"/>
            <a:ext cx="3030782" cy="3539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7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Lettura di approfondimento</a:t>
            </a:r>
          </a:p>
        </p:txBody>
      </p:sp>
      <p:pic>
        <p:nvPicPr>
          <p:cNvPr id="5" name="Immagine 4">
            <a:extLst>
              <a:ext uri="{FF2B5EF4-FFF2-40B4-BE49-F238E27FC236}">
                <a16:creationId xmlns:a16="http://schemas.microsoft.com/office/drawing/2014/main" id="{2E58CCA9-49C7-3450-67EC-E09D417D5624}"/>
              </a:ext>
            </a:extLst>
          </p:cNvPr>
          <p:cNvPicPr>
            <a:picLocks noChangeAspect="1"/>
          </p:cNvPicPr>
          <p:nvPr/>
        </p:nvPicPr>
        <p:blipFill>
          <a:blip r:embed="rId3"/>
          <a:stretch>
            <a:fillRect/>
          </a:stretch>
        </p:blipFill>
        <p:spPr>
          <a:xfrm>
            <a:off x="5326352" y="1706564"/>
            <a:ext cx="5673671" cy="4606827"/>
          </a:xfrm>
          <a:prstGeom prst="rect">
            <a:avLst/>
          </a:prstGeom>
        </p:spPr>
      </p:pic>
    </p:spTree>
    <p:extLst>
      <p:ext uri="{BB962C8B-B14F-4D97-AF65-F5344CB8AC3E}">
        <p14:creationId xmlns:p14="http://schemas.microsoft.com/office/powerpoint/2010/main" val="1796200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44218" y="574820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126156" y="2219281"/>
            <a:ext cx="10183260"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Il mondo della comunicazione negli ultimi dieci anni ha modificato le sue caratteristiche, grazie alle innovazioni introdotte dalle nuove tecnologie.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L’avvento della </a:t>
            </a:r>
            <a:r>
              <a:rPr kumimoji="0" lang="it-IT" sz="1900" b="1"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rivoluzione telematica</a:t>
            </a: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 ossia la combinazione e l’integrazione di tecnologie informatiche con quelle delle telecomunicazioni, ha permesso lo sviluppo di un sistema integrato mondiale di interconnessione tra computer e reti locali (Internet).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possibile infatti oggi trasmettere e ricevere in pochi istanti messaggi e informazioni da ogni parte del pianeta ed eseguire, attraverso il computer, azioni e scambi complessi.</a:t>
            </a: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p:txBody>
      </p:sp>
      <p:cxnSp>
        <p:nvCxnSpPr>
          <p:cNvPr id="3" name="Connettore 2 2">
            <a:extLst>
              <a:ext uri="{FF2B5EF4-FFF2-40B4-BE49-F238E27FC236}">
                <a16:creationId xmlns:a16="http://schemas.microsoft.com/office/drawing/2014/main" id="{143292CC-F259-8077-0924-749E5C83EC23}"/>
              </a:ext>
            </a:extLst>
          </p:cNvPr>
          <p:cNvCxnSpPr/>
          <p:nvPr/>
        </p:nvCxnSpPr>
        <p:spPr>
          <a:xfrm>
            <a:off x="1694046" y="4097492"/>
            <a:ext cx="0" cy="3712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4623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44218" y="574820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126156" y="2219281"/>
            <a:ext cx="10183260"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Oltre a Internet esistono poi apparati più o meno moderni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telefax, videotelefono, telefono cellulare, televideo, videotel, etc..</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definiti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new media</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per distinguerli dai media tradizionali.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nascita dei </a:t>
            </a:r>
            <a:r>
              <a:rPr lang="it-IT" sz="19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new media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risale agli anni Sessanta del Novecento, con la diffusione delle prime tecniche di computer graphics: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a:t>
            </a:r>
            <a:r>
              <a:rPr kumimoji="0" lang="it-IT" sz="19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n quel periodo, infatti, la tecnologia elettronica si affermava con sempre maggior forza sulla scena internazionale, grazie soprattutto agli investimenti del Ministero della Difesa americano e ai programmi spaziali.</a:t>
            </a:r>
          </a:p>
        </p:txBody>
      </p:sp>
      <p:cxnSp>
        <p:nvCxnSpPr>
          <p:cNvPr id="3" name="Connettore 2 2">
            <a:extLst>
              <a:ext uri="{FF2B5EF4-FFF2-40B4-BE49-F238E27FC236}">
                <a16:creationId xmlns:a16="http://schemas.microsoft.com/office/drawing/2014/main" id="{143292CC-F259-8077-0924-749E5C83EC23}"/>
              </a:ext>
            </a:extLst>
          </p:cNvPr>
          <p:cNvCxnSpPr>
            <a:cxnSpLocks/>
          </p:cNvCxnSpPr>
          <p:nvPr/>
        </p:nvCxnSpPr>
        <p:spPr>
          <a:xfrm>
            <a:off x="1799924" y="3777278"/>
            <a:ext cx="0" cy="4235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9561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44218"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126157" y="2753477"/>
            <a:ext cx="10183259"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sym typeface="Wingdings" panose="05000000000000000000" pitchFamily="2" charset="2"/>
              </a:rPr>
              <a:t>Oggi, inoltre, grazie agli sviluppi della microelettronica, anche i comuni computer, presenti in moltissime case, sono in grado di gestire programmi di notevole complessità.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Oltre al computer, altre innovazioni introdotte furono i telefoni cellulari e la televisione via satellite.</a:t>
            </a:r>
          </a:p>
        </p:txBody>
      </p:sp>
    </p:spTree>
    <p:extLst>
      <p:ext uri="{BB962C8B-B14F-4D97-AF65-F5344CB8AC3E}">
        <p14:creationId xmlns:p14="http://schemas.microsoft.com/office/powerpoint/2010/main" val="1737185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30" y="572117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85981" y="2586698"/>
            <a:ext cx="5804032"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Denis </a:t>
            </a:r>
            <a:r>
              <a:rPr lang="it-IT" sz="20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McQuail</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(sociologo britannico, nato nel 1935) distingue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quattro categorie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di </a:t>
            </a:r>
            <a:r>
              <a:rPr lang="it-IT" sz="20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new media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sulla base del loro utilizzo:</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mezzi basati sulla comunicazione interpersonale;</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mezzi basati sui videogiochi interattivi;</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mezzi basati sulla ricerca di informazione;</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mezzi basati sulla partecipazione collettiva.</a:t>
            </a:r>
          </a:p>
        </p:txBody>
      </p:sp>
      <p:pic>
        <p:nvPicPr>
          <p:cNvPr id="3" name="Immagine 2">
            <a:extLst>
              <a:ext uri="{FF2B5EF4-FFF2-40B4-BE49-F238E27FC236}">
                <a16:creationId xmlns:a16="http://schemas.microsoft.com/office/drawing/2014/main" id="{1E820E36-3C8D-F7D7-71F8-F03F2392F95D}"/>
              </a:ext>
            </a:extLst>
          </p:cNvPr>
          <p:cNvPicPr>
            <a:picLocks noChangeAspect="1"/>
          </p:cNvPicPr>
          <p:nvPr/>
        </p:nvPicPr>
        <p:blipFill>
          <a:blip r:embed="rId3"/>
          <a:stretch>
            <a:fillRect/>
          </a:stretch>
        </p:blipFill>
        <p:spPr>
          <a:xfrm>
            <a:off x="8410106" y="2501773"/>
            <a:ext cx="2733422" cy="2733422"/>
          </a:xfrm>
          <a:prstGeom prst="rect">
            <a:avLst/>
          </a:prstGeom>
        </p:spPr>
      </p:pic>
    </p:spTree>
    <p:extLst>
      <p:ext uri="{BB962C8B-B14F-4D97-AF65-F5344CB8AC3E}">
        <p14:creationId xmlns:p14="http://schemas.microsoft.com/office/powerpoint/2010/main" val="1469116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30" y="572117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85981" y="2586698"/>
            <a:ext cx="5804032"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Alla prima categoria appartengono la telefonia mobile e la posta elettronica, importanti più che per i contenuti trasmessi per i contatti che consentono di realizzare.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Alla seconda categoria invece appartengono, per esempio, i giochi per i computer, spesso molto complessi e interattivi. </a:t>
            </a:r>
          </a:p>
        </p:txBody>
      </p:sp>
      <p:pic>
        <p:nvPicPr>
          <p:cNvPr id="3" name="Immagine 2">
            <a:extLst>
              <a:ext uri="{FF2B5EF4-FFF2-40B4-BE49-F238E27FC236}">
                <a16:creationId xmlns:a16="http://schemas.microsoft.com/office/drawing/2014/main" id="{1E820E36-3C8D-F7D7-71F8-F03F2392F95D}"/>
              </a:ext>
            </a:extLst>
          </p:cNvPr>
          <p:cNvPicPr>
            <a:picLocks noChangeAspect="1"/>
          </p:cNvPicPr>
          <p:nvPr/>
        </p:nvPicPr>
        <p:blipFill>
          <a:blip r:embed="rId3"/>
          <a:stretch>
            <a:fillRect/>
          </a:stretch>
        </p:blipFill>
        <p:spPr>
          <a:xfrm>
            <a:off x="8410106" y="2501773"/>
            <a:ext cx="2733422" cy="2733422"/>
          </a:xfrm>
          <a:prstGeom prst="rect">
            <a:avLst/>
          </a:prstGeom>
        </p:spPr>
      </p:pic>
    </p:spTree>
    <p:extLst>
      <p:ext uri="{BB962C8B-B14F-4D97-AF65-F5344CB8AC3E}">
        <p14:creationId xmlns:p14="http://schemas.microsoft.com/office/powerpoint/2010/main" val="2043122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30" y="572117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277416" y="2507078"/>
            <a:ext cx="6137291" cy="253915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L’esempio più importante della terza categoria è Internet, che costituisce una fonte inesauribile di informazioni.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quarta categoria, infine, comprende ancora Internet, ma si focalizza sul suo utilizzo come mezzo di condivisione e scambio di informazioni</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(es.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social network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come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Facebook</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Twitter</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Instagram</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etc.)</a:t>
            </a:r>
          </a:p>
        </p:txBody>
      </p:sp>
      <p:pic>
        <p:nvPicPr>
          <p:cNvPr id="3" name="Immagine 2">
            <a:extLst>
              <a:ext uri="{FF2B5EF4-FFF2-40B4-BE49-F238E27FC236}">
                <a16:creationId xmlns:a16="http://schemas.microsoft.com/office/drawing/2014/main" id="{1E820E36-3C8D-F7D7-71F8-F03F2392F95D}"/>
              </a:ext>
            </a:extLst>
          </p:cNvPr>
          <p:cNvPicPr>
            <a:picLocks noChangeAspect="1"/>
          </p:cNvPicPr>
          <p:nvPr/>
        </p:nvPicPr>
        <p:blipFill>
          <a:blip r:embed="rId3"/>
          <a:stretch>
            <a:fillRect/>
          </a:stretch>
        </p:blipFill>
        <p:spPr>
          <a:xfrm>
            <a:off x="8408734" y="2409946"/>
            <a:ext cx="2733422" cy="2733422"/>
          </a:xfrm>
          <a:prstGeom prst="rect">
            <a:avLst/>
          </a:prstGeom>
        </p:spPr>
      </p:pic>
    </p:spTree>
    <p:extLst>
      <p:ext uri="{BB962C8B-B14F-4D97-AF65-F5344CB8AC3E}">
        <p14:creationId xmlns:p14="http://schemas.microsoft.com/office/powerpoint/2010/main" val="4287336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9258"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 new media e la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30" y="572117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930151" y="2409946"/>
            <a:ext cx="6548433" cy="287771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Caratteristica principale dei </a:t>
            </a:r>
            <a:r>
              <a:rPr lang="it-IT"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nuovi media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l’</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interattività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media tradizionali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radio e televisione «prima maniera»</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utilizzano un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sistema monodirezionale  il messaggio va dall’emittente al ricevente.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new media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presentano invece una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comunicazione bidirezionale  l’utente può comunicare con soggetti che utilizzano i new media per motivi commerciali o istituzionali e gli utenti stessi possono comunicare tra loro.</a:t>
            </a:r>
          </a:p>
        </p:txBody>
      </p:sp>
      <p:pic>
        <p:nvPicPr>
          <p:cNvPr id="3" name="Immagine 2">
            <a:extLst>
              <a:ext uri="{FF2B5EF4-FFF2-40B4-BE49-F238E27FC236}">
                <a16:creationId xmlns:a16="http://schemas.microsoft.com/office/drawing/2014/main" id="{1E820E36-3C8D-F7D7-71F8-F03F2392F95D}"/>
              </a:ext>
            </a:extLst>
          </p:cNvPr>
          <p:cNvPicPr>
            <a:picLocks noChangeAspect="1"/>
          </p:cNvPicPr>
          <p:nvPr/>
        </p:nvPicPr>
        <p:blipFill>
          <a:blip r:embed="rId3"/>
          <a:stretch>
            <a:fillRect/>
          </a:stretch>
        </p:blipFill>
        <p:spPr>
          <a:xfrm>
            <a:off x="8408735" y="2409946"/>
            <a:ext cx="2733422" cy="2733422"/>
          </a:xfrm>
          <a:prstGeom prst="rect">
            <a:avLst/>
          </a:prstGeom>
        </p:spPr>
      </p:pic>
    </p:spTree>
    <p:extLst>
      <p:ext uri="{BB962C8B-B14F-4D97-AF65-F5344CB8AC3E}">
        <p14:creationId xmlns:p14="http://schemas.microsoft.com/office/powerpoint/2010/main" val="2915471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29" y="570974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126156" y="2345496"/>
            <a:ext cx="10017371"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Internet  è la novità più rivoluzionaria introdotta nel mondo dei media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rete Internet moderna nasce come mezzo (non commerciale) di comunicazione tra ricercatori, successivamente si espande come fornitore di servizi, beni e informazioni e come alternativa ad altri mezzi di comunicazione interpersonale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questo sarà possibile grazie al </a:t>
            </a:r>
            <a:r>
              <a:rPr lang="it-IT" sz="20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World Wide Web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(«ragnatela grande quanto il mondo»), una rete mondiale di computer in grado di fornire una grande quantità di servizi.</a:t>
            </a:r>
          </a:p>
        </p:txBody>
      </p:sp>
      <p:cxnSp>
        <p:nvCxnSpPr>
          <p:cNvPr id="4" name="Connettore 2 3">
            <a:extLst>
              <a:ext uri="{FF2B5EF4-FFF2-40B4-BE49-F238E27FC236}">
                <a16:creationId xmlns:a16="http://schemas.microsoft.com/office/drawing/2014/main" id="{E99553FC-78A4-F20C-D529-477FB138E685}"/>
              </a:ext>
            </a:extLst>
          </p:cNvPr>
          <p:cNvCxnSpPr>
            <a:cxnSpLocks/>
          </p:cNvCxnSpPr>
          <p:nvPr/>
        </p:nvCxnSpPr>
        <p:spPr>
          <a:xfrm>
            <a:off x="1588167" y="3957008"/>
            <a:ext cx="0" cy="4534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3879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29" y="570974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930150" y="2345496"/>
            <a:ext cx="10213377"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Oggi basta infatti possedere un computer per collegarsi con numerosi individui, istituzioni e reti commerciali, avendo così accesso a una vasta rete di informazioni e potendo compiere azioni che prima richiedevano molto più tempo e spostamenti da un luogo all’altro.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Grazie a Internet si possono effettuare acquisti e operazioni finanziarie, dialogare con persone provenienti da tutto il mondo, cercare e offrire lavoro, e molto altro. Tutto ciò è possibile tramite la posta elettronica oppure navigando su siti istituzionali, commerciali o personali.</a:t>
            </a:r>
          </a:p>
        </p:txBody>
      </p:sp>
    </p:spTree>
    <p:extLst>
      <p:ext uri="{BB962C8B-B14F-4D97-AF65-F5344CB8AC3E}">
        <p14:creationId xmlns:p14="http://schemas.microsoft.com/office/powerpoint/2010/main" val="245186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29"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267791" y="2535539"/>
            <a:ext cx="9875736"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 aspetto fondamentale per utilizzare Internet è riuscire a orientarsi all’interno della rete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Internet, infatti, rende le informazioni sovrabbondanti, per cui sarà sempre più importante saper utilizzare strumenti e strategie adeguate per selezionare le ricerche: nascono quindi i «motori di ricerca» (es.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Yahoo</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Google</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creati appositamente per estrapolare dalla rete le informazioni richieste.</a:t>
            </a:r>
          </a:p>
        </p:txBody>
      </p:sp>
      <p:cxnSp>
        <p:nvCxnSpPr>
          <p:cNvPr id="3" name="Connettore 2 2">
            <a:extLst>
              <a:ext uri="{FF2B5EF4-FFF2-40B4-BE49-F238E27FC236}">
                <a16:creationId xmlns:a16="http://schemas.microsoft.com/office/drawing/2014/main" id="{979042A9-2172-F0F4-6E63-B5FE29E7BDAA}"/>
              </a:ext>
            </a:extLst>
          </p:cNvPr>
          <p:cNvCxnSpPr>
            <a:cxnSpLocks/>
          </p:cNvCxnSpPr>
          <p:nvPr/>
        </p:nvCxnSpPr>
        <p:spPr>
          <a:xfrm>
            <a:off x="1809551" y="2945569"/>
            <a:ext cx="0" cy="4162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7896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78329" y="563363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508638" y="2470287"/>
            <a:ext cx="9634889"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Internet crea quindi un nuovi spazi di comunicazione, una nuova socialità, seppur virtuale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(dal momento che le persone non si incontrano in un luogo fisico)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Questo dà vita a una serie di effetti positivi (per es. la possibilità di realizzare progetti collettivi), ma al tempo stesso crea sovrabbondanza di messaggi e anche inconvenienti: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ad esempio, chi comunica con un altro utente può fingere di essere una persona differente da quella che è in realtà.</a:t>
            </a:r>
          </a:p>
        </p:txBody>
      </p:sp>
      <p:cxnSp>
        <p:nvCxnSpPr>
          <p:cNvPr id="4" name="Connettore 2 3">
            <a:extLst>
              <a:ext uri="{FF2B5EF4-FFF2-40B4-BE49-F238E27FC236}">
                <a16:creationId xmlns:a16="http://schemas.microsoft.com/office/drawing/2014/main" id="{7C2168FB-AA46-8DD7-2645-E41A78DF8382}"/>
              </a:ext>
            </a:extLst>
          </p:cNvPr>
          <p:cNvCxnSpPr/>
          <p:nvPr/>
        </p:nvCxnSpPr>
        <p:spPr>
          <a:xfrm>
            <a:off x="2030930" y="3974329"/>
            <a:ext cx="0" cy="3651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5120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 rischi di 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70103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18671" y="2684827"/>
            <a:ext cx="5651636" cy="36625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defTabSz="914400" rtl="0" eaLnBrk="1" fontAlgn="auto" latinLnBrk="0" hangingPunct="1">
              <a:lnSpc>
                <a:spcPct val="100000"/>
              </a:lnSpc>
              <a:spcBef>
                <a:spcPts val="0"/>
              </a:spcBef>
              <a:spcAft>
                <a:spcPts val="0"/>
              </a:spcAft>
              <a:buClrTx/>
              <a:buSzTx/>
              <a:buFontTx/>
              <a:buNone/>
              <a:tabLst/>
              <a:defRPr/>
            </a:pPr>
            <a:r>
              <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hlinkClick r:id="rId3"/>
              </a:rPr>
              <a:t>https://www.raiscuola.rai.it/educazionecivica/articoli/2021/01/I-rischi-della-rete-d0f88671-39fe-4e7d-bd2d-771ee6c30a86.html</a:t>
            </a:r>
            <a:endPar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p:txBody>
      </p:sp>
      <p:pic>
        <p:nvPicPr>
          <p:cNvPr id="3" name="Immagine 2">
            <a:extLst>
              <a:ext uri="{FF2B5EF4-FFF2-40B4-BE49-F238E27FC236}">
                <a16:creationId xmlns:a16="http://schemas.microsoft.com/office/drawing/2014/main" id="{0B0DBE6B-894C-5733-F1D9-A7AC836408AE}"/>
              </a:ext>
            </a:extLst>
          </p:cNvPr>
          <p:cNvPicPr>
            <a:picLocks noChangeAspect="1"/>
          </p:cNvPicPr>
          <p:nvPr/>
        </p:nvPicPr>
        <p:blipFill>
          <a:blip r:embed="rId4"/>
          <a:stretch>
            <a:fillRect/>
          </a:stretch>
        </p:blipFill>
        <p:spPr>
          <a:xfrm>
            <a:off x="3239570" y="2298518"/>
            <a:ext cx="6380212" cy="2956277"/>
          </a:xfrm>
          <a:prstGeom prst="rect">
            <a:avLst/>
          </a:prstGeom>
        </p:spPr>
      </p:pic>
    </p:spTree>
    <p:extLst>
      <p:ext uri="{BB962C8B-B14F-4D97-AF65-F5344CB8AC3E}">
        <p14:creationId xmlns:p14="http://schemas.microsoft.com/office/powerpoint/2010/main" val="1049903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 rischi di 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70103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18671" y="2684827"/>
            <a:ext cx="5651636" cy="36625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defTabSz="914400" rtl="0" eaLnBrk="1" fontAlgn="auto" latinLnBrk="0" hangingPunct="1">
              <a:lnSpc>
                <a:spcPct val="100000"/>
              </a:lnSpc>
              <a:spcBef>
                <a:spcPts val="0"/>
              </a:spcBef>
              <a:spcAft>
                <a:spcPts val="0"/>
              </a:spcAft>
              <a:buClrTx/>
              <a:buSzTx/>
              <a:buFontTx/>
              <a:buNone/>
              <a:tabLst/>
              <a:defRPr/>
            </a:pPr>
            <a:r>
              <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hlinkClick r:id="rId3"/>
              </a:rPr>
              <a:t>https://youtu.be/Ub6dijHBSCc?si=ufAF7h6YMHFilYUy</a:t>
            </a:r>
            <a:endParaRPr lang="it-IT" sz="15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p:txBody>
      </p:sp>
      <p:pic>
        <p:nvPicPr>
          <p:cNvPr id="3" name="Immagine 2">
            <a:extLst>
              <a:ext uri="{FF2B5EF4-FFF2-40B4-BE49-F238E27FC236}">
                <a16:creationId xmlns:a16="http://schemas.microsoft.com/office/drawing/2014/main" id="{0B0DBE6B-894C-5733-F1D9-A7AC836408AE}"/>
              </a:ext>
            </a:extLst>
          </p:cNvPr>
          <p:cNvPicPr>
            <a:picLocks noChangeAspect="1"/>
          </p:cNvPicPr>
          <p:nvPr/>
        </p:nvPicPr>
        <p:blipFill>
          <a:blip r:embed="rId4"/>
          <a:stretch>
            <a:fillRect/>
          </a:stretch>
        </p:blipFill>
        <p:spPr>
          <a:xfrm>
            <a:off x="3239570" y="2298518"/>
            <a:ext cx="6380212" cy="2956277"/>
          </a:xfrm>
          <a:prstGeom prst="rect">
            <a:avLst/>
          </a:prstGeom>
        </p:spPr>
      </p:pic>
    </p:spTree>
    <p:extLst>
      <p:ext uri="{BB962C8B-B14F-4D97-AF65-F5344CB8AC3E}">
        <p14:creationId xmlns:p14="http://schemas.microsoft.com/office/powerpoint/2010/main" val="988900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83452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364229"/>
            <a:ext cx="9861411" cy="30931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Internet non è un mezzo da demonizzare, consente di avere a disposizione un nuovo spazio virtuale in cui sono possibili scambi comunicativi un tempo impensabili, ma è chiaro che ha modificato e modificherà sempre di più le forme di azione e interazione umana e il contesto sociale in cui queste azioni si esplicano.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lvl="0" algn="ju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Mezzi come Internet, quindi, non devono essere vietati, ma possono essere utilizzati (anche dai bambini, da una certa fascia d’età in poi e, naturalmente, sotto il controllo degli adulti) a patto che si venga guidati verso un utilizzo consapevole dello strumento.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chiaro quindi che le generazioni che cresceranno nell’era dei computer si confronteranno con un linguaggio e un modo di percepire il mondo che sarà diverso dalle generazioni precedenti.</a:t>
            </a:r>
          </a:p>
        </p:txBody>
      </p:sp>
    </p:spTree>
    <p:extLst>
      <p:ext uri="{BB962C8B-B14F-4D97-AF65-F5344CB8AC3E}">
        <p14:creationId xmlns:p14="http://schemas.microsoft.com/office/powerpoint/2010/main" val="153453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69089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176219"/>
            <a:ext cx="9861411" cy="320087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bambini che nasceranno e cresceranno nell’era dei </a:t>
            </a:r>
            <a:r>
              <a:rPr lang="it-IT" sz="20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new media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avranno un nuovo modo di percepire il mondo.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Pensiamo poi alle innovazioni profonde nell’ambito della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didattica: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libri, disegni, frasi e pensieri con la rete trovano subito collegamenti immediati che un tempo erano impensabili. Con la connessione Internet, si può dare la possibilità agli studenti, con l’aiuto e la guida degli insegnanti, di accedere a contenuti educativi a cui non avrebbero potuto accedere prima.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Allo stesso tempo, le modalità di apprendimento e di lettura cambiano su Internet, e non sempre in meglio: se da un lato la rete favorisce una maggiore rapidità nella raccolta dei dati, dall’altro può ridurre la capacità di concentrazione e di lettura prolungata.</a:t>
            </a:r>
          </a:p>
        </p:txBody>
      </p:sp>
    </p:spTree>
    <p:extLst>
      <p:ext uri="{BB962C8B-B14F-4D97-AF65-F5344CB8AC3E}">
        <p14:creationId xmlns:p14="http://schemas.microsoft.com/office/powerpoint/2010/main" val="312524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868520" y="1214121"/>
            <a:ext cx="6800717" cy="49244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Internet</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1919783"/>
            <a:ext cx="9861411" cy="372409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Internet, permettendo una diffusione di informazioni quasi priva di censure, è visto anche come uno strumento di partecipazione democratica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diffusione di notizie, opinioni e idee rende possibile ai cittadini esprimere le proprie opinioni e una maggiore comunicazione, tra gruppi di cittadini, e tra cittadini e istituzioni o leader politici.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Il rischio, però, è che la comunità virtuale di Internet limiti la partecipazione reale, pubblica e fisica, creando forme di disimpegno. Può inoltre generare una grande confusione di voci, impedendo una discussione seria e favorendo la nascita e la diffusione di “dicerie” prive di fondamento ma credute da milioni di persone. Infine, può creare forme di esclusione, soprattutto per chi è impossibilitato o ha difficoltà ad accedere e utilizzare Internet.</a:t>
            </a:r>
          </a:p>
        </p:txBody>
      </p:sp>
      <p:cxnSp>
        <p:nvCxnSpPr>
          <p:cNvPr id="3" name="Connettore 2 2">
            <a:extLst>
              <a:ext uri="{FF2B5EF4-FFF2-40B4-BE49-F238E27FC236}">
                <a16:creationId xmlns:a16="http://schemas.microsoft.com/office/drawing/2014/main" id="{B2C0ECE5-C2F6-888A-01C4-8042E7EC5487}"/>
              </a:ext>
            </a:extLst>
          </p:cNvPr>
          <p:cNvCxnSpPr/>
          <p:nvPr/>
        </p:nvCxnSpPr>
        <p:spPr>
          <a:xfrm>
            <a:off x="1838425" y="2579570"/>
            <a:ext cx="0" cy="4557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035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681186"/>
            <a:ext cx="9861411" cy="184665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Un settore importante della comunicazione attraverso i media è il loro utilizzo per la diffusione di messaggi pubblicitari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Oggi, infatti, per le campagne pubblicitarie le aziende spendono somme considerevoli di denaro e utilizzano vari media (stampa, radio, televisione e Internet).</a:t>
            </a:r>
          </a:p>
        </p:txBody>
      </p:sp>
      <p:cxnSp>
        <p:nvCxnSpPr>
          <p:cNvPr id="3" name="Connettore 2 2">
            <a:extLst>
              <a:ext uri="{FF2B5EF4-FFF2-40B4-BE49-F238E27FC236}">
                <a16:creationId xmlns:a16="http://schemas.microsoft.com/office/drawing/2014/main" id="{B2C0ECE5-C2F6-888A-01C4-8042E7EC5487}"/>
              </a:ext>
            </a:extLst>
          </p:cNvPr>
          <p:cNvCxnSpPr/>
          <p:nvPr/>
        </p:nvCxnSpPr>
        <p:spPr>
          <a:xfrm>
            <a:off x="1896177" y="3376650"/>
            <a:ext cx="0" cy="4557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4381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517556"/>
            <a:ext cx="9861411"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i="0" dirty="0">
                <a:solidFill>
                  <a:srgbClr val="0A0A0A"/>
                </a:solidFill>
                <a:effectLst/>
                <a:latin typeface="Palatino Linotype" panose="02040502050505030304" pitchFamily="18" charset="0"/>
              </a:rPr>
              <a:t>È</a:t>
            </a:r>
            <a:r>
              <a:rPr lang="it-IT" sz="1900" b="1" i="0" dirty="0">
                <a:solidFill>
                  <a:prstClr val="black"/>
                </a:solidFill>
                <a:effectLst/>
                <a:latin typeface="Palatino Linotype" panose="02040502050505030304" pitchFamily="18" charset="0"/>
                <a:cs typeface="Times New Roman" panose="02020603050405020304" pitchFamily="18" charset="0"/>
                <a:sym typeface="Wingdings" panose="05000000000000000000" pitchFamily="2" charset="2"/>
              </a:rPr>
              <a:t>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soprattutto il mezzo televisivo ad avere la meglio: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televisioni private traggono infatti i propri proventi dalla pubblicità e anche le reti pubbliche ricavano da essi finanziamenti cospicui.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 Italia molti ritengono che le differenze tra televisione privata e pubblica si siano notevolmente assottigliate</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realizzare programmi con alte percentuali d’ascolto (e quindi grandi investimenti pubblicitari) è divenuto infatti il fine prioritario per qualsiasi rete televisiva, per questo motivo molti sostengono che la televisione pubblica assomigli sempre più alle reti commerciali.</a:t>
            </a:r>
          </a:p>
        </p:txBody>
      </p:sp>
    </p:spTree>
    <p:extLst>
      <p:ext uri="{BB962C8B-B14F-4D97-AF65-F5344CB8AC3E}">
        <p14:creationId xmlns:p14="http://schemas.microsoft.com/office/powerpoint/2010/main" val="1250101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502642"/>
            <a:ext cx="9861411" cy="307776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Per collocare i propri prodotti le aziende ricorrono a strategie di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marketing</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(dall’inglese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market</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«mercato»)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Marketing</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complessa tecnica di gestione aziendale basata sulla conoscenza del mercato e dei suoi mutamenti, in modo che l’offerta sia sempre in linea con la domanda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es. scelta di un certo prodotto (frutto di ricerca e progettazione), prezzo del prodotto, individuazione dei potenziali consumatori, la politica che sta alla base della distribuzione e commercializzazione del prodotto e tutte le varie attività promozionali volte alla vendita.</a:t>
            </a:r>
          </a:p>
        </p:txBody>
      </p:sp>
      <p:cxnSp>
        <p:nvCxnSpPr>
          <p:cNvPr id="3" name="Connettore 2 2">
            <a:extLst>
              <a:ext uri="{FF2B5EF4-FFF2-40B4-BE49-F238E27FC236}">
                <a16:creationId xmlns:a16="http://schemas.microsoft.com/office/drawing/2014/main" id="{7A213913-CF60-D711-60C7-E8B73B5F044E}"/>
              </a:ext>
            </a:extLst>
          </p:cNvPr>
          <p:cNvCxnSpPr/>
          <p:nvPr/>
        </p:nvCxnSpPr>
        <p:spPr>
          <a:xfrm>
            <a:off x="1905802" y="4360245"/>
            <a:ext cx="0" cy="3080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4498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84674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653272"/>
            <a:ext cx="9861411"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pubblicità è un elemento fondamentale delle strategie di marketing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Pubblicità  strumento che informa sulle qualità di un prodotto e persuade il pubblico ad acquistarlo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affinché la persuasione sia efficace bisogna avvalersi di leggi della retorica e di una profonda conoscenza del medium scelto.</a:t>
            </a:r>
          </a:p>
        </p:txBody>
      </p:sp>
    </p:spTree>
    <p:extLst>
      <p:ext uri="{BB962C8B-B14F-4D97-AF65-F5344CB8AC3E}">
        <p14:creationId xmlns:p14="http://schemas.microsoft.com/office/powerpoint/2010/main" val="1081716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58797"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1501"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05288" y="2941813"/>
            <a:ext cx="9861411"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qualità del prodotto infatti è relativamente importante; la persuasione per essere efficace deve essere in grado di legare il prodotto alle emozioni del consumatore, creando la convinzione che l’utilizzo del prodotto pubblicizzato favorirà in qualche modo il raggiungimento di ciò che è piacevole e la scomparsa di ciò che può essere fonte di dolore</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3332042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83167" y="584535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67043" y="2248605"/>
            <a:ext cx="5958038"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John B. Watson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(fondatore del comportamentismo) fu uno dei primi studiosi a lavorare nel campo della pubblicità, applicando le leggi della psicologia.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Nel 1920, a causa di una vicenda sentimentale con una propria studentessa, abbandona l’insegnamento universitario e trova lavoro presso una compagnia pubblicitaria, la </a:t>
            </a:r>
            <a:r>
              <a:rPr lang="it-IT" sz="20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Walter Thompson Advertising</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pic>
        <p:nvPicPr>
          <p:cNvPr id="3" name="Immagine 2">
            <a:extLst>
              <a:ext uri="{FF2B5EF4-FFF2-40B4-BE49-F238E27FC236}">
                <a16:creationId xmlns:a16="http://schemas.microsoft.com/office/drawing/2014/main" id="{CF668216-EBEB-E1D7-8525-DBE3C793A5D1}"/>
              </a:ext>
            </a:extLst>
          </p:cNvPr>
          <p:cNvPicPr>
            <a:picLocks noChangeAspect="1"/>
          </p:cNvPicPr>
          <p:nvPr/>
        </p:nvPicPr>
        <p:blipFill>
          <a:blip r:embed="rId3"/>
          <a:stretch>
            <a:fillRect/>
          </a:stretch>
        </p:blipFill>
        <p:spPr>
          <a:xfrm>
            <a:off x="8681988" y="2246046"/>
            <a:ext cx="2466378" cy="3172658"/>
          </a:xfrm>
          <a:prstGeom prst="rect">
            <a:avLst/>
          </a:prstGeom>
        </p:spPr>
      </p:pic>
    </p:spTree>
    <p:extLst>
      <p:ext uri="{BB962C8B-B14F-4D97-AF65-F5344CB8AC3E}">
        <p14:creationId xmlns:p14="http://schemas.microsoft.com/office/powerpoint/2010/main" val="1874442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83167" y="584535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48730" y="2246046"/>
            <a:ext cx="6097476" cy="33085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Sulla base dei propri assunti teorici,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Watson</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sostiene che: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bisogna creare nel consumatore dei condizionamenti che facciano leva sulle emozioni e sui sensi, piuttosto che sulla razionalità.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sua strategia pubblicitaria verrà quindi paragonata a un proiettile magico che sparato sul consumatore ottiene l’effetto voluto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bullet theory =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teoria del proiettile</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pic>
        <p:nvPicPr>
          <p:cNvPr id="3" name="Immagine 2">
            <a:extLst>
              <a:ext uri="{FF2B5EF4-FFF2-40B4-BE49-F238E27FC236}">
                <a16:creationId xmlns:a16="http://schemas.microsoft.com/office/drawing/2014/main" id="{CF668216-EBEB-E1D7-8525-DBE3C793A5D1}"/>
              </a:ext>
            </a:extLst>
          </p:cNvPr>
          <p:cNvPicPr>
            <a:picLocks noChangeAspect="1"/>
          </p:cNvPicPr>
          <p:nvPr/>
        </p:nvPicPr>
        <p:blipFill>
          <a:blip r:embed="rId3"/>
          <a:stretch>
            <a:fillRect/>
          </a:stretch>
        </p:blipFill>
        <p:spPr>
          <a:xfrm>
            <a:off x="8681988" y="2246046"/>
            <a:ext cx="2466378" cy="3172658"/>
          </a:xfrm>
          <a:prstGeom prst="rect">
            <a:avLst/>
          </a:prstGeom>
        </p:spPr>
      </p:pic>
      <p:cxnSp>
        <p:nvCxnSpPr>
          <p:cNvPr id="4" name="Connettore 2 3">
            <a:extLst>
              <a:ext uri="{FF2B5EF4-FFF2-40B4-BE49-F238E27FC236}">
                <a16:creationId xmlns:a16="http://schemas.microsoft.com/office/drawing/2014/main" id="{0C4B1872-D3FD-9EBB-3C52-44CF9DF56C91}"/>
              </a:ext>
            </a:extLst>
          </p:cNvPr>
          <p:cNvCxnSpPr>
            <a:cxnSpLocks/>
          </p:cNvCxnSpPr>
          <p:nvPr/>
        </p:nvCxnSpPr>
        <p:spPr>
          <a:xfrm>
            <a:off x="1867301" y="2849078"/>
            <a:ext cx="0" cy="304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6348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79763" y="1241412"/>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83167" y="584535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372171" y="2401214"/>
            <a:ext cx="5937646"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Diverse tecniche poi diventate usuali nelle campagne di promozione dei prodotti commerciali si devono a Watson, come per esempio: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l’attenzione riservata al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logo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del prodotto e alla confezione;</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l’idea di creare una preferenza verso un brand o una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marca</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 l’uso dei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testimonial</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nelle campagne pubblicitarie.</a:t>
            </a:r>
          </a:p>
        </p:txBody>
      </p:sp>
      <p:pic>
        <p:nvPicPr>
          <p:cNvPr id="3" name="Immagine 2">
            <a:extLst>
              <a:ext uri="{FF2B5EF4-FFF2-40B4-BE49-F238E27FC236}">
                <a16:creationId xmlns:a16="http://schemas.microsoft.com/office/drawing/2014/main" id="{CF668216-EBEB-E1D7-8525-DBE3C793A5D1}"/>
              </a:ext>
            </a:extLst>
          </p:cNvPr>
          <p:cNvPicPr>
            <a:picLocks noChangeAspect="1"/>
          </p:cNvPicPr>
          <p:nvPr/>
        </p:nvPicPr>
        <p:blipFill>
          <a:blip r:embed="rId3"/>
          <a:stretch>
            <a:fillRect/>
          </a:stretch>
        </p:blipFill>
        <p:spPr>
          <a:xfrm>
            <a:off x="8681988" y="2246046"/>
            <a:ext cx="2466378" cy="3172658"/>
          </a:xfrm>
          <a:prstGeom prst="rect">
            <a:avLst/>
          </a:prstGeom>
        </p:spPr>
      </p:pic>
    </p:spTree>
    <p:extLst>
      <p:ext uri="{BB962C8B-B14F-4D97-AF65-F5344CB8AC3E}">
        <p14:creationId xmlns:p14="http://schemas.microsoft.com/office/powerpoint/2010/main" val="65156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44899"/>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640432" y="536775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640432" y="2326260"/>
            <a:ext cx="3705630" cy="61555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Pubblicità sociale per la prevenzione di incidenti stradali</a:t>
            </a:r>
          </a:p>
        </p:txBody>
      </p:sp>
      <p:pic>
        <p:nvPicPr>
          <p:cNvPr id="5" name="Immagine 4">
            <a:extLst>
              <a:ext uri="{FF2B5EF4-FFF2-40B4-BE49-F238E27FC236}">
                <a16:creationId xmlns:a16="http://schemas.microsoft.com/office/drawing/2014/main" id="{1168BB5B-4BB6-6555-3DCE-C2544B2E488A}"/>
              </a:ext>
            </a:extLst>
          </p:cNvPr>
          <p:cNvPicPr>
            <a:picLocks noChangeAspect="1"/>
          </p:cNvPicPr>
          <p:nvPr/>
        </p:nvPicPr>
        <p:blipFill>
          <a:blip r:embed="rId3"/>
          <a:stretch>
            <a:fillRect/>
          </a:stretch>
        </p:blipFill>
        <p:spPr>
          <a:xfrm>
            <a:off x="4879014" y="2325616"/>
            <a:ext cx="6084161" cy="3683163"/>
          </a:xfrm>
          <a:prstGeom prst="rect">
            <a:avLst/>
          </a:prstGeom>
        </p:spPr>
      </p:pic>
    </p:spTree>
    <p:extLst>
      <p:ext uri="{BB962C8B-B14F-4D97-AF65-F5344CB8AC3E}">
        <p14:creationId xmlns:p14="http://schemas.microsoft.com/office/powerpoint/2010/main" val="1622628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44899"/>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57762" y="573179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643945" y="2260857"/>
            <a:ext cx="5404233" cy="30315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Vance Packard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(1914-1996) (giornalista e studioso americano) nel suo libro «</a:t>
            </a:r>
            <a:r>
              <a:rPr lang="it-IT" sz="1900" i="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persuasori occulti»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sostiene che:</a:t>
            </a:r>
          </a:p>
          <a:p>
            <a:pPr marL="0" marR="0" lvl="0" indent="0"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con raffinate tecniche retoriche, l’uso di immagini e scenari suggestivi, la presentazione di personaggi in cui è facile identificarsi, il consumatore viene persuaso per mezzo di fattori inconsci che eliminano il controllo razionale sulla scelta.</a:t>
            </a:r>
          </a:p>
        </p:txBody>
      </p:sp>
      <p:pic>
        <p:nvPicPr>
          <p:cNvPr id="3" name="Immagine 2">
            <a:extLst>
              <a:ext uri="{FF2B5EF4-FFF2-40B4-BE49-F238E27FC236}">
                <a16:creationId xmlns:a16="http://schemas.microsoft.com/office/drawing/2014/main" id="{D37CD8F2-48C4-FF5D-5FB2-2B842D6EF5A3}"/>
              </a:ext>
            </a:extLst>
          </p:cNvPr>
          <p:cNvPicPr>
            <a:picLocks noChangeAspect="1"/>
          </p:cNvPicPr>
          <p:nvPr/>
        </p:nvPicPr>
        <p:blipFill>
          <a:blip r:embed="rId3"/>
          <a:stretch>
            <a:fillRect/>
          </a:stretch>
        </p:blipFill>
        <p:spPr>
          <a:xfrm>
            <a:off x="8518260" y="2114913"/>
            <a:ext cx="2704700" cy="3137007"/>
          </a:xfrm>
          <a:prstGeom prst="rect">
            <a:avLst/>
          </a:prstGeom>
        </p:spPr>
      </p:pic>
    </p:spTree>
    <p:extLst>
      <p:ext uri="{BB962C8B-B14F-4D97-AF65-F5344CB8AC3E}">
        <p14:creationId xmlns:p14="http://schemas.microsoft.com/office/powerpoint/2010/main" val="3623172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44899"/>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57762" y="573179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829520" y="2235710"/>
            <a:ext cx="5404233"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Il consumatore sarà quindi indotto a comprare un oggetto costoso, per esempio, per affermare il proprio status; un altro, invece, comprerà un certo profumo influenzato da più o meno sottili richiami sessuali.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Perfino la posizione di un certo prodotto sullo scaffale di un supermercato (all’altezza degli occhi), inoltre, può favorire un acquisto </a:t>
            </a:r>
            <a:r>
              <a:rPr lang="it-IT" sz="1900" u="sng"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impulsivo</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del prodotto.</a:t>
            </a:r>
          </a:p>
        </p:txBody>
      </p:sp>
      <p:pic>
        <p:nvPicPr>
          <p:cNvPr id="3" name="Immagine 2">
            <a:extLst>
              <a:ext uri="{FF2B5EF4-FFF2-40B4-BE49-F238E27FC236}">
                <a16:creationId xmlns:a16="http://schemas.microsoft.com/office/drawing/2014/main" id="{D37CD8F2-48C4-FF5D-5FB2-2B842D6EF5A3}"/>
              </a:ext>
            </a:extLst>
          </p:cNvPr>
          <p:cNvPicPr>
            <a:picLocks noChangeAspect="1"/>
          </p:cNvPicPr>
          <p:nvPr/>
        </p:nvPicPr>
        <p:blipFill>
          <a:blip r:embed="rId3"/>
          <a:stretch>
            <a:fillRect/>
          </a:stretch>
        </p:blipFill>
        <p:spPr>
          <a:xfrm>
            <a:off x="8518260" y="2114913"/>
            <a:ext cx="2704700" cy="3137007"/>
          </a:xfrm>
          <a:prstGeom prst="rect">
            <a:avLst/>
          </a:prstGeom>
        </p:spPr>
      </p:pic>
    </p:spTree>
    <p:extLst>
      <p:ext uri="{BB962C8B-B14F-4D97-AF65-F5344CB8AC3E}">
        <p14:creationId xmlns:p14="http://schemas.microsoft.com/office/powerpoint/2010/main" val="63657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44899"/>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03263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826187" y="3139397"/>
            <a:ext cx="5410900"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Il consumatore, tuttavia, non è sempre indifeso, in quanto opera dei meccanismi di selezione dei messaggi (inclusi quelli pubblicitari) e può reagire a essi in modo critico.</a:t>
            </a:r>
          </a:p>
        </p:txBody>
      </p:sp>
      <p:pic>
        <p:nvPicPr>
          <p:cNvPr id="3" name="Immagine 2">
            <a:extLst>
              <a:ext uri="{FF2B5EF4-FFF2-40B4-BE49-F238E27FC236}">
                <a16:creationId xmlns:a16="http://schemas.microsoft.com/office/drawing/2014/main" id="{D37CD8F2-48C4-FF5D-5FB2-2B842D6EF5A3}"/>
              </a:ext>
            </a:extLst>
          </p:cNvPr>
          <p:cNvPicPr>
            <a:picLocks noChangeAspect="1"/>
          </p:cNvPicPr>
          <p:nvPr/>
        </p:nvPicPr>
        <p:blipFill>
          <a:blip r:embed="rId3"/>
          <a:stretch>
            <a:fillRect/>
          </a:stretch>
        </p:blipFill>
        <p:spPr>
          <a:xfrm>
            <a:off x="8393131" y="2386501"/>
            <a:ext cx="2704700" cy="3137007"/>
          </a:xfrm>
          <a:prstGeom prst="rect">
            <a:avLst/>
          </a:prstGeom>
        </p:spPr>
      </p:pic>
    </p:spTree>
    <p:extLst>
      <p:ext uri="{BB962C8B-B14F-4D97-AF65-F5344CB8AC3E}">
        <p14:creationId xmlns:p14="http://schemas.microsoft.com/office/powerpoint/2010/main" val="1398467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44899"/>
            <a:ext cx="678767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persuasione pubblicitaria attraverso 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57762"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806381" y="2303802"/>
            <a:ext cx="5441442"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Persone, più istruite e con maggiori motivazioni a una conoscenza approfondita, di fronte a messaggi di tipo persuasivo (come nella comunicazione politica o commerciale), per controllare la loro attendibilità non sempre ricorrono a spiegazioni semplicistiche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 pongono più attenzione 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coerenza delle argomentazioni</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pertinenza ed esattezza</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anziché a fattori emotivi legati all’attrazione esercitata dal messaggio o dalla parvenza di serietà della fonte.</a:t>
            </a:r>
          </a:p>
        </p:txBody>
      </p:sp>
      <p:pic>
        <p:nvPicPr>
          <p:cNvPr id="3" name="Immagine 2">
            <a:extLst>
              <a:ext uri="{FF2B5EF4-FFF2-40B4-BE49-F238E27FC236}">
                <a16:creationId xmlns:a16="http://schemas.microsoft.com/office/drawing/2014/main" id="{D37CD8F2-48C4-FF5D-5FB2-2B842D6EF5A3}"/>
              </a:ext>
            </a:extLst>
          </p:cNvPr>
          <p:cNvPicPr>
            <a:picLocks noChangeAspect="1"/>
          </p:cNvPicPr>
          <p:nvPr/>
        </p:nvPicPr>
        <p:blipFill>
          <a:blip r:embed="rId3"/>
          <a:stretch>
            <a:fillRect/>
          </a:stretch>
        </p:blipFill>
        <p:spPr>
          <a:xfrm>
            <a:off x="8518260" y="2303802"/>
            <a:ext cx="2704700" cy="3137007"/>
          </a:xfrm>
          <a:prstGeom prst="rect">
            <a:avLst/>
          </a:prstGeom>
        </p:spPr>
      </p:pic>
      <p:cxnSp>
        <p:nvCxnSpPr>
          <p:cNvPr id="5" name="Connettore 2 4">
            <a:extLst>
              <a:ext uri="{FF2B5EF4-FFF2-40B4-BE49-F238E27FC236}">
                <a16:creationId xmlns:a16="http://schemas.microsoft.com/office/drawing/2014/main" id="{9783831B-36C6-3E70-28B2-2E754587FA4B}"/>
              </a:ext>
            </a:extLst>
          </p:cNvPr>
          <p:cNvCxnSpPr/>
          <p:nvPr/>
        </p:nvCxnSpPr>
        <p:spPr>
          <a:xfrm>
            <a:off x="2387066" y="4041525"/>
            <a:ext cx="0" cy="2648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0276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0278" y="1209395"/>
            <a:ext cx="669132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Vance Packard e la persuasione occulta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1036360" y="5909045"/>
            <a:ext cx="3309702"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36361" y="2292926"/>
            <a:ext cx="3381635" cy="5847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6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Analizza un messaggio pubblicitario</a:t>
            </a:r>
          </a:p>
        </p:txBody>
      </p:sp>
      <p:pic>
        <p:nvPicPr>
          <p:cNvPr id="4" name="Immagine 3">
            <a:extLst>
              <a:ext uri="{FF2B5EF4-FFF2-40B4-BE49-F238E27FC236}">
                <a16:creationId xmlns:a16="http://schemas.microsoft.com/office/drawing/2014/main" id="{750BFBC9-69F2-B8D0-0EBA-2CA07054B35A}"/>
              </a:ext>
            </a:extLst>
          </p:cNvPr>
          <p:cNvPicPr>
            <a:picLocks noChangeAspect="1"/>
          </p:cNvPicPr>
          <p:nvPr/>
        </p:nvPicPr>
        <p:blipFill>
          <a:blip r:embed="rId3"/>
          <a:stretch>
            <a:fillRect/>
          </a:stretch>
        </p:blipFill>
        <p:spPr>
          <a:xfrm>
            <a:off x="6146158" y="1985095"/>
            <a:ext cx="3888565" cy="4570281"/>
          </a:xfrm>
          <a:prstGeom prst="rect">
            <a:avLst/>
          </a:prstGeom>
        </p:spPr>
      </p:pic>
    </p:spTree>
    <p:extLst>
      <p:ext uri="{BB962C8B-B14F-4D97-AF65-F5344CB8AC3E}">
        <p14:creationId xmlns:p14="http://schemas.microsoft.com/office/powerpoint/2010/main" val="262987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19441"/>
            <a:ext cx="578092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Cinque </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esempi di pubblicità persuasiva </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72730" y="569327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872730" y="3297286"/>
            <a:ext cx="4464637" cy="61555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hlinkClick r:id="rId3"/>
              </a:rPr>
              <a:t>https://youtu.be/pgyhLqYWBwI?si=f1wmv9UYvEhWr1dT</a:t>
            </a: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2B49F370-B7CE-C393-C30C-98B2DF8A3BD5}"/>
              </a:ext>
            </a:extLst>
          </p:cNvPr>
          <p:cNvPicPr>
            <a:picLocks noChangeAspect="1"/>
          </p:cNvPicPr>
          <p:nvPr/>
        </p:nvPicPr>
        <p:blipFill>
          <a:blip r:embed="rId4"/>
          <a:stretch>
            <a:fillRect/>
          </a:stretch>
        </p:blipFill>
        <p:spPr>
          <a:xfrm>
            <a:off x="7215130" y="2058407"/>
            <a:ext cx="3096058" cy="4281196"/>
          </a:xfrm>
          <a:prstGeom prst="rect">
            <a:avLst/>
          </a:prstGeom>
        </p:spPr>
      </p:pic>
    </p:spTree>
    <p:extLst>
      <p:ext uri="{BB962C8B-B14F-4D97-AF65-F5344CB8AC3E}">
        <p14:creationId xmlns:p14="http://schemas.microsoft.com/office/powerpoint/2010/main" val="522238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19441"/>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sociali della comunicazione di massa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64705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872730" y="2583005"/>
            <a:ext cx="10513956"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L’atteggiamento degli studiosi verso il potere dei media e la considerazione degli effetti sul pubblico sono andati mutando nel corso del tempo. Inizialmente è stata posta in evidenza la capacità di condizionare fortemente le scelte delle masse. Successivamente questa posizione si è attenuata.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Oggi si ritiene più opportuno parlare di un’influenza piuttosto che di un condizionamento.</a:t>
            </a:r>
          </a:p>
        </p:txBody>
      </p:sp>
      <p:cxnSp>
        <p:nvCxnSpPr>
          <p:cNvPr id="3" name="Connettore 2 2">
            <a:extLst>
              <a:ext uri="{FF2B5EF4-FFF2-40B4-BE49-F238E27FC236}">
                <a16:creationId xmlns:a16="http://schemas.microsoft.com/office/drawing/2014/main" id="{7A3D46B7-BD0B-D8BF-7690-FA69AFA4245A}"/>
              </a:ext>
            </a:extLst>
          </p:cNvPr>
          <p:cNvCxnSpPr/>
          <p:nvPr/>
        </p:nvCxnSpPr>
        <p:spPr>
          <a:xfrm>
            <a:off x="1453415" y="3830659"/>
            <a:ext cx="0" cy="4538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6677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31637" y="1219441"/>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sociali della comunicazione di massa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29903" y="2676061"/>
            <a:ext cx="10356783"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media, nel trasmettere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informazioni</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idee</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opinioni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operano senza dubbio delle scelte finalizzate ad avere un effetto persuasivo, per influenzare le decisioni del pubblico.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Le persone, tuttavia, hanno la possibilità di esercitare un ruolo attivo e vagliare criticamente quanto gli viene comunicato.</a:t>
            </a:r>
          </a:p>
        </p:txBody>
      </p:sp>
    </p:spTree>
    <p:extLst>
      <p:ext uri="{BB962C8B-B14F-4D97-AF65-F5344CB8AC3E}">
        <p14:creationId xmlns:p14="http://schemas.microsoft.com/office/powerpoint/2010/main" val="236807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58669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29903" y="2422267"/>
            <a:ext cx="10356783"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Esaminiamo alcune teorie sugli effetti sociali dei media e alcuni processi dei media messi in atto durante la comunicazione.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Negli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anni Venti e Trenta del ‘900</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grazie alle grandi trasformazioni operate dallo sviluppo dei media e alle ricerche degli psicologi comportamentisti, gli studiosi della comunicazione tendono ad attribuire ai media un potere quasi onnipotente.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si sviluppa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teoria dell’ago ipodermico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o proiettile magico</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cxnSp>
        <p:nvCxnSpPr>
          <p:cNvPr id="3" name="Connettore 2 2">
            <a:extLst>
              <a:ext uri="{FF2B5EF4-FFF2-40B4-BE49-F238E27FC236}">
                <a16:creationId xmlns:a16="http://schemas.microsoft.com/office/drawing/2014/main" id="{BDE93796-598C-41F4-5676-CD035632A535}"/>
              </a:ext>
            </a:extLst>
          </p:cNvPr>
          <p:cNvCxnSpPr/>
          <p:nvPr/>
        </p:nvCxnSpPr>
        <p:spPr>
          <a:xfrm>
            <a:off x="1482290" y="4337476"/>
            <a:ext cx="0" cy="4331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645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50668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29903" y="2676284"/>
            <a:ext cx="10356783"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Questa teoria sostiene che i media «iniettino» le loro idee in un pubblico passivo, raggiungendo il loro obiettivo come un proiettile infallibile.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Si dà credito ai media indipendentemente dalla veridicità di ciò che affermano, e questi sono in grado di mobilitare grandi masse di persone.</a:t>
            </a:r>
          </a:p>
        </p:txBody>
      </p:sp>
    </p:spTree>
    <p:extLst>
      <p:ext uri="{BB962C8B-B14F-4D97-AF65-F5344CB8AC3E}">
        <p14:creationId xmlns:p14="http://schemas.microsoft.com/office/powerpoint/2010/main" val="1924718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56960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29903" y="2653272"/>
            <a:ext cx="10356783"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Teoria critica 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ha origine grazie a due studiosi tedeschi,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Max Horkheimer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(1895-1973) e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Theodor </a:t>
            </a:r>
            <a:r>
              <a:rPr lang="it-IT" sz="20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Wiesengrund</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Adorno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(1903-1969), che emigrarono negli Stati Uniti nel 1933 a causa delle persecuzioni naziste.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autori di questa teoria, ispirandosi agli studi del filosofo politico tedesco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Karl Marx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(1818-1883),</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effettuarono un’analisi radicale dei «vizi» della società capitalista.</a:t>
            </a:r>
          </a:p>
        </p:txBody>
      </p:sp>
      <p:cxnSp>
        <p:nvCxnSpPr>
          <p:cNvPr id="4" name="Connettore 2 3">
            <a:extLst>
              <a:ext uri="{FF2B5EF4-FFF2-40B4-BE49-F238E27FC236}">
                <a16:creationId xmlns:a16="http://schemas.microsoft.com/office/drawing/2014/main" id="{D1E93AAC-23FE-AE4A-43EC-3D4B6DD184B6}"/>
              </a:ext>
            </a:extLst>
          </p:cNvPr>
          <p:cNvCxnSpPr/>
          <p:nvPr/>
        </p:nvCxnSpPr>
        <p:spPr>
          <a:xfrm>
            <a:off x="1434164" y="3696101"/>
            <a:ext cx="0" cy="4013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2837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78213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29903" y="2105558"/>
            <a:ext cx="10356783" cy="32470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Marx</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analizzando la società dell’Ottocento, aveva assegnato un’importanza fondamentale ai fattori economici e allo sfruttamento dei prestatori d’opera da parte dei proprietari dei mezzi di produzione.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sociologi, aderenti alla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teoria critica</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sostengono una novità rilevante dell’epoca moderna, rispetto al passato descritto da Marx, ossia: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realizzazione di un’industria culturale che, attraverso la radio, la stampa e i film, crea una falsa coscienza nel pubblico delle masse subalterne, dando loro l’illusione di vivere nel mondo simbolico e gratificante rappresentato dai media, impedendo una reale presa di coscienza della propria condizione.</a:t>
            </a:r>
          </a:p>
        </p:txBody>
      </p:sp>
      <p:cxnSp>
        <p:nvCxnSpPr>
          <p:cNvPr id="4" name="Connettore 2 3">
            <a:extLst>
              <a:ext uri="{FF2B5EF4-FFF2-40B4-BE49-F238E27FC236}">
                <a16:creationId xmlns:a16="http://schemas.microsoft.com/office/drawing/2014/main" id="{D1E93AAC-23FE-AE4A-43EC-3D4B6DD184B6}"/>
              </a:ext>
            </a:extLst>
          </p:cNvPr>
          <p:cNvCxnSpPr>
            <a:cxnSpLocks/>
          </p:cNvCxnSpPr>
          <p:nvPr/>
        </p:nvCxnSpPr>
        <p:spPr>
          <a:xfrm>
            <a:off x="3551723" y="3876210"/>
            <a:ext cx="0" cy="3306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2434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72827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029903" y="2105558"/>
            <a:ext cx="10356783"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Tra l’industria culturale e i grandi apparati industriali e finanziari esiste, inoltre, una stretta connessione e i consumatori vengono saldamente tenuti in pugno da queste organizzazioni.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Tuttavia, una serie di studi empirici, che si sono sviluppati a partire dagli anni Quaranta fino agli anni Sessanta del ‘900 dimostrano che le tesi su cui poggiano queste teorie sono eccessive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ricerche e studi del sociologo americano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Elihu</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Katz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(1926), del ricercatore sociale americano di origine tedesca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Paul Felix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Lazarsfeld</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(1901-1976) e del sociologo statunitense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Joseph T.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Klapper</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(1917-1984)</a:t>
            </a:r>
          </a:p>
        </p:txBody>
      </p:sp>
      <p:cxnSp>
        <p:nvCxnSpPr>
          <p:cNvPr id="3" name="Connettore 2 2">
            <a:extLst>
              <a:ext uri="{FF2B5EF4-FFF2-40B4-BE49-F238E27FC236}">
                <a16:creationId xmlns:a16="http://schemas.microsoft.com/office/drawing/2014/main" id="{DD9DAA8E-38AD-8004-14AE-538991D62597}"/>
              </a:ext>
            </a:extLst>
          </p:cNvPr>
          <p:cNvCxnSpPr>
            <a:cxnSpLocks/>
          </p:cNvCxnSpPr>
          <p:nvPr/>
        </p:nvCxnSpPr>
        <p:spPr>
          <a:xfrm>
            <a:off x="1703672" y="3914612"/>
            <a:ext cx="0" cy="3657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03829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549668" y="2078496"/>
            <a:ext cx="9837018"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Joseph T.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Klapper</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in particolare, sostiene che: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media più che operare un vero e proprio cambiamento di opinioni, rafforzano quelle già presenti nel pubblico, mediante una memorizzazione selettiva delle notizie che avviene per lo più inconsapevolmente.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Alla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teoria del condizionamento</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è stata quindi poi sostituita quella degli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effetti limitati dei media</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Negli anni Settanta, in seguito anche al cambiamento del clima politico di sinistra inaugurato alla fine del decennio precedente, riprende forza l’idea di un effetto potente dei media per diffondere l’ideologia delle classi dominanti.</a:t>
            </a:r>
          </a:p>
        </p:txBody>
      </p:sp>
      <p:cxnSp>
        <p:nvCxnSpPr>
          <p:cNvPr id="4" name="Connettore 2 3">
            <a:extLst>
              <a:ext uri="{FF2B5EF4-FFF2-40B4-BE49-F238E27FC236}">
                <a16:creationId xmlns:a16="http://schemas.microsoft.com/office/drawing/2014/main" id="{DEA84FC9-B623-5526-A548-F1B774163F1F}"/>
              </a:ext>
            </a:extLst>
          </p:cNvPr>
          <p:cNvCxnSpPr>
            <a:cxnSpLocks/>
          </p:cNvCxnSpPr>
          <p:nvPr/>
        </p:nvCxnSpPr>
        <p:spPr>
          <a:xfrm>
            <a:off x="2098307" y="2508677"/>
            <a:ext cx="0" cy="3176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48597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666391" y="1240074"/>
            <a:ext cx="685504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Sviluppi teorici</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549668" y="2191607"/>
            <a:ext cx="9837018"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Costruttivismo sociale  </a:t>
            </a:r>
            <a:r>
              <a:rPr lang="it-IT" sz="20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McQuail</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tendenza che inizia a delinearsi alla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fine degli anni Settanta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media esercitano la loro influenza attraverso un processo di negoziazione con il pubblico.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Tra le due parti vi è un’interazione e una negoziazione continua: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 media offro informazioni e mondi simbolici costruiti secondo propri modelli, il pubblico li incorpora in base alla propria visione della realtà. </a:t>
            </a:r>
          </a:p>
        </p:txBody>
      </p:sp>
      <p:cxnSp>
        <p:nvCxnSpPr>
          <p:cNvPr id="4" name="Connettore 2 3">
            <a:extLst>
              <a:ext uri="{FF2B5EF4-FFF2-40B4-BE49-F238E27FC236}">
                <a16:creationId xmlns:a16="http://schemas.microsoft.com/office/drawing/2014/main" id="{DEA84FC9-B623-5526-A548-F1B774163F1F}"/>
              </a:ext>
            </a:extLst>
          </p:cNvPr>
          <p:cNvCxnSpPr>
            <a:cxnSpLocks/>
          </p:cNvCxnSpPr>
          <p:nvPr/>
        </p:nvCxnSpPr>
        <p:spPr>
          <a:xfrm>
            <a:off x="2290812" y="2924279"/>
            <a:ext cx="0" cy="4588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5460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5567"/>
            <a:ext cx="678767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76466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549668" y="2696846"/>
            <a:ext cx="9837018" cy="1938992"/>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Secondo gli </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studi di Carl </a:t>
            </a:r>
            <a:r>
              <a:rPr lang="it-IT" sz="20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Iver</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Hovland</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(1912-1961, psicologo americano) e </a:t>
            </a:r>
            <a:r>
              <a:rPr lang="it-IT" sz="20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Lumsdaine</a:t>
            </a: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e Sheffield</a:t>
            </a: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(collaboratori)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persuasione effettuata presentando argomenti unilaterali o bilaterali varia a seconda delle caratteristiche dei soggetti.</a:t>
            </a:r>
          </a:p>
        </p:txBody>
      </p:sp>
      <p:cxnSp>
        <p:nvCxnSpPr>
          <p:cNvPr id="4" name="Connettore 2 3">
            <a:extLst>
              <a:ext uri="{FF2B5EF4-FFF2-40B4-BE49-F238E27FC236}">
                <a16:creationId xmlns:a16="http://schemas.microsoft.com/office/drawing/2014/main" id="{DEA84FC9-B623-5526-A548-F1B774163F1F}"/>
              </a:ext>
            </a:extLst>
          </p:cNvPr>
          <p:cNvCxnSpPr>
            <a:cxnSpLocks/>
          </p:cNvCxnSpPr>
          <p:nvPr/>
        </p:nvCxnSpPr>
        <p:spPr>
          <a:xfrm>
            <a:off x="2271562" y="3491669"/>
            <a:ext cx="0" cy="3969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38541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5567"/>
            <a:ext cx="678767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71458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549668" y="2499384"/>
            <a:ext cx="9837018"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 uno studio pubblicato nel 1949 gli studiosi resero noto un esperimento da loro svolto: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 un gruppo di soldati, dopo la resa della Germania, veniva proiettato un film che sosteneva che la guerra contro il Giappone sarebbe stata lunga;</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 un altro gruppo invece veniva mostrato lo stesso film (ma con un’appendice più breve) in cui veniva dato spazio anche alle tesi contrarie.</a:t>
            </a:r>
          </a:p>
        </p:txBody>
      </p:sp>
    </p:spTree>
    <p:extLst>
      <p:ext uri="{BB962C8B-B14F-4D97-AF65-F5344CB8AC3E}">
        <p14:creationId xmlns:p14="http://schemas.microsoft.com/office/powerpoint/2010/main" val="3879470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5567"/>
            <a:ext cx="678767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321488"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63040" y="2051602"/>
            <a:ext cx="9923646" cy="35548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Risultati dell’esperimento: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a:t>
            </a:r>
            <a:r>
              <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presentazione unilaterale si mostrò più efficace con uomini che già sostenevano che la guerra sarebbe durata a lungo</a:t>
            </a: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rafforzando così la loro convinzione. Su questi soldati quindi la presentazione bilaterale ebbe un effetto più modesto;</a:t>
            </a:r>
          </a:p>
          <a:p>
            <a:pPr marR="0" lvl="0" algn="just" defTabSz="914400" rtl="0" eaLnBrk="1" fontAlgn="auto" latinLnBrk="0" hangingPunct="1">
              <a:lnSpc>
                <a:spcPct val="100000"/>
              </a:lnSpc>
              <a:spcBef>
                <a:spcPts val="0"/>
              </a:spcBef>
              <a:spcAft>
                <a:spcPts val="0"/>
              </a:spcAft>
              <a:buClrTx/>
              <a:buSzTx/>
              <a:tabL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 </a:t>
            </a:r>
            <a:r>
              <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presentazione bilaterale risultò invece più efficace nel far cambiare opinione in chi sosteneva la tesi contraria</a:t>
            </a: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Su questi soldati quindi la presentazione unilaterale ebbe un effetto più modesto;</a:t>
            </a:r>
          </a:p>
          <a:p>
            <a:pPr marR="0" lvl="0" algn="just" defTabSz="914400" rtl="0" eaLnBrk="1" fontAlgn="auto" latinLnBrk="0" hangingPunct="1">
              <a:lnSpc>
                <a:spcPct val="100000"/>
              </a:lnSpc>
              <a:spcBef>
                <a:spcPts val="0"/>
              </a:spcBef>
              <a:spcAft>
                <a:spcPts val="0"/>
              </a:spcAft>
              <a:buClrTx/>
              <a:buSzTx/>
              <a:tabL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342900" lvl="0" indent="-342900" algn="just">
              <a:buFont typeface="Arial" panose="020B0604020202020204" pitchFamily="34" charset="0"/>
              <a:buChar char="•"/>
              <a:defRPr/>
            </a:pPr>
            <a:r>
              <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Soggetti più istruiti erano influenzati meno dalla presentazione unilaterale rispetto a quella bilaterale;</a:t>
            </a:r>
          </a:p>
          <a:p>
            <a:pPr lvl="0" algn="just">
              <a:defRPr/>
            </a:pPr>
            <a:endPar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7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Soggetti meno istruiti erano più influenzati dalla presentazione unilaterale</a:t>
            </a:r>
            <a:r>
              <a:rPr lang="it-IT" sz="17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29473958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53282"/>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9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1490811" y="2414745"/>
            <a:ext cx="5582653"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Da</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studi </a:t>
            </a:r>
            <a:r>
              <a:rPr lang="it-IT" sz="1900"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Lazarsfeld</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e collaboratori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risultò che: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l’influenza sulla popolazione esercitata da coloro che comunicano attraverso i mezzi di comunicazione di massa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(es. leader politici o altre figure rilevanti)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è mediata generalmente dai leader d’opinione </a:t>
            </a:r>
            <a:r>
              <a:rPr lang="it-IT" sz="1900"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(individui ritenuti a vario titolo autorevoli), </a:t>
            </a:r>
            <a:r>
              <a:rPr lang="it-IT" sz="1900"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con cui le persone hanno un rapporto diretto.</a:t>
            </a:r>
          </a:p>
        </p:txBody>
      </p:sp>
      <p:pic>
        <p:nvPicPr>
          <p:cNvPr id="3" name="Immagine 2">
            <a:extLst>
              <a:ext uri="{FF2B5EF4-FFF2-40B4-BE49-F238E27FC236}">
                <a16:creationId xmlns:a16="http://schemas.microsoft.com/office/drawing/2014/main" id="{A9C1BBCC-6DAE-ACB5-B260-06FADEFA1236}"/>
              </a:ext>
            </a:extLst>
          </p:cNvPr>
          <p:cNvPicPr>
            <a:picLocks noChangeAspect="1"/>
          </p:cNvPicPr>
          <p:nvPr/>
        </p:nvPicPr>
        <p:blipFill>
          <a:blip r:embed="rId3"/>
          <a:stretch>
            <a:fillRect/>
          </a:stretch>
        </p:blipFill>
        <p:spPr>
          <a:xfrm>
            <a:off x="8564275" y="2324021"/>
            <a:ext cx="2701017" cy="3282400"/>
          </a:xfrm>
          <a:prstGeom prst="rect">
            <a:avLst/>
          </a:prstGeom>
        </p:spPr>
      </p:pic>
      <p:cxnSp>
        <p:nvCxnSpPr>
          <p:cNvPr id="5" name="Connettore 2 4">
            <a:extLst>
              <a:ext uri="{FF2B5EF4-FFF2-40B4-BE49-F238E27FC236}">
                <a16:creationId xmlns:a16="http://schemas.microsoft.com/office/drawing/2014/main" id="{A2DD9A2A-9E7E-098B-C345-372E53E4625A}"/>
              </a:ext>
            </a:extLst>
          </p:cNvPr>
          <p:cNvCxnSpPr>
            <a:cxnSpLocks/>
          </p:cNvCxnSpPr>
          <p:nvPr/>
        </p:nvCxnSpPr>
        <p:spPr>
          <a:xfrm>
            <a:off x="2579570" y="2820201"/>
            <a:ext cx="0" cy="4908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9288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53282"/>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40146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5D2A8192-CB74-683A-5128-D88A4315EF6A}"/>
              </a:ext>
            </a:extLst>
          </p:cNvPr>
          <p:cNvSpPr txBox="1"/>
          <p:nvPr/>
        </p:nvSpPr>
        <p:spPr>
          <a:xfrm>
            <a:off x="5409398" y="2414745"/>
            <a:ext cx="5855894"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b="1" u="sng"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L’influenza personale è più efficace dei mass media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questa ipotesi è stata convalidata delle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ricerche sul comportamento elettorale</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condotte nel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1944</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da una serie di psicologi sociali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Lazarsfeld</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Berelson</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e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Gaudet</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è confermata da uno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studio</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del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1955</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a:t>
            </a:r>
            <a:r>
              <a:rPr lang="it-IT" b="1"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Katz e </a:t>
            </a:r>
            <a:r>
              <a:rPr lang="it-IT" b="1" dirty="0" err="1">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Lazarsfeld</a:t>
            </a:r>
            <a:r>
              <a:rPr lang="it-IT" dirty="0">
                <a:solidFill>
                  <a:prstClr val="black"/>
                </a:solidFill>
                <a:latin typeface="Palatino Linotype" panose="02040502050505030304" pitchFamily="18" charset="0"/>
                <a:cs typeface="Times New Roman" panose="02020603050405020304" pitchFamily="18" charset="0"/>
                <a:sym typeface="Wingdings" panose="05000000000000000000" pitchFamily="2" charset="2"/>
              </a:rPr>
              <a:t>) relativo a decisioni personali, come l’acquisto di cibo, la scelta di film o la moda.</a:t>
            </a:r>
          </a:p>
        </p:txBody>
      </p:sp>
      <p:cxnSp>
        <p:nvCxnSpPr>
          <p:cNvPr id="5" name="Connettore 2 4">
            <a:extLst>
              <a:ext uri="{FF2B5EF4-FFF2-40B4-BE49-F238E27FC236}">
                <a16:creationId xmlns:a16="http://schemas.microsoft.com/office/drawing/2014/main" id="{A2DD9A2A-9E7E-098B-C345-372E53E4625A}"/>
              </a:ext>
            </a:extLst>
          </p:cNvPr>
          <p:cNvCxnSpPr>
            <a:cxnSpLocks/>
          </p:cNvCxnSpPr>
          <p:nvPr/>
        </p:nvCxnSpPr>
        <p:spPr>
          <a:xfrm>
            <a:off x="6593305" y="2782997"/>
            <a:ext cx="0" cy="4908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4" name="Immagine 3">
            <a:extLst>
              <a:ext uri="{FF2B5EF4-FFF2-40B4-BE49-F238E27FC236}">
                <a16:creationId xmlns:a16="http://schemas.microsoft.com/office/drawing/2014/main" id="{59B15AA6-A95F-03E1-69BF-CB5CA6642224}"/>
              </a:ext>
            </a:extLst>
          </p:cNvPr>
          <p:cNvPicPr>
            <a:picLocks noChangeAspect="1"/>
          </p:cNvPicPr>
          <p:nvPr/>
        </p:nvPicPr>
        <p:blipFill>
          <a:blip r:embed="rId3"/>
          <a:stretch>
            <a:fillRect/>
          </a:stretch>
        </p:blipFill>
        <p:spPr>
          <a:xfrm>
            <a:off x="401464" y="2706776"/>
            <a:ext cx="4606471" cy="1724617"/>
          </a:xfrm>
          <a:prstGeom prst="rect">
            <a:avLst/>
          </a:prstGeom>
        </p:spPr>
      </p:pic>
    </p:spTree>
    <p:extLst>
      <p:ext uri="{BB962C8B-B14F-4D97-AF65-F5344CB8AC3E}">
        <p14:creationId xmlns:p14="http://schemas.microsoft.com/office/powerpoint/2010/main" val="455671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53282"/>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9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7" name="Immagine 6">
            <a:extLst>
              <a:ext uri="{FF2B5EF4-FFF2-40B4-BE49-F238E27FC236}">
                <a16:creationId xmlns:a16="http://schemas.microsoft.com/office/drawing/2014/main" id="{B7F4037C-B197-D22F-6951-66B379E012B2}"/>
              </a:ext>
            </a:extLst>
          </p:cNvPr>
          <p:cNvPicPr>
            <a:picLocks noChangeAspect="1"/>
          </p:cNvPicPr>
          <p:nvPr/>
        </p:nvPicPr>
        <p:blipFill>
          <a:blip r:embed="rId3"/>
          <a:stretch>
            <a:fillRect/>
          </a:stretch>
        </p:blipFill>
        <p:spPr>
          <a:xfrm>
            <a:off x="3425332" y="2141181"/>
            <a:ext cx="5338286" cy="2025070"/>
          </a:xfrm>
          <a:prstGeom prst="rect">
            <a:avLst/>
          </a:prstGeom>
        </p:spPr>
      </p:pic>
      <p:sp>
        <p:nvSpPr>
          <p:cNvPr id="8" name="CasellaDiTesto 7">
            <a:extLst>
              <a:ext uri="{FF2B5EF4-FFF2-40B4-BE49-F238E27FC236}">
                <a16:creationId xmlns:a16="http://schemas.microsoft.com/office/drawing/2014/main" id="{97F5E0B5-BB45-5BB5-43FA-9237AFD94213}"/>
              </a:ext>
            </a:extLst>
          </p:cNvPr>
          <p:cNvSpPr txBox="1"/>
          <p:nvPr/>
        </p:nvSpPr>
        <p:spPr>
          <a:xfrm>
            <a:off x="2528315" y="4502782"/>
            <a:ext cx="7132320" cy="1138773"/>
          </a:xfrm>
          <a:prstGeom prst="rect">
            <a:avLst/>
          </a:prstGeom>
          <a:noFill/>
        </p:spPr>
        <p:txBody>
          <a:bodyPr wrap="square" rtlCol="0">
            <a:spAutoFit/>
          </a:bodyPr>
          <a:lstStyle/>
          <a:p>
            <a:pPr algn="just"/>
            <a:r>
              <a:rPr lang="it-IT" sz="1700" dirty="0">
                <a:latin typeface="Palatino Linotype" panose="02040502050505030304" pitchFamily="18" charset="0"/>
              </a:rPr>
              <a:t>Per esempio, la relativa efficacia dei mass media durante una campagna elettorale potrebbe dipendere dal fatto che la gente seleziona le informazioni, ascoltando prevalentemente ciò che è in accordo con le proprie idee politiche.</a:t>
            </a:r>
          </a:p>
        </p:txBody>
      </p:sp>
    </p:spTree>
    <p:extLst>
      <p:ext uri="{BB962C8B-B14F-4D97-AF65-F5344CB8AC3E}">
        <p14:creationId xmlns:p14="http://schemas.microsoft.com/office/powerpoint/2010/main" val="28320372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53282"/>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9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7" name="Immagine 6">
            <a:extLst>
              <a:ext uri="{FF2B5EF4-FFF2-40B4-BE49-F238E27FC236}">
                <a16:creationId xmlns:a16="http://schemas.microsoft.com/office/drawing/2014/main" id="{B7F4037C-B197-D22F-6951-66B379E012B2}"/>
              </a:ext>
            </a:extLst>
          </p:cNvPr>
          <p:cNvPicPr>
            <a:picLocks noChangeAspect="1"/>
          </p:cNvPicPr>
          <p:nvPr/>
        </p:nvPicPr>
        <p:blipFill>
          <a:blip r:embed="rId3"/>
          <a:stretch>
            <a:fillRect/>
          </a:stretch>
        </p:blipFill>
        <p:spPr>
          <a:xfrm>
            <a:off x="3425332" y="2141181"/>
            <a:ext cx="5338286" cy="2025070"/>
          </a:xfrm>
          <a:prstGeom prst="rect">
            <a:avLst/>
          </a:prstGeom>
        </p:spPr>
      </p:pic>
      <p:sp>
        <p:nvSpPr>
          <p:cNvPr id="8" name="CasellaDiTesto 7">
            <a:extLst>
              <a:ext uri="{FF2B5EF4-FFF2-40B4-BE49-F238E27FC236}">
                <a16:creationId xmlns:a16="http://schemas.microsoft.com/office/drawing/2014/main" id="{97F5E0B5-BB45-5BB5-43FA-9237AFD94213}"/>
              </a:ext>
            </a:extLst>
          </p:cNvPr>
          <p:cNvSpPr txBox="1"/>
          <p:nvPr/>
        </p:nvSpPr>
        <p:spPr>
          <a:xfrm>
            <a:off x="2528315" y="4530717"/>
            <a:ext cx="7132320" cy="1138773"/>
          </a:xfrm>
          <a:prstGeom prst="rect">
            <a:avLst/>
          </a:prstGeom>
          <a:noFill/>
        </p:spPr>
        <p:txBody>
          <a:bodyPr wrap="square" rtlCol="0">
            <a:spAutoFit/>
          </a:bodyPr>
          <a:lstStyle/>
          <a:p>
            <a:pPr algn="just"/>
            <a:r>
              <a:rPr lang="it-IT" sz="1700" dirty="0">
                <a:latin typeface="Palatino Linotype" panose="02040502050505030304" pitchFamily="18" charset="0"/>
              </a:rPr>
              <a:t>Le idee che si propagano dalla radio, dalla stampa e dalla televisione agiscono però in </a:t>
            </a:r>
            <a:r>
              <a:rPr lang="it-IT" sz="1700" b="1" dirty="0">
                <a:latin typeface="Palatino Linotype" panose="02040502050505030304" pitchFamily="18" charset="0"/>
              </a:rPr>
              <a:t>direzione dei leader d’opinione</a:t>
            </a:r>
            <a:r>
              <a:rPr lang="it-IT" sz="1700" dirty="0">
                <a:latin typeface="Palatino Linotype" panose="02040502050505030304" pitchFamily="18" charset="0"/>
              </a:rPr>
              <a:t>, che sono particolarmente attenti e partecipi verso ciò che viene veicolato dai media.</a:t>
            </a:r>
          </a:p>
        </p:txBody>
      </p:sp>
    </p:spTree>
    <p:extLst>
      <p:ext uri="{BB962C8B-B14F-4D97-AF65-F5344CB8AC3E}">
        <p14:creationId xmlns:p14="http://schemas.microsoft.com/office/powerpoint/2010/main" val="5661510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53282"/>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natura dell’argomentazione e il doppio canale di comunicazione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9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7" name="Immagine 6">
            <a:extLst>
              <a:ext uri="{FF2B5EF4-FFF2-40B4-BE49-F238E27FC236}">
                <a16:creationId xmlns:a16="http://schemas.microsoft.com/office/drawing/2014/main" id="{B7F4037C-B197-D22F-6951-66B379E012B2}"/>
              </a:ext>
            </a:extLst>
          </p:cNvPr>
          <p:cNvPicPr>
            <a:picLocks noChangeAspect="1"/>
          </p:cNvPicPr>
          <p:nvPr/>
        </p:nvPicPr>
        <p:blipFill>
          <a:blip r:embed="rId3"/>
          <a:stretch>
            <a:fillRect/>
          </a:stretch>
        </p:blipFill>
        <p:spPr>
          <a:xfrm>
            <a:off x="3425332" y="2141181"/>
            <a:ext cx="5338286" cy="2025070"/>
          </a:xfrm>
          <a:prstGeom prst="rect">
            <a:avLst/>
          </a:prstGeom>
        </p:spPr>
      </p:pic>
      <p:sp>
        <p:nvSpPr>
          <p:cNvPr id="8" name="CasellaDiTesto 7">
            <a:extLst>
              <a:ext uri="{FF2B5EF4-FFF2-40B4-BE49-F238E27FC236}">
                <a16:creationId xmlns:a16="http://schemas.microsoft.com/office/drawing/2014/main" id="{97F5E0B5-BB45-5BB5-43FA-9237AFD94213}"/>
              </a:ext>
            </a:extLst>
          </p:cNvPr>
          <p:cNvSpPr txBox="1"/>
          <p:nvPr/>
        </p:nvSpPr>
        <p:spPr>
          <a:xfrm>
            <a:off x="2584502" y="4535732"/>
            <a:ext cx="7002260" cy="1400383"/>
          </a:xfrm>
          <a:prstGeom prst="rect">
            <a:avLst/>
          </a:prstGeom>
          <a:noFill/>
        </p:spPr>
        <p:txBody>
          <a:bodyPr wrap="square" rtlCol="0">
            <a:spAutoFit/>
          </a:bodyPr>
          <a:lstStyle/>
          <a:p>
            <a:pPr algn="just"/>
            <a:r>
              <a:rPr lang="it-IT" sz="1700" dirty="0">
                <a:latin typeface="Palatino Linotype" panose="02040502050505030304" pitchFamily="18" charset="0"/>
              </a:rPr>
              <a:t>I leader, a loro volta, esercitano la propria influenza su settori meno attivi della popolazione mediante un </a:t>
            </a:r>
            <a:r>
              <a:rPr lang="it-IT" sz="1700" b="1" dirty="0">
                <a:latin typeface="Palatino Linotype" panose="02040502050505030304" pitchFamily="18" charset="0"/>
              </a:rPr>
              <a:t>doppio canale di comunicazione</a:t>
            </a:r>
            <a:r>
              <a:rPr lang="it-IT" sz="1700" dirty="0">
                <a:latin typeface="Palatino Linotype" panose="02040502050505030304" pitchFamily="18" charset="0"/>
              </a:rPr>
              <a:t>.</a:t>
            </a:r>
          </a:p>
          <a:p>
            <a:pPr algn="just"/>
            <a:r>
              <a:rPr lang="it-IT" sz="1700" dirty="0">
                <a:latin typeface="Palatino Linotype" panose="02040502050505030304" pitchFamily="18" charset="0"/>
              </a:rPr>
              <a:t>Alla massa (alla gente comune) la propaganda dei media arriva dunque attraverso la mediazione dei leader, che rivestono un ruolo di fondamentale importanza.</a:t>
            </a:r>
          </a:p>
        </p:txBody>
      </p:sp>
    </p:spTree>
    <p:extLst>
      <p:ext uri="{BB962C8B-B14F-4D97-AF65-F5344CB8AC3E}">
        <p14:creationId xmlns:p14="http://schemas.microsoft.com/office/powerpoint/2010/main" val="1836822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8" name="CasellaDiTesto 7">
            <a:extLst>
              <a:ext uri="{FF2B5EF4-FFF2-40B4-BE49-F238E27FC236}">
                <a16:creationId xmlns:a16="http://schemas.microsoft.com/office/drawing/2014/main" id="{97F5E0B5-BB45-5BB5-43FA-9237AFD94213}"/>
              </a:ext>
            </a:extLst>
          </p:cNvPr>
          <p:cNvSpPr txBox="1"/>
          <p:nvPr/>
        </p:nvSpPr>
        <p:spPr>
          <a:xfrm>
            <a:off x="1617045" y="2631566"/>
            <a:ext cx="9648240" cy="2139047"/>
          </a:xfrm>
          <a:prstGeom prst="rect">
            <a:avLst/>
          </a:prstGeom>
          <a:noFill/>
        </p:spPr>
        <p:txBody>
          <a:bodyPr wrap="square" rtlCol="0">
            <a:spAutoFit/>
          </a:bodyPr>
          <a:lstStyle/>
          <a:p>
            <a:pPr algn="just"/>
            <a:r>
              <a:rPr lang="it-IT" sz="1900" dirty="0">
                <a:latin typeface="Palatino Linotype" panose="02040502050505030304" pitchFamily="18" charset="0"/>
              </a:rPr>
              <a:t>Idea base dell’</a:t>
            </a:r>
            <a:r>
              <a:rPr lang="it-IT" sz="1900" b="1" i="1" u="sng" dirty="0">
                <a:latin typeface="Palatino Linotype" panose="02040502050505030304" pitchFamily="18" charset="0"/>
              </a:rPr>
              <a:t>agenda setting</a:t>
            </a:r>
            <a:r>
              <a:rPr lang="it-IT" sz="1900" b="1" i="1" dirty="0">
                <a:latin typeface="Palatino Linotype" panose="02040502050505030304" pitchFamily="18" charset="0"/>
              </a:rPr>
              <a:t> </a:t>
            </a:r>
            <a:r>
              <a:rPr lang="it-IT" dirty="0">
                <a:latin typeface="Palatino Linotype" panose="02040502050505030304" pitchFamily="18" charset="0"/>
              </a:rPr>
              <a:t>(espressione coniata nel 1972 da </a:t>
            </a:r>
            <a:r>
              <a:rPr lang="it-IT" b="1" dirty="0">
                <a:latin typeface="Palatino Linotype" panose="02040502050505030304" pitchFamily="18" charset="0"/>
              </a:rPr>
              <a:t>Maxwell </a:t>
            </a:r>
            <a:r>
              <a:rPr lang="it-IT" b="1" dirty="0" err="1">
                <a:latin typeface="Palatino Linotype" panose="02040502050505030304" pitchFamily="18" charset="0"/>
              </a:rPr>
              <a:t>McCombs</a:t>
            </a:r>
            <a:r>
              <a:rPr lang="it-IT" b="1" dirty="0">
                <a:latin typeface="Palatino Linotype" panose="02040502050505030304" pitchFamily="18" charset="0"/>
              </a:rPr>
              <a:t> </a:t>
            </a:r>
            <a:r>
              <a:rPr lang="it-IT" dirty="0">
                <a:latin typeface="Palatino Linotype" panose="02040502050505030304" pitchFamily="18" charset="0"/>
              </a:rPr>
              <a:t>e </a:t>
            </a:r>
            <a:r>
              <a:rPr lang="it-IT" b="1" dirty="0">
                <a:latin typeface="Palatino Linotype" panose="02040502050505030304" pitchFamily="18" charset="0"/>
              </a:rPr>
              <a:t>Donald Shaw </a:t>
            </a:r>
            <a:r>
              <a:rPr lang="it-IT" dirty="0">
                <a:latin typeface="Palatino Linotype" panose="02040502050505030304" pitchFamily="18" charset="0"/>
              </a:rPr>
              <a:t>per definire fenomeno già osservato e studiato durante le campagne elettorali)</a:t>
            </a:r>
            <a:r>
              <a:rPr lang="it-IT" sz="1900" dirty="0">
                <a:latin typeface="Palatino Linotype" panose="02040502050505030304" pitchFamily="18" charset="0"/>
              </a:rPr>
              <a:t>:</a:t>
            </a:r>
          </a:p>
          <a:p>
            <a:pPr algn="just"/>
            <a:endParaRPr lang="it-IT" sz="1900" dirty="0">
              <a:latin typeface="Palatino Linotype" panose="02040502050505030304" pitchFamily="18" charset="0"/>
            </a:endParaRPr>
          </a:p>
          <a:p>
            <a:pPr algn="just"/>
            <a:endParaRPr lang="it-IT" sz="1900" dirty="0">
              <a:latin typeface="Palatino Linotype" panose="02040502050505030304" pitchFamily="18" charset="0"/>
            </a:endParaRPr>
          </a:p>
          <a:p>
            <a:pPr algn="just"/>
            <a:r>
              <a:rPr lang="it-IT" sz="1900" b="1" dirty="0">
                <a:latin typeface="Palatino Linotype" panose="02040502050505030304" pitchFamily="18" charset="0"/>
              </a:rPr>
              <a:t>l’informazione dei media indica al pubblico quali sono le principali questioni all’ordine del giorno e ciò influenza l’opinione del pubblico su quali siano le notizie più importanti.</a:t>
            </a:r>
          </a:p>
        </p:txBody>
      </p:sp>
      <p:cxnSp>
        <p:nvCxnSpPr>
          <p:cNvPr id="3" name="Connettore 2 2">
            <a:extLst>
              <a:ext uri="{FF2B5EF4-FFF2-40B4-BE49-F238E27FC236}">
                <a16:creationId xmlns:a16="http://schemas.microsoft.com/office/drawing/2014/main" id="{7962A3EE-C7EF-924E-6146-B0AB4467D042}"/>
              </a:ext>
            </a:extLst>
          </p:cNvPr>
          <p:cNvCxnSpPr/>
          <p:nvPr/>
        </p:nvCxnSpPr>
        <p:spPr>
          <a:xfrm>
            <a:off x="2242686" y="3273487"/>
            <a:ext cx="0" cy="5031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4696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8" name="CasellaDiTesto 7">
            <a:extLst>
              <a:ext uri="{FF2B5EF4-FFF2-40B4-BE49-F238E27FC236}">
                <a16:creationId xmlns:a16="http://schemas.microsoft.com/office/drawing/2014/main" id="{97F5E0B5-BB45-5BB5-43FA-9237AFD94213}"/>
              </a:ext>
            </a:extLst>
          </p:cNvPr>
          <p:cNvSpPr txBox="1"/>
          <p:nvPr/>
        </p:nvSpPr>
        <p:spPr>
          <a:xfrm>
            <a:off x="1617045" y="2635567"/>
            <a:ext cx="9648240" cy="1938992"/>
          </a:xfrm>
          <a:prstGeom prst="rect">
            <a:avLst/>
          </a:prstGeom>
          <a:noFill/>
        </p:spPr>
        <p:txBody>
          <a:bodyPr wrap="square" rtlCol="0">
            <a:spAutoFit/>
          </a:bodyPr>
          <a:lstStyle/>
          <a:p>
            <a:pPr algn="just"/>
            <a:r>
              <a:rPr lang="it-IT" sz="2000" dirty="0">
                <a:latin typeface="Palatino Linotype" panose="02040502050505030304" pitchFamily="18" charset="0"/>
              </a:rPr>
              <a:t>I politici, ad esempio, cercano di convincere gli elettori che i problemi più importanti sono quelli su cui loro insistono e i media fungono da cassa di risonanza alle loro opinioni.</a:t>
            </a:r>
          </a:p>
          <a:p>
            <a:pPr algn="just"/>
            <a:endParaRPr lang="it-IT" sz="2000" dirty="0">
              <a:latin typeface="Palatino Linotype" panose="02040502050505030304" pitchFamily="18" charset="0"/>
            </a:endParaRPr>
          </a:p>
          <a:p>
            <a:pPr algn="just"/>
            <a:r>
              <a:rPr lang="it-IT" sz="2000" b="1" dirty="0">
                <a:latin typeface="Palatino Linotype" panose="02040502050505030304" pitchFamily="18" charset="0"/>
              </a:rPr>
              <a:t>Tutto questo rappresenta un aspetto fondamentale della propaganda con cui i politici cercano di influenzare l’opinione pubblica</a:t>
            </a:r>
            <a:r>
              <a:rPr lang="it-IT" sz="2000" dirty="0">
                <a:latin typeface="Palatino Linotype" panose="02040502050505030304" pitchFamily="18" charset="0"/>
              </a:rPr>
              <a:t>.</a:t>
            </a:r>
          </a:p>
        </p:txBody>
      </p:sp>
    </p:spTree>
    <p:extLst>
      <p:ext uri="{BB962C8B-B14F-4D97-AF65-F5344CB8AC3E}">
        <p14:creationId xmlns:p14="http://schemas.microsoft.com/office/powerpoint/2010/main" val="38038056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52901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8" name="CasellaDiTesto 7">
            <a:extLst>
              <a:ext uri="{FF2B5EF4-FFF2-40B4-BE49-F238E27FC236}">
                <a16:creationId xmlns:a16="http://schemas.microsoft.com/office/drawing/2014/main" id="{97F5E0B5-BB45-5BB5-43FA-9237AFD94213}"/>
              </a:ext>
            </a:extLst>
          </p:cNvPr>
          <p:cNvSpPr txBox="1"/>
          <p:nvPr/>
        </p:nvSpPr>
        <p:spPr>
          <a:xfrm>
            <a:off x="1617045" y="2907365"/>
            <a:ext cx="9648240" cy="1938992"/>
          </a:xfrm>
          <a:prstGeom prst="rect">
            <a:avLst/>
          </a:prstGeom>
          <a:noFill/>
        </p:spPr>
        <p:txBody>
          <a:bodyPr wrap="square" rtlCol="0">
            <a:spAutoFit/>
          </a:bodyPr>
          <a:lstStyle/>
          <a:p>
            <a:pPr algn="just"/>
            <a:r>
              <a:rPr lang="it-IT" sz="2000" dirty="0">
                <a:latin typeface="Palatino Linotype" panose="02040502050505030304" pitchFamily="18" charset="0"/>
              </a:rPr>
              <a:t>Nel fenomeno dell’</a:t>
            </a:r>
            <a:r>
              <a:rPr lang="it-IT" sz="2000" b="1" i="1" dirty="0">
                <a:latin typeface="Palatino Linotype" panose="02040502050505030304" pitchFamily="18" charset="0"/>
              </a:rPr>
              <a:t>agenda setting </a:t>
            </a:r>
            <a:r>
              <a:rPr lang="it-IT" sz="2000" i="1" dirty="0">
                <a:latin typeface="Palatino Linotype" panose="02040502050505030304" pitchFamily="18" charset="0"/>
              </a:rPr>
              <a:t>(</a:t>
            </a:r>
            <a:r>
              <a:rPr lang="it-IT" sz="2000" dirty="0">
                <a:latin typeface="Palatino Linotype" panose="02040502050505030304" pitchFamily="18" charset="0"/>
              </a:rPr>
              <a:t>come spesso accade nei processi mediatici) il </a:t>
            </a:r>
            <a:r>
              <a:rPr lang="it-IT" sz="2000" b="1" dirty="0">
                <a:latin typeface="Palatino Linotype" panose="02040502050505030304" pitchFamily="18" charset="0"/>
              </a:rPr>
              <a:t>rapporto descritto tra media e pubblico è di natura circolare</a:t>
            </a:r>
          </a:p>
          <a:p>
            <a:pPr algn="just"/>
            <a:endParaRPr lang="it-IT" sz="2000" b="1" dirty="0">
              <a:latin typeface="Palatino Linotype" panose="02040502050505030304" pitchFamily="18" charset="0"/>
            </a:endParaRPr>
          </a:p>
          <a:p>
            <a:pPr algn="just"/>
            <a:endParaRPr lang="it-IT" sz="2000" b="1" dirty="0">
              <a:latin typeface="Palatino Linotype" panose="02040502050505030304" pitchFamily="18" charset="0"/>
            </a:endParaRPr>
          </a:p>
          <a:p>
            <a:pPr algn="just"/>
            <a:r>
              <a:rPr lang="it-IT" sz="2000" dirty="0">
                <a:latin typeface="Palatino Linotype" panose="02040502050505030304" pitchFamily="18" charset="0"/>
              </a:rPr>
              <a:t>per cui anche gli interessi del pubblico modellano la definizione dei problemi da parte dei leader politici e dei media. </a:t>
            </a:r>
          </a:p>
        </p:txBody>
      </p:sp>
      <p:cxnSp>
        <p:nvCxnSpPr>
          <p:cNvPr id="3" name="Connettore 2 2">
            <a:extLst>
              <a:ext uri="{FF2B5EF4-FFF2-40B4-BE49-F238E27FC236}">
                <a16:creationId xmlns:a16="http://schemas.microsoft.com/office/drawing/2014/main" id="{8750FFF1-42C4-A85E-5D40-D29755B1C122}"/>
              </a:ext>
            </a:extLst>
          </p:cNvPr>
          <p:cNvCxnSpPr>
            <a:cxnSpLocks/>
          </p:cNvCxnSpPr>
          <p:nvPr/>
        </p:nvCxnSpPr>
        <p:spPr>
          <a:xfrm>
            <a:off x="2146433" y="3686476"/>
            <a:ext cx="0" cy="3699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34977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54635" y="1240074"/>
            <a:ext cx="7134182"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McQuail</a:t>
            </a:r>
            <a:r>
              <a:rPr lang="it-IT" sz="2400" b="1" dirty="0">
                <a:solidFill>
                  <a:prstClr val="black"/>
                </a:solidFill>
                <a:latin typeface="Palatino Linotype" panose="02040502050505030304" pitchFamily="18" charset="0"/>
                <a:cs typeface="Times New Roman" panose="02020603050405020304" pitchFamily="18" charset="0"/>
              </a:rPr>
              <a:t> - </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Gli effetti della comunicazione politica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57701"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8" name="CasellaDiTesto 7">
            <a:extLst>
              <a:ext uri="{FF2B5EF4-FFF2-40B4-BE49-F238E27FC236}">
                <a16:creationId xmlns:a16="http://schemas.microsoft.com/office/drawing/2014/main" id="{97F5E0B5-BB45-5BB5-43FA-9237AFD94213}"/>
              </a:ext>
            </a:extLst>
          </p:cNvPr>
          <p:cNvSpPr txBox="1"/>
          <p:nvPr/>
        </p:nvSpPr>
        <p:spPr>
          <a:xfrm>
            <a:off x="757701" y="2357038"/>
            <a:ext cx="3419663" cy="584775"/>
          </a:xfrm>
          <a:prstGeom prst="rect">
            <a:avLst/>
          </a:prstGeom>
          <a:noFill/>
        </p:spPr>
        <p:txBody>
          <a:bodyPr wrap="square" rtlCol="0">
            <a:spAutoFit/>
          </a:bodyPr>
          <a:lstStyle/>
          <a:p>
            <a:pPr algn="just"/>
            <a:r>
              <a:rPr lang="it-IT" sz="1600" dirty="0">
                <a:latin typeface="Palatino Linotype" panose="02040502050505030304" pitchFamily="18" charset="0"/>
              </a:rPr>
              <a:t>Analizza l’influenza sul costume sociale di un leader politico</a:t>
            </a:r>
          </a:p>
        </p:txBody>
      </p:sp>
      <p:pic>
        <p:nvPicPr>
          <p:cNvPr id="4" name="Immagine 3">
            <a:extLst>
              <a:ext uri="{FF2B5EF4-FFF2-40B4-BE49-F238E27FC236}">
                <a16:creationId xmlns:a16="http://schemas.microsoft.com/office/drawing/2014/main" id="{66E1D9ED-693C-6700-D086-6CF009740084}"/>
              </a:ext>
            </a:extLst>
          </p:cNvPr>
          <p:cNvPicPr>
            <a:picLocks noChangeAspect="1"/>
          </p:cNvPicPr>
          <p:nvPr/>
        </p:nvPicPr>
        <p:blipFill>
          <a:blip r:embed="rId3"/>
          <a:stretch>
            <a:fillRect/>
          </a:stretch>
        </p:blipFill>
        <p:spPr>
          <a:xfrm>
            <a:off x="5520864" y="2030346"/>
            <a:ext cx="5001723" cy="4525030"/>
          </a:xfrm>
          <a:prstGeom prst="rect">
            <a:avLst/>
          </a:prstGeom>
        </p:spPr>
      </p:pic>
    </p:spTree>
    <p:extLst>
      <p:ext uri="{BB962C8B-B14F-4D97-AF65-F5344CB8AC3E}">
        <p14:creationId xmlns:p14="http://schemas.microsoft.com/office/powerpoint/2010/main" val="923631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0240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cxnSp>
        <p:nvCxnSpPr>
          <p:cNvPr id="3" name="Connettore 2 2">
            <a:extLst>
              <a:ext uri="{FF2B5EF4-FFF2-40B4-BE49-F238E27FC236}">
                <a16:creationId xmlns:a16="http://schemas.microsoft.com/office/drawing/2014/main" id="{8750FFF1-42C4-A85E-5D40-D29755B1C122}"/>
              </a:ext>
            </a:extLst>
          </p:cNvPr>
          <p:cNvCxnSpPr>
            <a:cxnSpLocks/>
          </p:cNvCxnSpPr>
          <p:nvPr/>
        </p:nvCxnSpPr>
        <p:spPr>
          <a:xfrm>
            <a:off x="1982802" y="3429021"/>
            <a:ext cx="0" cy="3646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4" name="Immagine 3">
            <a:extLst>
              <a:ext uri="{FF2B5EF4-FFF2-40B4-BE49-F238E27FC236}">
                <a16:creationId xmlns:a16="http://schemas.microsoft.com/office/drawing/2014/main" id="{9E46893D-CD64-7C19-417C-85DD48E8300E}"/>
              </a:ext>
            </a:extLst>
          </p:cNvPr>
          <p:cNvPicPr>
            <a:picLocks noChangeAspect="1"/>
          </p:cNvPicPr>
          <p:nvPr/>
        </p:nvPicPr>
        <p:blipFill>
          <a:blip r:embed="rId3"/>
          <a:stretch>
            <a:fillRect/>
          </a:stretch>
        </p:blipFill>
        <p:spPr>
          <a:xfrm>
            <a:off x="9052636" y="2390264"/>
            <a:ext cx="2212649" cy="3002879"/>
          </a:xfrm>
          <a:prstGeom prst="rect">
            <a:avLst/>
          </a:prstGeom>
        </p:spPr>
      </p:pic>
      <p:sp>
        <p:nvSpPr>
          <p:cNvPr id="5" name="CasellaDiTesto 4">
            <a:extLst>
              <a:ext uri="{FF2B5EF4-FFF2-40B4-BE49-F238E27FC236}">
                <a16:creationId xmlns:a16="http://schemas.microsoft.com/office/drawing/2014/main" id="{CD74C282-577A-4B0B-C729-04616E04CAA8}"/>
              </a:ext>
            </a:extLst>
          </p:cNvPr>
          <p:cNvSpPr txBox="1"/>
          <p:nvPr/>
        </p:nvSpPr>
        <p:spPr>
          <a:xfrm>
            <a:off x="1440375" y="2822181"/>
            <a:ext cx="5811374" cy="2139047"/>
          </a:xfrm>
          <a:prstGeom prst="rect">
            <a:avLst/>
          </a:prstGeom>
          <a:noFill/>
        </p:spPr>
        <p:txBody>
          <a:bodyPr wrap="square" rtlCol="0">
            <a:spAutoFit/>
          </a:bodyPr>
          <a:lstStyle/>
          <a:p>
            <a:r>
              <a:rPr lang="it-IT" sz="1900" b="1" dirty="0">
                <a:latin typeface="Palatino Linotype" panose="02040502050505030304" pitchFamily="18" charset="0"/>
              </a:rPr>
              <a:t>Robert M. </a:t>
            </a:r>
            <a:r>
              <a:rPr lang="it-IT" sz="1900" b="1" dirty="0" err="1">
                <a:latin typeface="Palatino Linotype" panose="02040502050505030304" pitchFamily="18" charset="0"/>
              </a:rPr>
              <a:t>Entman</a:t>
            </a:r>
            <a:r>
              <a:rPr lang="it-IT" sz="1900" b="1" dirty="0">
                <a:latin typeface="Palatino Linotype" panose="02040502050505030304" pitchFamily="18" charset="0"/>
              </a:rPr>
              <a:t> </a:t>
            </a:r>
            <a:r>
              <a:rPr lang="it-IT" sz="1900" dirty="0">
                <a:latin typeface="Palatino Linotype" panose="02040502050505030304" pitchFamily="18" charset="0"/>
              </a:rPr>
              <a:t>(studioso statunitense) definisce il </a:t>
            </a:r>
            <a:r>
              <a:rPr lang="it-IT" sz="1900" b="1" i="1" dirty="0">
                <a:latin typeface="Palatino Linotype" panose="02040502050505030304" pitchFamily="18" charset="0"/>
              </a:rPr>
              <a:t>framing </a:t>
            </a:r>
            <a:r>
              <a:rPr lang="it-IT" sz="1900" dirty="0">
                <a:latin typeface="Palatino Linotype" panose="02040502050505030304" pitchFamily="18" charset="0"/>
              </a:rPr>
              <a:t>operato dai processi mediatici:</a:t>
            </a:r>
          </a:p>
          <a:p>
            <a:endParaRPr lang="it-IT" sz="1900" dirty="0">
              <a:latin typeface="Palatino Linotype" panose="02040502050505030304" pitchFamily="18" charset="0"/>
            </a:endParaRPr>
          </a:p>
          <a:p>
            <a:pPr algn="just"/>
            <a:r>
              <a:rPr lang="it-IT" sz="1900" b="1" dirty="0">
                <a:latin typeface="Palatino Linotype" panose="02040502050505030304" pitchFamily="18" charset="0"/>
              </a:rPr>
              <a:t>selezione e interpretazione delle notizie che tende a inquadrarle in un certo modo, diagnosticandone le cause, formulando dei giudizi morali o suggerendo i rimedi.</a:t>
            </a:r>
          </a:p>
        </p:txBody>
      </p:sp>
    </p:spTree>
    <p:extLst>
      <p:ext uri="{BB962C8B-B14F-4D97-AF65-F5344CB8AC3E}">
        <p14:creationId xmlns:p14="http://schemas.microsoft.com/office/powerpoint/2010/main" val="41231252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8064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40380" y="2533420"/>
            <a:ext cx="9824905" cy="3016210"/>
          </a:xfrm>
          <a:prstGeom prst="rect">
            <a:avLst/>
          </a:prstGeom>
          <a:noFill/>
        </p:spPr>
        <p:txBody>
          <a:bodyPr wrap="square" rtlCol="0">
            <a:spAutoFit/>
          </a:bodyPr>
          <a:lstStyle/>
          <a:p>
            <a:pPr algn="just"/>
            <a:r>
              <a:rPr lang="it-IT" sz="1900" b="1" dirty="0">
                <a:latin typeface="Palatino Linotype" panose="02040502050505030304" pitchFamily="18" charset="0"/>
              </a:rPr>
              <a:t>es. il giornalista interpreta sempre in qualche modo porzioni isolate di realtà, non essendo possibile un’obiettività pura</a:t>
            </a:r>
            <a:r>
              <a:rPr lang="it-IT" sz="1900" dirty="0">
                <a:latin typeface="Palatino Linotype" panose="02040502050505030304" pitchFamily="18" charset="0"/>
              </a:rPr>
              <a:t>.</a:t>
            </a:r>
          </a:p>
          <a:p>
            <a:endParaRPr lang="it-IT" sz="1900" dirty="0">
              <a:latin typeface="Palatino Linotype" panose="02040502050505030304" pitchFamily="18" charset="0"/>
            </a:endParaRPr>
          </a:p>
          <a:p>
            <a:pPr algn="just"/>
            <a:r>
              <a:rPr lang="it-IT" sz="1900" dirty="0">
                <a:latin typeface="Palatino Linotype" panose="02040502050505030304" pitchFamily="18" charset="0"/>
              </a:rPr>
              <a:t>Del resto, quando le informazioni arrivano da fonti esterne (per esempio, organi istituzionali) sono già in qualche modo «preconfezionate» all’interno di una cornice che è in sintonia con gli scopi della fonte.</a:t>
            </a:r>
          </a:p>
          <a:p>
            <a:pPr algn="just"/>
            <a:endParaRPr lang="it-IT" sz="1900" dirty="0">
              <a:latin typeface="Palatino Linotype" panose="02040502050505030304" pitchFamily="18" charset="0"/>
            </a:endParaRP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È quindi del tutto prevedibile che un comunicato del governo tenda a presentare le notizie in un modo a sé favorevole.</a:t>
            </a:r>
          </a:p>
        </p:txBody>
      </p:sp>
      <p:cxnSp>
        <p:nvCxnSpPr>
          <p:cNvPr id="6" name="Connettore 2 5">
            <a:extLst>
              <a:ext uri="{FF2B5EF4-FFF2-40B4-BE49-F238E27FC236}">
                <a16:creationId xmlns:a16="http://schemas.microsoft.com/office/drawing/2014/main" id="{39C97F0D-6E14-E1AD-5EF5-F677B0C296F2}"/>
              </a:ext>
            </a:extLst>
          </p:cNvPr>
          <p:cNvCxnSpPr>
            <a:cxnSpLocks/>
          </p:cNvCxnSpPr>
          <p:nvPr/>
        </p:nvCxnSpPr>
        <p:spPr>
          <a:xfrm>
            <a:off x="2173031" y="4398745"/>
            <a:ext cx="0" cy="3718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82624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0364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40380" y="2707133"/>
            <a:ext cx="9824905" cy="2139047"/>
          </a:xfrm>
          <a:prstGeom prst="rect">
            <a:avLst/>
          </a:prstGeom>
          <a:noFill/>
        </p:spPr>
        <p:txBody>
          <a:bodyPr wrap="square" rtlCol="0">
            <a:spAutoFit/>
          </a:bodyPr>
          <a:lstStyle/>
          <a:p>
            <a:pPr algn="just"/>
            <a:r>
              <a:rPr lang="it-IT" sz="1900" dirty="0">
                <a:latin typeface="Palatino Linotype" panose="02040502050505030304" pitchFamily="18" charset="0"/>
              </a:rPr>
              <a:t>L’ideologia politica, gli interessi economici della fonte e la sintonia con essa dei giornalisti che diffondono le notizie inevitabilmente comporta un’azione di questo genere</a:t>
            </a:r>
          </a:p>
          <a:p>
            <a:pPr algn="just"/>
            <a:endParaRPr lang="it-IT" sz="1900" dirty="0">
              <a:latin typeface="Palatino Linotype" panose="02040502050505030304" pitchFamily="18" charset="0"/>
            </a:endParaRP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es. negli anni della «guerra fredda» tra i Paesi dell’Est e l’Occidente la stampa dei due blocchi presentava le notizie riguardanti il proprio antagonista secondo le cornici del «blocco totalitario» (i Paesi dell’Est) e del «nemico imperialista» (i Paesi occidentali).</a:t>
            </a:r>
          </a:p>
        </p:txBody>
      </p:sp>
      <p:cxnSp>
        <p:nvCxnSpPr>
          <p:cNvPr id="6" name="Connettore 2 5">
            <a:extLst>
              <a:ext uri="{FF2B5EF4-FFF2-40B4-BE49-F238E27FC236}">
                <a16:creationId xmlns:a16="http://schemas.microsoft.com/office/drawing/2014/main" id="{39C97F0D-6E14-E1AD-5EF5-F677B0C296F2}"/>
              </a:ext>
            </a:extLst>
          </p:cNvPr>
          <p:cNvCxnSpPr>
            <a:cxnSpLocks/>
          </p:cNvCxnSpPr>
          <p:nvPr/>
        </p:nvCxnSpPr>
        <p:spPr>
          <a:xfrm>
            <a:off x="2394412" y="3379684"/>
            <a:ext cx="0" cy="4507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89455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40380" y="2385070"/>
            <a:ext cx="9824905" cy="3016210"/>
          </a:xfrm>
          <a:prstGeom prst="rect">
            <a:avLst/>
          </a:prstGeom>
          <a:noFill/>
        </p:spPr>
        <p:txBody>
          <a:bodyPr wrap="square" rtlCol="0">
            <a:spAutoFit/>
          </a:bodyPr>
          <a:lstStyle/>
          <a:p>
            <a:pPr algn="just"/>
            <a:r>
              <a:rPr lang="it-IT" sz="1900" dirty="0">
                <a:latin typeface="Palatino Linotype" panose="02040502050505030304" pitchFamily="18" charset="0"/>
              </a:rPr>
              <a:t>Diverse ricerche dimostrano che anche la stampa dei Paesi democratici non è immune da tali processi.</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Rilevanti, per esempio, risultano essere gli studi sugli usi e le gratificazioni, quindi legati alle motivazioni con cui le persone si avvicinano ai media</a:t>
            </a:r>
          </a:p>
          <a:p>
            <a:pPr algn="just"/>
            <a:endParaRPr lang="it-IT" sz="1900" dirty="0">
              <a:latin typeface="Palatino Linotype" panose="02040502050505030304" pitchFamily="18" charset="0"/>
            </a:endParaRP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prime ricerche su questi aspetti risalgono agli anni Quaranta del Novecento, furono condotte da </a:t>
            </a:r>
            <a:r>
              <a:rPr lang="it-IT" sz="1900" b="1" dirty="0">
                <a:latin typeface="Palatino Linotype" panose="02040502050505030304" pitchFamily="18" charset="0"/>
              </a:rPr>
              <a:t>Paul </a:t>
            </a:r>
            <a:r>
              <a:rPr lang="it-IT" sz="1900" b="1" dirty="0" err="1">
                <a:latin typeface="Palatino Linotype" panose="02040502050505030304" pitchFamily="18" charset="0"/>
              </a:rPr>
              <a:t>Lazarsfeld</a:t>
            </a:r>
            <a:r>
              <a:rPr lang="it-IT" sz="1900" b="1" dirty="0">
                <a:latin typeface="Palatino Linotype" panose="02040502050505030304" pitchFamily="18" charset="0"/>
              </a:rPr>
              <a:t> </a:t>
            </a:r>
            <a:r>
              <a:rPr lang="it-IT" sz="1900" dirty="0">
                <a:latin typeface="Palatino Linotype" panose="02040502050505030304" pitchFamily="18" charset="0"/>
              </a:rPr>
              <a:t>e </a:t>
            </a:r>
            <a:r>
              <a:rPr lang="it-IT" sz="1900" b="1" dirty="0">
                <a:latin typeface="Palatino Linotype" panose="02040502050505030304" pitchFamily="18" charset="0"/>
              </a:rPr>
              <a:t>Frank Nicholas Stanton </a:t>
            </a:r>
            <a:r>
              <a:rPr lang="it-IT" sz="1900" dirty="0">
                <a:latin typeface="Palatino Linotype" panose="02040502050505030304" pitchFamily="18" charset="0"/>
              </a:rPr>
              <a:t>(1908-2006) (importante dirigente americano nel settore dei media) in relazione ad alcuni programmi radiofonici.</a:t>
            </a:r>
          </a:p>
        </p:txBody>
      </p:sp>
      <p:cxnSp>
        <p:nvCxnSpPr>
          <p:cNvPr id="3" name="Connettore 2 2">
            <a:extLst>
              <a:ext uri="{FF2B5EF4-FFF2-40B4-BE49-F238E27FC236}">
                <a16:creationId xmlns:a16="http://schemas.microsoft.com/office/drawing/2014/main" id="{4C72D05C-B651-25B6-B398-12492D99A402}"/>
              </a:ext>
            </a:extLst>
          </p:cNvPr>
          <p:cNvCxnSpPr/>
          <p:nvPr/>
        </p:nvCxnSpPr>
        <p:spPr>
          <a:xfrm>
            <a:off x="2261936" y="3945272"/>
            <a:ext cx="0" cy="4138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6616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440380" y="2297823"/>
            <a:ext cx="9824905" cy="3308598"/>
          </a:xfrm>
          <a:prstGeom prst="rect">
            <a:avLst/>
          </a:prstGeom>
          <a:noFill/>
        </p:spPr>
        <p:txBody>
          <a:bodyPr wrap="square" rtlCol="0">
            <a:spAutoFit/>
          </a:bodyPr>
          <a:lstStyle/>
          <a:p>
            <a:pPr algn="just"/>
            <a:r>
              <a:rPr lang="it-IT" sz="1900" b="1" dirty="0">
                <a:latin typeface="Palatino Linotype" panose="02040502050505030304" pitchFamily="18" charset="0"/>
              </a:rPr>
              <a:t>Nel 1972 Denis </a:t>
            </a:r>
            <a:r>
              <a:rPr lang="it-IT" sz="1900" b="1" dirty="0" err="1">
                <a:latin typeface="Palatino Linotype" panose="02040502050505030304" pitchFamily="18" charset="0"/>
              </a:rPr>
              <a:t>McQuail</a:t>
            </a:r>
            <a:r>
              <a:rPr lang="it-IT" sz="1900" b="1" dirty="0">
                <a:latin typeface="Palatino Linotype" panose="02040502050505030304" pitchFamily="18" charset="0"/>
              </a:rPr>
              <a:t> </a:t>
            </a:r>
            <a:r>
              <a:rPr lang="it-IT" sz="1900" dirty="0">
                <a:latin typeface="Palatino Linotype" panose="02040502050505030304" pitchFamily="18" charset="0"/>
              </a:rPr>
              <a:t>e </a:t>
            </a:r>
            <a:r>
              <a:rPr lang="it-IT" sz="1900" b="1" dirty="0">
                <a:latin typeface="Palatino Linotype" panose="02040502050505030304" pitchFamily="18" charset="0"/>
              </a:rPr>
              <a:t>collaboratori</a:t>
            </a:r>
            <a:r>
              <a:rPr lang="it-IT" sz="1900" dirty="0">
                <a:latin typeface="Palatino Linotype" panose="02040502050505030304" pitchFamily="18" charset="0"/>
              </a:rPr>
              <a:t> conducono una ricerca.</a:t>
            </a:r>
          </a:p>
          <a:p>
            <a:pPr algn="just"/>
            <a:endParaRPr lang="it-IT" sz="1900" b="1" dirty="0">
              <a:latin typeface="Palatino Linotype" panose="02040502050505030304" pitchFamily="18" charset="0"/>
            </a:endParaRPr>
          </a:p>
          <a:p>
            <a:pPr algn="just"/>
            <a:r>
              <a:rPr lang="it-IT" sz="1900" dirty="0">
                <a:latin typeface="Palatino Linotype" panose="02040502050505030304" pitchFamily="18" charset="0"/>
              </a:rPr>
              <a:t>Dopo aver condotto questa ricerca sui diversi programmi televisivi e radiofonici della Gran Bretagna, propongono </a:t>
            </a:r>
            <a:r>
              <a:rPr lang="it-IT" sz="1900" b="1" dirty="0">
                <a:latin typeface="Palatino Linotype" panose="02040502050505030304" pitchFamily="18" charset="0"/>
              </a:rPr>
              <a:t>quattro categorie di interazioni media-persona</a:t>
            </a:r>
            <a:r>
              <a:rPr lang="it-IT" sz="1900" dirty="0">
                <a:latin typeface="Palatino Linotype" panose="02040502050505030304" pitchFamily="18" charset="0"/>
              </a:rPr>
              <a:t>: </a:t>
            </a:r>
          </a:p>
          <a:p>
            <a:pPr algn="just"/>
            <a:endParaRPr lang="it-IT" sz="1900" dirty="0">
              <a:latin typeface="Palatino Linotype" panose="02040502050505030304" pitchFamily="18" charset="0"/>
            </a:endParaRPr>
          </a:p>
          <a:p>
            <a:pPr algn="just"/>
            <a:endParaRPr lang="it-IT" sz="1900" dirty="0">
              <a:latin typeface="Palatino Linotype" panose="02040502050505030304" pitchFamily="18" charset="0"/>
            </a:endParaRPr>
          </a:p>
          <a:p>
            <a:pPr marL="457200" indent="-457200" algn="just">
              <a:buFont typeface="+mj-lt"/>
              <a:buAutoNum type="arabicPeriod"/>
            </a:pPr>
            <a:r>
              <a:rPr lang="it-IT" sz="1900" b="1" dirty="0">
                <a:latin typeface="Palatino Linotype" panose="02040502050505030304" pitchFamily="18" charset="0"/>
              </a:rPr>
              <a:t>Intrattenimento:</a:t>
            </a:r>
            <a:r>
              <a:rPr lang="it-IT" sz="1900" dirty="0">
                <a:latin typeface="Palatino Linotype" panose="02040502050505030304" pitchFamily="18" charset="0"/>
              </a:rPr>
              <a:t> evadere dalla routine e dai problemi tutti i giorni, realizzazione emotiva;</a:t>
            </a:r>
          </a:p>
          <a:p>
            <a:pPr marL="457200" indent="-457200" algn="just">
              <a:buFont typeface="+mj-lt"/>
              <a:buAutoNum type="arabicPeriod"/>
            </a:pPr>
            <a:r>
              <a:rPr lang="it-IT" sz="1900" b="1" dirty="0">
                <a:latin typeface="Palatino Linotype" panose="02040502050505030304" pitchFamily="18" charset="0"/>
              </a:rPr>
              <a:t>Relazioni personali:</a:t>
            </a:r>
            <a:r>
              <a:rPr lang="it-IT" sz="1900" dirty="0">
                <a:latin typeface="Palatino Linotype" panose="02040502050505030304" pitchFamily="18" charset="0"/>
              </a:rPr>
              <a:t> compagnia, utilità sociale;</a:t>
            </a:r>
          </a:p>
          <a:p>
            <a:pPr marL="457200" indent="-457200" algn="just">
              <a:buFont typeface="+mj-lt"/>
              <a:buAutoNum type="arabicPeriod"/>
            </a:pPr>
            <a:r>
              <a:rPr lang="it-IT" sz="1900" b="1" dirty="0">
                <a:latin typeface="Palatino Linotype" panose="02040502050505030304" pitchFamily="18" charset="0"/>
              </a:rPr>
              <a:t>Identità personale: </a:t>
            </a:r>
            <a:r>
              <a:rPr lang="it-IT" sz="1900" dirty="0">
                <a:latin typeface="Palatino Linotype" panose="02040502050505030304" pitchFamily="18" charset="0"/>
              </a:rPr>
              <a:t>riflessività, esplorazione della realtà, rafforzamento dei valori;</a:t>
            </a:r>
          </a:p>
          <a:p>
            <a:pPr marL="457200" indent="-457200" algn="just">
              <a:buFont typeface="+mj-lt"/>
              <a:buAutoNum type="arabicPeriod"/>
            </a:pPr>
            <a:r>
              <a:rPr lang="it-IT" sz="1900" b="1" dirty="0">
                <a:latin typeface="Palatino Linotype" panose="02040502050505030304" pitchFamily="18" charset="0"/>
              </a:rPr>
              <a:t>Attenzione: </a:t>
            </a:r>
            <a:r>
              <a:rPr lang="it-IT" sz="1900" dirty="0">
                <a:latin typeface="Palatino Linotype" panose="02040502050505030304" pitchFamily="18" charset="0"/>
              </a:rPr>
              <a:t>ricerca di informazioni.</a:t>
            </a:r>
          </a:p>
        </p:txBody>
      </p:sp>
      <p:cxnSp>
        <p:nvCxnSpPr>
          <p:cNvPr id="3" name="Connettore 2 2">
            <a:extLst>
              <a:ext uri="{FF2B5EF4-FFF2-40B4-BE49-F238E27FC236}">
                <a16:creationId xmlns:a16="http://schemas.microsoft.com/office/drawing/2014/main" id="{4C72D05C-B651-25B6-B398-12492D99A402}"/>
              </a:ext>
            </a:extLst>
          </p:cNvPr>
          <p:cNvCxnSpPr>
            <a:cxnSpLocks/>
          </p:cNvCxnSpPr>
          <p:nvPr/>
        </p:nvCxnSpPr>
        <p:spPr>
          <a:xfrm>
            <a:off x="2204185" y="3627638"/>
            <a:ext cx="0" cy="4138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24263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14" y="871944"/>
            <a:ext cx="666627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L’agenda setting, il framing e usi e gratificazioni dei media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7569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328286" y="2138782"/>
            <a:ext cx="9936999" cy="3400931"/>
          </a:xfrm>
          <a:prstGeom prst="rect">
            <a:avLst/>
          </a:prstGeom>
          <a:noFill/>
        </p:spPr>
        <p:txBody>
          <a:bodyPr wrap="square" rtlCol="0">
            <a:spAutoFit/>
          </a:bodyPr>
          <a:lstStyle/>
          <a:p>
            <a:pPr algn="just"/>
            <a:r>
              <a:rPr lang="it-IT" b="1" dirty="0">
                <a:latin typeface="Palatino Linotype" panose="02040502050505030304" pitchFamily="18" charset="0"/>
              </a:rPr>
              <a:t>Il presupposto da cui partono i ricercatori è che il pubblico, nel cercare di gratificare i propri bisogni attraverso i media, agisce in modo attivo: seleziona i programmi e mostra le sue preferenze in base alla propria formazione e cultura.</a:t>
            </a:r>
          </a:p>
          <a:p>
            <a:pPr algn="just"/>
            <a:endParaRPr lang="it-IT" sz="1900" b="1" dirty="0">
              <a:latin typeface="Palatino Linotype" panose="02040502050505030304" pitchFamily="18" charset="0"/>
            </a:endParaRPr>
          </a:p>
          <a:p>
            <a:pPr algn="just"/>
            <a:r>
              <a:rPr lang="it-IT" dirty="0">
                <a:latin typeface="Palatino Linotype" panose="02040502050505030304" pitchFamily="18" charset="0"/>
              </a:rPr>
              <a:t>Le motivazioni ovviamente variano in base agli individui e sono di tipo emotivo, cognitivo e sociale. Ad es. vedere quiz televisivi motiva perché:</a:t>
            </a:r>
          </a:p>
          <a:p>
            <a:pPr marL="342900" indent="-342900" algn="just">
              <a:buFont typeface="Arial" panose="020B0604020202020204" pitchFamily="34" charset="0"/>
              <a:buChar char="•"/>
            </a:pPr>
            <a:r>
              <a:rPr lang="it-IT" b="1" dirty="0">
                <a:latin typeface="Palatino Linotype" panose="02040502050505030304" pitchFamily="18" charset="0"/>
              </a:rPr>
              <a:t>gratifica l’autostima </a:t>
            </a:r>
            <a:r>
              <a:rPr lang="it-IT" sz="1700" dirty="0">
                <a:latin typeface="Palatino Linotype" panose="02040502050505030304" pitchFamily="18" charset="0"/>
              </a:rPr>
              <a:t>(ci confrontiamo con esperti e ricordiamo quando andavamo a scuola);</a:t>
            </a:r>
          </a:p>
          <a:p>
            <a:pPr marL="342900" indent="-342900" algn="just">
              <a:buFont typeface="Arial" panose="020B0604020202020204" pitchFamily="34" charset="0"/>
              <a:buChar char="•"/>
            </a:pPr>
            <a:r>
              <a:rPr lang="it-IT" b="1" dirty="0">
                <a:latin typeface="Palatino Linotype" panose="02040502050505030304" pitchFamily="18" charset="0"/>
              </a:rPr>
              <a:t>costituisce una base per l’interazione sociale </a:t>
            </a:r>
            <a:r>
              <a:rPr lang="it-IT" sz="1700" dirty="0">
                <a:latin typeface="Palatino Linotype" panose="02040502050505030304" pitchFamily="18" charset="0"/>
              </a:rPr>
              <a:t>(i quiz vengono visti in famiglia, se ne parla con gli amici e i bambini apprendono qualcosa guardandoli);</a:t>
            </a:r>
          </a:p>
          <a:p>
            <a:pPr marL="342900" indent="-342900" algn="just">
              <a:buFont typeface="Arial" panose="020B0604020202020204" pitchFamily="34" charset="0"/>
              <a:buChar char="•"/>
            </a:pPr>
            <a:r>
              <a:rPr lang="it-IT" b="1" dirty="0">
                <a:latin typeface="Palatino Linotype" panose="02040502050505030304" pitchFamily="18" charset="0"/>
              </a:rPr>
              <a:t>sollecita le emozioni </a:t>
            </a:r>
            <a:r>
              <a:rPr lang="it-IT" sz="1700" dirty="0">
                <a:latin typeface="Palatino Linotype" panose="02040502050505030304" pitchFamily="18" charset="0"/>
              </a:rPr>
              <a:t>(si è impegnati a partecipare alla competizione e per un po’ non si pensa a ciò che ci preoccupa);</a:t>
            </a:r>
          </a:p>
          <a:p>
            <a:pPr marL="342900" indent="-342900" algn="just">
              <a:buFont typeface="Arial" panose="020B0604020202020204" pitchFamily="34" charset="0"/>
              <a:buChar char="•"/>
            </a:pPr>
            <a:r>
              <a:rPr lang="it-IT" b="1" dirty="0">
                <a:latin typeface="Palatino Linotype" panose="02040502050505030304" pitchFamily="18" charset="0"/>
              </a:rPr>
              <a:t>svolge una funzione educativa </a:t>
            </a:r>
            <a:r>
              <a:rPr lang="it-IT" sz="1700" dirty="0">
                <a:latin typeface="Palatino Linotype" panose="02040502050505030304" pitchFamily="18" charset="0"/>
              </a:rPr>
              <a:t>(ci si mette alla prova, scoprendo cosa effettivamente si conosce).</a:t>
            </a:r>
          </a:p>
        </p:txBody>
      </p:sp>
      <p:cxnSp>
        <p:nvCxnSpPr>
          <p:cNvPr id="3" name="Connettore 2 2">
            <a:extLst>
              <a:ext uri="{FF2B5EF4-FFF2-40B4-BE49-F238E27FC236}">
                <a16:creationId xmlns:a16="http://schemas.microsoft.com/office/drawing/2014/main" id="{4C72D05C-B651-25B6-B398-12492D99A402}"/>
              </a:ext>
            </a:extLst>
          </p:cNvPr>
          <p:cNvCxnSpPr>
            <a:cxnSpLocks/>
          </p:cNvCxnSpPr>
          <p:nvPr/>
        </p:nvCxnSpPr>
        <p:spPr>
          <a:xfrm>
            <a:off x="2492943" y="3016126"/>
            <a:ext cx="0" cy="2751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58848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4899"/>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1416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5" name="CasellaDiTesto 4">
            <a:extLst>
              <a:ext uri="{FF2B5EF4-FFF2-40B4-BE49-F238E27FC236}">
                <a16:creationId xmlns:a16="http://schemas.microsoft.com/office/drawing/2014/main" id="{CD74C282-577A-4B0B-C729-04616E04CAA8}"/>
              </a:ext>
            </a:extLst>
          </p:cNvPr>
          <p:cNvSpPr txBox="1"/>
          <p:nvPr/>
        </p:nvSpPr>
        <p:spPr>
          <a:xfrm>
            <a:off x="1366788" y="2135226"/>
            <a:ext cx="9898497" cy="3477875"/>
          </a:xfrm>
          <a:prstGeom prst="rect">
            <a:avLst/>
          </a:prstGeom>
          <a:noFill/>
        </p:spPr>
        <p:txBody>
          <a:bodyPr wrap="square" rtlCol="0">
            <a:spAutoFit/>
          </a:bodyPr>
          <a:lstStyle/>
          <a:p>
            <a:pPr algn="just"/>
            <a:r>
              <a:rPr lang="it-IT" sz="2000" dirty="0">
                <a:latin typeface="Palatino Linotype" panose="02040502050505030304" pitchFamily="18" charset="0"/>
              </a:rPr>
              <a:t>Termine che</a:t>
            </a:r>
            <a:r>
              <a:rPr lang="it-IT" sz="2000" b="1" dirty="0">
                <a:latin typeface="Palatino Linotype" panose="02040502050505030304" pitchFamily="18" charset="0"/>
              </a:rPr>
              <a:t> </a:t>
            </a:r>
            <a:r>
              <a:rPr lang="it-IT" sz="2000" dirty="0">
                <a:latin typeface="Palatino Linotype" panose="02040502050505030304" pitchFamily="18" charset="0"/>
              </a:rPr>
              <a:t>compare nei testi di economia a partire dagli inizi degli anni Ottanta del ‘900, solo negli ultimi anni entra a far parte del lessico giornalistico, fino a divenire di uso popolare.</a:t>
            </a:r>
          </a:p>
          <a:p>
            <a:pPr algn="just"/>
            <a:endParaRPr lang="it-IT" sz="2000" dirty="0">
              <a:latin typeface="Palatino Linotype" panose="02040502050505030304" pitchFamily="18" charset="0"/>
            </a:endParaRPr>
          </a:p>
          <a:p>
            <a:pPr algn="just"/>
            <a:r>
              <a:rPr lang="it-IT" sz="2000" b="1" dirty="0">
                <a:latin typeface="Palatino Linotype" panose="02040502050505030304" pitchFamily="18" charset="0"/>
              </a:rPr>
              <a:t>Globalizzazione </a:t>
            </a:r>
            <a:r>
              <a:rPr lang="it-IT" sz="2000" b="1" dirty="0">
                <a:latin typeface="Palatino Linotype" panose="02040502050505030304" pitchFamily="18" charset="0"/>
                <a:sym typeface="Wingdings" panose="05000000000000000000" pitchFamily="2" charset="2"/>
              </a:rPr>
              <a:t> principalmente ha un significato di natura economica; insieme dei processi economici, politici e tecnologici che mirano a espandere l’</a:t>
            </a:r>
            <a:r>
              <a:rPr lang="it-IT" sz="2000" b="1" u="sng" dirty="0">
                <a:latin typeface="Palatino Linotype" panose="02040502050505030304" pitchFamily="18" charset="0"/>
                <a:sym typeface="Wingdings" panose="05000000000000000000" pitchFamily="2" charset="2"/>
              </a:rPr>
              <a:t>economia di mercato</a:t>
            </a:r>
            <a:r>
              <a:rPr lang="it-IT" sz="2000" b="1" dirty="0">
                <a:latin typeface="Palatino Linotype" panose="02040502050505030304" pitchFamily="18" charset="0"/>
                <a:sym typeface="Wingdings" panose="05000000000000000000" pitchFamily="2" charset="2"/>
              </a:rPr>
              <a:t> all’intero pianeta.</a:t>
            </a:r>
          </a:p>
          <a:p>
            <a:pPr algn="just"/>
            <a:endParaRPr lang="it-IT" sz="20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Economia di mercato  </a:t>
            </a:r>
            <a:r>
              <a:rPr lang="it-IT" sz="2000" dirty="0">
                <a:latin typeface="Palatino Linotype" panose="02040502050505030304" pitchFamily="18" charset="0"/>
                <a:sym typeface="Wingdings" panose="05000000000000000000" pitchFamily="2" charset="2"/>
              </a:rPr>
              <a:t>organizzazione economica che si fonda sulla proprietà privata, sulla libertà di impresa e sullo scambio di beni e servizi in mercati liberi.  Si contrappone all’economia pianificata dallo Stato.</a:t>
            </a:r>
          </a:p>
        </p:txBody>
      </p:sp>
    </p:spTree>
    <p:extLst>
      <p:ext uri="{BB962C8B-B14F-4D97-AF65-F5344CB8AC3E}">
        <p14:creationId xmlns:p14="http://schemas.microsoft.com/office/powerpoint/2010/main" val="14580601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4899"/>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7911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317472"/>
            <a:ext cx="9927373" cy="3477875"/>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Il processo di globalizzazione inizia già con la seconda rivoluzione industriale e con l’espansione del capitalismo avvenuta negli ultimi decenni dell’Ottocento e all’inizio del Novecento.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Queste trasformazioni poi continuarono nei decenni successivi del Novecento e nel secolo successivo; tuttavia, la globalizzazione attuale presenta considerevoli differenze</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crollano le limitazioni alla circolazione dei capitali e Paesi che un tempo erano economicamente poco sviluppati (per es., Cina, India e Brasile) diventano delle potenze economiche.</a:t>
            </a:r>
          </a:p>
        </p:txBody>
      </p:sp>
      <p:cxnSp>
        <p:nvCxnSpPr>
          <p:cNvPr id="4" name="Connettore 2 3">
            <a:extLst>
              <a:ext uri="{FF2B5EF4-FFF2-40B4-BE49-F238E27FC236}">
                <a16:creationId xmlns:a16="http://schemas.microsoft.com/office/drawing/2014/main" id="{5A4ADB01-9AAB-E5AF-DC82-7A54B4BC10C4}"/>
              </a:ext>
            </a:extLst>
          </p:cNvPr>
          <p:cNvCxnSpPr>
            <a:cxnSpLocks/>
          </p:cNvCxnSpPr>
          <p:nvPr/>
        </p:nvCxnSpPr>
        <p:spPr>
          <a:xfrm>
            <a:off x="1963553" y="4273617"/>
            <a:ext cx="0" cy="4199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98317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5203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295114"/>
            <a:ext cx="9927373" cy="3016210"/>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Il blocco comunista formato dall’Unione Sovietica e dai Paesi dell’Est sotto il suo controllo smette di esistere:</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marL="342900" indent="-342900" algn="just">
              <a:buFont typeface="Arial" panose="020B0604020202020204" pitchFamily="34" charset="0"/>
              <a:buChar char="•"/>
            </a:pPr>
            <a:r>
              <a:rPr lang="it-IT" sz="1900" dirty="0">
                <a:latin typeface="Palatino Linotype" panose="02040502050505030304" pitchFamily="18" charset="0"/>
                <a:sym typeface="Wingdings" panose="05000000000000000000" pitchFamily="2" charset="2"/>
              </a:rPr>
              <a:t>Questi paesi aderiscono al libero mercato occidentale;</a:t>
            </a:r>
          </a:p>
          <a:p>
            <a:pPr marL="342900" indent="-342900" algn="just">
              <a:buFont typeface="Arial" panose="020B0604020202020204" pitchFamily="34" charset="0"/>
              <a:buChar char="•"/>
            </a:pPr>
            <a:r>
              <a:rPr lang="it-IT" sz="1900" dirty="0">
                <a:latin typeface="Palatino Linotype" panose="02040502050505030304" pitchFamily="18" charset="0"/>
                <a:sym typeface="Wingdings" panose="05000000000000000000" pitchFamily="2" charset="2"/>
              </a:rPr>
              <a:t>I gruppi economici multinazionali rafforzano il proprio potere individuando varie unità economiche in diversi Paesi;</a:t>
            </a:r>
          </a:p>
          <a:p>
            <a:pPr marL="342900" indent="-342900" algn="just">
              <a:buFont typeface="Arial" panose="020B0604020202020204" pitchFamily="34" charset="0"/>
              <a:buChar char="•"/>
            </a:pPr>
            <a:r>
              <a:rPr lang="it-IT" sz="1900" dirty="0">
                <a:latin typeface="Palatino Linotype" panose="02040502050505030304" pitchFamily="18" charset="0"/>
                <a:sym typeface="Wingdings" panose="05000000000000000000" pitchFamily="2" charset="2"/>
              </a:rPr>
              <a:t>Le rivoluzioni tecnologiche nell’ambito della comunicazione (</a:t>
            </a:r>
            <a:r>
              <a:rPr lang="it-IT" sz="1900" i="1" dirty="0">
                <a:latin typeface="Palatino Linotype" panose="02040502050505030304" pitchFamily="18" charset="0"/>
                <a:sym typeface="Wingdings" panose="05000000000000000000" pitchFamily="2" charset="2"/>
              </a:rPr>
              <a:t>ICT – Information &amp; </a:t>
            </a:r>
            <a:r>
              <a:rPr lang="it-IT" sz="1900" i="1" dirty="0" err="1">
                <a:latin typeface="Palatino Linotype" panose="02040502050505030304" pitchFamily="18" charset="0"/>
                <a:sym typeface="Wingdings" panose="05000000000000000000" pitchFamily="2" charset="2"/>
              </a:rPr>
              <a:t>Communication</a:t>
            </a:r>
            <a:r>
              <a:rPr lang="it-IT" sz="1900" i="1" dirty="0">
                <a:latin typeface="Palatino Linotype" panose="02040502050505030304" pitchFamily="18" charset="0"/>
                <a:sym typeface="Wingdings" panose="05000000000000000000" pitchFamily="2" charset="2"/>
              </a:rPr>
              <a:t> Technology</a:t>
            </a:r>
            <a:r>
              <a:rPr lang="it-IT" sz="1900" dirty="0">
                <a:latin typeface="Palatino Linotype" panose="02040502050505030304" pitchFamily="18" charset="0"/>
                <a:sym typeface="Wingdings" panose="05000000000000000000" pitchFamily="2" charset="2"/>
              </a:rPr>
              <a:t>) e la libertà di circolazione dei capitali rendono sempre più importante l’economia finanziaria rispetto a quella reale delle imprese.</a:t>
            </a:r>
          </a:p>
        </p:txBody>
      </p:sp>
      <p:cxnSp>
        <p:nvCxnSpPr>
          <p:cNvPr id="4" name="Connettore 2 3">
            <a:extLst>
              <a:ext uri="{FF2B5EF4-FFF2-40B4-BE49-F238E27FC236}">
                <a16:creationId xmlns:a16="http://schemas.microsoft.com/office/drawing/2014/main" id="{5A4ADB01-9AAB-E5AF-DC82-7A54B4BC10C4}"/>
              </a:ext>
            </a:extLst>
          </p:cNvPr>
          <p:cNvCxnSpPr>
            <a:cxnSpLocks/>
          </p:cNvCxnSpPr>
          <p:nvPr/>
        </p:nvCxnSpPr>
        <p:spPr>
          <a:xfrm>
            <a:off x="2098307" y="2943719"/>
            <a:ext cx="0" cy="4199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1574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4057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309328"/>
            <a:ext cx="9927373" cy="3308598"/>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Grazie a Internet, che ha rivoluzionato la comunicazione, enormi quantità di denaro possono essere scambiate e investite in pochi istanti.</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Questo fenomeno assume delle proporzioni tali da incidere sull’economia e la politica degli stessi Stati nazionali, portandoli ad agire come vere e proprie aziende, a volte sottoposte agli interessi di grosse corporazioni finanziarie.</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Nel settore industriale e commerciale, la maggiore libertà economica insieme ai nuovi mezzi di comunicazione rende le attività economiche più snelle ed efficienti. Questo favorisce anche la delocalizzazione delle produzioni in Paesi dove il costo della manodopera è più basso e le tutele sociali sono minori.</a:t>
            </a:r>
          </a:p>
        </p:txBody>
      </p:sp>
    </p:spTree>
    <p:extLst>
      <p:ext uri="{BB962C8B-B14F-4D97-AF65-F5344CB8AC3E}">
        <p14:creationId xmlns:p14="http://schemas.microsoft.com/office/powerpoint/2010/main" val="4233525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4674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560939"/>
            <a:ext cx="9927373" cy="2431435"/>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L’espansione del capitalismo a livello mondiale ha determinato una maggiore ricchezza in alcuni Paesi un tempo poveri</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Tuttavia, questo non ha eliminato le disuguaglianze sociali; in molti casi, anzi, il divario tra i redditi delle persone più ricche e quelle più povere è aumentato significativamente, sia nei Paesi meno sviluppati sia in quelli con capitalismo avanzato, come l’Europa e gli Stati Uniti.</a:t>
            </a:r>
          </a:p>
        </p:txBody>
      </p:sp>
      <p:cxnSp>
        <p:nvCxnSpPr>
          <p:cNvPr id="4" name="Connettore 2 3">
            <a:extLst>
              <a:ext uri="{FF2B5EF4-FFF2-40B4-BE49-F238E27FC236}">
                <a16:creationId xmlns:a16="http://schemas.microsoft.com/office/drawing/2014/main" id="{EBD6B343-2863-B4CC-B5A6-8DF3290F914A}"/>
              </a:ext>
            </a:extLst>
          </p:cNvPr>
          <p:cNvCxnSpPr>
            <a:cxnSpLocks/>
          </p:cNvCxnSpPr>
          <p:nvPr/>
        </p:nvCxnSpPr>
        <p:spPr>
          <a:xfrm>
            <a:off x="2338939" y="3247785"/>
            <a:ext cx="0" cy="4488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75649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0772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387226"/>
            <a:ext cx="9927373" cy="3308598"/>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La globalizzazione non è solo un fenomeno strettamente economico, ma investe anche i settori della politica, della cultura e dei media.</a:t>
            </a: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Le </a:t>
            </a:r>
            <a:r>
              <a:rPr lang="it-IT" sz="1900" b="1" dirty="0">
                <a:latin typeface="Palatino Linotype" panose="02040502050505030304" pitchFamily="18" charset="0"/>
                <a:sym typeface="Wingdings" panose="05000000000000000000" pitchFamily="2" charset="2"/>
              </a:rPr>
              <a:t>idee neoliberiste</a:t>
            </a:r>
            <a:r>
              <a:rPr lang="it-IT" sz="1900" dirty="0">
                <a:latin typeface="Palatino Linotype" panose="02040502050505030304" pitchFamily="18" charset="0"/>
                <a:sym typeface="Wingdings" panose="05000000000000000000" pitchFamily="2" charset="2"/>
              </a:rPr>
              <a:t>, che rappresentano il motore ideologico della globalizzazione,  trovano nelle università, nel mondo dell’informazione e nei partiti politici un’ampia risonanza.</a:t>
            </a:r>
          </a:p>
          <a:p>
            <a:pPr algn="just"/>
            <a:endParaRPr lang="it-IT" sz="1900"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Neoliberismo</a:t>
            </a:r>
            <a:r>
              <a:rPr lang="it-IT" sz="1900" dirty="0">
                <a:latin typeface="Palatino Linotype" panose="02040502050505030304" pitchFamily="18" charset="0"/>
                <a:sym typeface="Wingdings" panose="05000000000000000000" pitchFamily="2" charset="2"/>
              </a:rPr>
              <a:t>  potenzia lo spazio dell’iniziativa privata eliminando il più possibile l’intervento e il controllo dell’economia da parte dello Stato, rende liberi a livello internazionale produzione e commercio e privatizza i servizi.</a:t>
            </a:r>
          </a:p>
        </p:txBody>
      </p:sp>
      <p:cxnSp>
        <p:nvCxnSpPr>
          <p:cNvPr id="4" name="Connettore 2 3">
            <a:extLst>
              <a:ext uri="{FF2B5EF4-FFF2-40B4-BE49-F238E27FC236}">
                <a16:creationId xmlns:a16="http://schemas.microsoft.com/office/drawing/2014/main" id="{EBD6B343-2863-B4CC-B5A6-8DF3290F914A}"/>
              </a:ext>
            </a:extLst>
          </p:cNvPr>
          <p:cNvCxnSpPr>
            <a:cxnSpLocks/>
          </p:cNvCxnSpPr>
          <p:nvPr/>
        </p:nvCxnSpPr>
        <p:spPr>
          <a:xfrm>
            <a:off x="2406316" y="3042834"/>
            <a:ext cx="0" cy="4488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548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295187"/>
            <a:ext cx="9927373" cy="3139321"/>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Alcune organizzazioni economiche (come la Banca Mondiale e il Fondo monetario internazionale) attraverso la loro politica dei prestiti e dei finanziamenti condizionano la politica di molti Stati spingendoli ad assumere i principi neoliberisti come base della propria politica economica.</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L’ampia circolazione di informazioni e idee presente nelle democrazie liberali ha, comunque, consentito che si sviluppassero delle voci critiche nei riguardi degli aspetti controversi dei processi di globalizzazione</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per es., si è visto che le condizioni di molti lavoratori in vari Paesi del mondo, anziché uniformarsi verso i livelli più alti tendevano a livellarsi verso i livelli più bassi.</a:t>
            </a:r>
          </a:p>
        </p:txBody>
      </p:sp>
      <p:cxnSp>
        <p:nvCxnSpPr>
          <p:cNvPr id="5" name="Connettore 2 4">
            <a:extLst>
              <a:ext uri="{FF2B5EF4-FFF2-40B4-BE49-F238E27FC236}">
                <a16:creationId xmlns:a16="http://schemas.microsoft.com/office/drawing/2014/main" id="{0CCDEDA1-3003-BA2E-7059-123204E6525D}"/>
              </a:ext>
            </a:extLst>
          </p:cNvPr>
          <p:cNvCxnSpPr/>
          <p:nvPr/>
        </p:nvCxnSpPr>
        <p:spPr>
          <a:xfrm>
            <a:off x="1944304" y="4522581"/>
            <a:ext cx="0" cy="3154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43381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82308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295187"/>
            <a:ext cx="9927373" cy="3139321"/>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Oltre al problema delle disuguaglianze sociali, anche quello del degrado ecologico del pianeta diventa oggetto di contestazioni e di critiche:</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Paesi in via di sviluppo producono più inquinamento, mentre quelli già sviluppati rifiutano spesso di adottare politiche per un uso più responsabile dell’energia, causando cambiamenti climatici importanti e pericolosi per il pianeta.</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Lo sviluppo dell’economia di mercato, tuttavia, ha comportato anche dei miglioramenti notevoli in molte zone un tempo definite del «Terzo mondo», portando a una crescita della ricchezza globale, dell’istruzione e a una diminuzione della mortalità infantile.</a:t>
            </a:r>
          </a:p>
        </p:txBody>
      </p:sp>
      <p:cxnSp>
        <p:nvCxnSpPr>
          <p:cNvPr id="5" name="Connettore 2 4">
            <a:extLst>
              <a:ext uri="{FF2B5EF4-FFF2-40B4-BE49-F238E27FC236}">
                <a16:creationId xmlns:a16="http://schemas.microsoft.com/office/drawing/2014/main" id="{0CCDEDA1-3003-BA2E-7059-123204E6525D}"/>
              </a:ext>
            </a:extLst>
          </p:cNvPr>
          <p:cNvCxnSpPr>
            <a:cxnSpLocks/>
          </p:cNvCxnSpPr>
          <p:nvPr/>
        </p:nvCxnSpPr>
        <p:spPr>
          <a:xfrm>
            <a:off x="2165685" y="2941813"/>
            <a:ext cx="0" cy="4871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95597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7" y="577445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337912" y="2499384"/>
            <a:ext cx="9927373" cy="2554545"/>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Ci sono però anche zone (come ad esempio quella dell’Africa) che non hanno beneficiato di questi processi e hanno invece vissuto (anche a causa di classi dirigenti autoritarie e corrotte) un regresso.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Le nuove tecnologie di informazione rappresentano quindi un formidabile mezzo di circolazione di informazioni e di idee che ha messo in crisi gli Stati autoritari che basano gran parte del loro potere sulla manipolazione o sulla mancanza di informazione, che viene ostacolata o bloccata in molti Paesi.</a:t>
            </a:r>
          </a:p>
        </p:txBody>
      </p:sp>
    </p:spTree>
    <p:extLst>
      <p:ext uri="{BB962C8B-B14F-4D97-AF65-F5344CB8AC3E}">
        <p14:creationId xmlns:p14="http://schemas.microsoft.com/office/powerpoint/2010/main" val="21406296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7"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6" y="569551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926716" y="5763862"/>
            <a:ext cx="6099726" cy="800219"/>
          </a:xfrm>
          <a:prstGeom prst="rect">
            <a:avLst/>
          </a:prstGeom>
          <a:noFill/>
        </p:spPr>
        <p:txBody>
          <a:bodyPr wrap="square" rtlCol="0">
            <a:spAutoFit/>
          </a:bodyPr>
          <a:lstStyle/>
          <a:p>
            <a:pPr algn="just"/>
            <a:r>
              <a:rPr lang="it-IT" sz="1500" dirty="0">
                <a:latin typeface="Palatino Linotype" panose="02040502050505030304" pitchFamily="18" charset="0"/>
                <a:sym typeface="Wingdings" panose="05000000000000000000" pitchFamily="2" charset="2"/>
                <a:hlinkClick r:id="rId3"/>
              </a:rPr>
              <a:t>https://www.raiscuola.rai.it/scienzesociali/articoli/2021/03/Definizione-di-globalizzazione-818f48b3-7e88-48c8-9036-5b256217295a.html</a:t>
            </a:r>
            <a:endParaRPr lang="it-IT" sz="1500" dirty="0">
              <a:latin typeface="Palatino Linotype" panose="02040502050505030304" pitchFamily="18" charset="0"/>
              <a:sym typeface="Wingdings" panose="05000000000000000000" pitchFamily="2" charset="2"/>
            </a:endParaRPr>
          </a:p>
          <a:p>
            <a:pPr algn="just"/>
            <a:endParaRPr lang="it-IT" sz="1600"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FBADE138-1C65-7FA6-161C-E514710ABD20}"/>
              </a:ext>
            </a:extLst>
          </p:cNvPr>
          <p:cNvPicPr>
            <a:picLocks noChangeAspect="1"/>
          </p:cNvPicPr>
          <p:nvPr/>
        </p:nvPicPr>
        <p:blipFill>
          <a:blip r:embed="rId4"/>
          <a:stretch>
            <a:fillRect/>
          </a:stretch>
        </p:blipFill>
        <p:spPr>
          <a:xfrm>
            <a:off x="3480786" y="1958819"/>
            <a:ext cx="5230427" cy="3220532"/>
          </a:xfrm>
          <a:prstGeom prst="rect">
            <a:avLst/>
          </a:prstGeom>
        </p:spPr>
      </p:pic>
    </p:spTree>
    <p:extLst>
      <p:ext uri="{BB962C8B-B14F-4D97-AF65-F5344CB8AC3E}">
        <p14:creationId xmlns:p14="http://schemas.microsoft.com/office/powerpoint/2010/main" val="27884021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6" y="580755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186598" y="2679613"/>
            <a:ext cx="10078686" cy="2723823"/>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La globalizzazione riguarda non solo la produzione di merci ma anche di idee.</a:t>
            </a: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Figure professionali ad alta qualificazione ma a basso salario presenti in alcuni Paesi in via di sviluppo (specialmente, in India) hanno portato molti colossi della produzione hi-tech a delocalizzare in questi Paesi i laboratori di ricerca e sviluppo.</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Paesi come gli Stati Uniti, che un tempo attiravano talenti da tutto il mondo, oggi vedono questa migrazione intellettuale messa in crisi dalla concorrenza di alcuni Paesi in via di sviluppo.</a:t>
            </a:r>
          </a:p>
        </p:txBody>
      </p:sp>
    </p:spTree>
    <p:extLst>
      <p:ext uri="{BB962C8B-B14F-4D97-AF65-F5344CB8AC3E}">
        <p14:creationId xmlns:p14="http://schemas.microsoft.com/office/powerpoint/2010/main" val="24164781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6" y="584247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186598" y="2702581"/>
            <a:ext cx="6561739" cy="2139047"/>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In un suo studio l’economista indiano </a:t>
            </a:r>
            <a:r>
              <a:rPr lang="it-IT" sz="1900" b="1" dirty="0">
                <a:latin typeface="Palatino Linotype" panose="02040502050505030304" pitchFamily="18" charset="0"/>
                <a:sym typeface="Wingdings" panose="05000000000000000000" pitchFamily="2" charset="2"/>
              </a:rPr>
              <a:t>Pranab K. </a:t>
            </a:r>
            <a:r>
              <a:rPr lang="it-IT" sz="1900" b="1" dirty="0" err="1">
                <a:latin typeface="Palatino Linotype" panose="02040502050505030304" pitchFamily="18" charset="0"/>
                <a:sym typeface="Wingdings" panose="05000000000000000000" pitchFamily="2" charset="2"/>
              </a:rPr>
              <a:t>Bardhan</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(Calcutta, 1939) </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minimizza l’effetto della globalizzazione dal punto di vista economico sostenendo che questa non abbia reso nel complesso i Paesi più poveri o più ricchi.</a:t>
            </a:r>
          </a:p>
        </p:txBody>
      </p:sp>
      <p:cxnSp>
        <p:nvCxnSpPr>
          <p:cNvPr id="4" name="Connettore 2 3">
            <a:extLst>
              <a:ext uri="{FF2B5EF4-FFF2-40B4-BE49-F238E27FC236}">
                <a16:creationId xmlns:a16="http://schemas.microsoft.com/office/drawing/2014/main" id="{B666D074-2F9D-3A23-57C9-5397E212B0AC}"/>
              </a:ext>
            </a:extLst>
          </p:cNvPr>
          <p:cNvCxnSpPr/>
          <p:nvPr/>
        </p:nvCxnSpPr>
        <p:spPr>
          <a:xfrm>
            <a:off x="3368843" y="3104877"/>
            <a:ext cx="0" cy="6672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6" name="Immagine 5">
            <a:extLst>
              <a:ext uri="{FF2B5EF4-FFF2-40B4-BE49-F238E27FC236}">
                <a16:creationId xmlns:a16="http://schemas.microsoft.com/office/drawing/2014/main" id="{3CD755AA-4356-48C0-90D4-08EF87F075CA}"/>
              </a:ext>
            </a:extLst>
          </p:cNvPr>
          <p:cNvPicPr>
            <a:picLocks noChangeAspect="1"/>
          </p:cNvPicPr>
          <p:nvPr/>
        </p:nvPicPr>
        <p:blipFill>
          <a:blip r:embed="rId3"/>
          <a:stretch>
            <a:fillRect/>
          </a:stretch>
        </p:blipFill>
        <p:spPr>
          <a:xfrm>
            <a:off x="8934935" y="2301767"/>
            <a:ext cx="2330349" cy="2940677"/>
          </a:xfrm>
          <a:prstGeom prst="rect">
            <a:avLst/>
          </a:prstGeom>
        </p:spPr>
      </p:pic>
    </p:spTree>
    <p:extLst>
      <p:ext uri="{BB962C8B-B14F-4D97-AF65-F5344CB8AC3E}">
        <p14:creationId xmlns:p14="http://schemas.microsoft.com/office/powerpoint/2010/main" val="25874156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6" y="570771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3243E82-D4C1-0E20-8402-9E15AF2C8D8E}"/>
              </a:ext>
            </a:extLst>
          </p:cNvPr>
          <p:cNvSpPr txBox="1"/>
          <p:nvPr/>
        </p:nvSpPr>
        <p:spPr>
          <a:xfrm>
            <a:off x="1109597" y="2671919"/>
            <a:ext cx="6263355" cy="2739211"/>
          </a:xfrm>
          <a:prstGeom prst="rect">
            <a:avLst/>
          </a:prstGeom>
          <a:noFill/>
        </p:spPr>
        <p:txBody>
          <a:bodyPr wrap="square" rtlCol="0">
            <a:spAutoFit/>
          </a:bodyPr>
          <a:lstStyle/>
          <a:p>
            <a:pPr algn="just"/>
            <a:r>
              <a:rPr lang="it-IT" b="1" i="1" dirty="0">
                <a:latin typeface="Palatino Linotype" panose="02040502050505030304" pitchFamily="18" charset="0"/>
                <a:sym typeface="Wingdings" panose="05000000000000000000" pitchFamily="2" charset="2"/>
              </a:rPr>
              <a:t>Amnesty International</a:t>
            </a:r>
            <a:r>
              <a:rPr lang="it-IT" dirty="0">
                <a:latin typeface="Palatino Linotype" panose="02040502050505030304" pitchFamily="18" charset="0"/>
                <a:sym typeface="Wingdings" panose="05000000000000000000" pitchFamily="2" charset="2"/>
              </a:rPr>
              <a:t>, invece, ha un’opinione più critica (pur riconoscendo alla globalizzazione degli effetti positivi):</a:t>
            </a:r>
          </a:p>
          <a:p>
            <a:pPr algn="just"/>
            <a:endParaRPr lang="it-IT" sz="1700" dirty="0">
              <a:latin typeface="Palatino Linotype" panose="02040502050505030304" pitchFamily="18" charset="0"/>
              <a:sym typeface="Wingdings" panose="05000000000000000000" pitchFamily="2" charset="2"/>
            </a:endParaRPr>
          </a:p>
          <a:p>
            <a:pPr algn="just"/>
            <a:endParaRPr lang="it-IT" sz="1700"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a:t>
            </a:r>
            <a:r>
              <a:rPr lang="it-IT" sz="1700" i="1" dirty="0">
                <a:latin typeface="Palatino Linotype" panose="02040502050505030304" pitchFamily="18" charset="0"/>
                <a:sym typeface="Wingdings" panose="05000000000000000000" pitchFamily="2" charset="2"/>
              </a:rPr>
              <a:t>La globalizzazione ha garantito alle imprese potere e influenza senza precedenti ma anche posti di lavoro e profitti per milioni di persone. Quando però le attività delle imprese violano i diritti umani e trascinano le persone ancora più a fondo nella povertà spesso mancano strumenti efficaci per chiamare le aziende a rispondere del loro operato o garantire riparazione alle vittime di abusi</a:t>
            </a:r>
            <a:r>
              <a:rPr lang="it-IT" sz="1700" dirty="0">
                <a:latin typeface="Palatino Linotype" panose="02040502050505030304" pitchFamily="18" charset="0"/>
                <a:sym typeface="Wingdings" panose="05000000000000000000" pitchFamily="2" charset="2"/>
              </a:rPr>
              <a:t>».</a:t>
            </a:r>
          </a:p>
        </p:txBody>
      </p:sp>
      <p:cxnSp>
        <p:nvCxnSpPr>
          <p:cNvPr id="4" name="Connettore 2 3">
            <a:extLst>
              <a:ext uri="{FF2B5EF4-FFF2-40B4-BE49-F238E27FC236}">
                <a16:creationId xmlns:a16="http://schemas.microsoft.com/office/drawing/2014/main" id="{B666D074-2F9D-3A23-57C9-5397E212B0AC}"/>
              </a:ext>
            </a:extLst>
          </p:cNvPr>
          <p:cNvCxnSpPr>
            <a:cxnSpLocks/>
          </p:cNvCxnSpPr>
          <p:nvPr/>
        </p:nvCxnSpPr>
        <p:spPr>
          <a:xfrm>
            <a:off x="1607420" y="3323961"/>
            <a:ext cx="0" cy="4180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Immagine 6">
            <a:extLst>
              <a:ext uri="{FF2B5EF4-FFF2-40B4-BE49-F238E27FC236}">
                <a16:creationId xmlns:a16="http://schemas.microsoft.com/office/drawing/2014/main" id="{7CC4F2A5-28E5-2904-9DF7-C82B24AA68A0}"/>
              </a:ext>
            </a:extLst>
          </p:cNvPr>
          <p:cNvPicPr>
            <a:picLocks noChangeAspect="1"/>
          </p:cNvPicPr>
          <p:nvPr/>
        </p:nvPicPr>
        <p:blipFill>
          <a:blip r:embed="rId3"/>
          <a:stretch>
            <a:fillRect/>
          </a:stretch>
        </p:blipFill>
        <p:spPr>
          <a:xfrm>
            <a:off x="8045778" y="3169640"/>
            <a:ext cx="3219506" cy="1458633"/>
          </a:xfrm>
          <a:prstGeom prst="rect">
            <a:avLst/>
          </a:prstGeom>
        </p:spPr>
      </p:pic>
    </p:spTree>
    <p:extLst>
      <p:ext uri="{BB962C8B-B14F-4D97-AF65-F5344CB8AC3E}">
        <p14:creationId xmlns:p14="http://schemas.microsoft.com/office/powerpoint/2010/main" val="7205604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200086"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cxnSp>
        <p:nvCxnSpPr>
          <p:cNvPr id="4" name="Connettore 2 3">
            <a:extLst>
              <a:ext uri="{FF2B5EF4-FFF2-40B4-BE49-F238E27FC236}">
                <a16:creationId xmlns:a16="http://schemas.microsoft.com/office/drawing/2014/main" id="{B666D074-2F9D-3A23-57C9-5397E212B0AC}"/>
              </a:ext>
            </a:extLst>
          </p:cNvPr>
          <p:cNvCxnSpPr>
            <a:cxnSpLocks/>
          </p:cNvCxnSpPr>
          <p:nvPr/>
        </p:nvCxnSpPr>
        <p:spPr>
          <a:xfrm>
            <a:off x="2173031" y="3479937"/>
            <a:ext cx="0" cy="4180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CasellaDiTesto 2">
            <a:extLst>
              <a:ext uri="{FF2B5EF4-FFF2-40B4-BE49-F238E27FC236}">
                <a16:creationId xmlns:a16="http://schemas.microsoft.com/office/drawing/2014/main" id="{0C217F8F-2B14-D463-EB6A-67C213636157}"/>
              </a:ext>
            </a:extLst>
          </p:cNvPr>
          <p:cNvSpPr txBox="1"/>
          <p:nvPr/>
        </p:nvSpPr>
        <p:spPr>
          <a:xfrm>
            <a:off x="1573294" y="2825807"/>
            <a:ext cx="5692872" cy="2431435"/>
          </a:xfrm>
          <a:prstGeom prst="rect">
            <a:avLst/>
          </a:prstGeom>
          <a:noFill/>
        </p:spPr>
        <p:txBody>
          <a:bodyPr wrap="square" rtlCol="0">
            <a:spAutoFit/>
          </a:bodyPr>
          <a:lstStyle/>
          <a:p>
            <a:pPr algn="just"/>
            <a:r>
              <a:rPr lang="it-IT" sz="1900" b="1" dirty="0">
                <a:latin typeface="Palatino Linotype" panose="02040502050505030304" pitchFamily="18" charset="0"/>
              </a:rPr>
              <a:t>Vandana Shiva </a:t>
            </a:r>
            <a:r>
              <a:rPr lang="it-IT" sz="1900" dirty="0">
                <a:latin typeface="Palatino Linotype" panose="02040502050505030304" pitchFamily="18" charset="0"/>
              </a:rPr>
              <a:t>(</a:t>
            </a:r>
            <a:r>
              <a:rPr lang="it-IT" sz="1900" dirty="0" err="1">
                <a:latin typeface="Palatino Linotype" panose="02040502050505030304" pitchFamily="18" charset="0"/>
              </a:rPr>
              <a:t>Dehra</a:t>
            </a:r>
            <a:r>
              <a:rPr lang="it-IT" sz="1900" dirty="0">
                <a:latin typeface="Palatino Linotype" panose="02040502050505030304" pitchFamily="18" charset="0"/>
              </a:rPr>
              <a:t> </a:t>
            </a:r>
            <a:r>
              <a:rPr lang="it-IT" sz="1900" dirty="0" err="1">
                <a:latin typeface="Palatino Linotype" panose="02040502050505030304" pitchFamily="18" charset="0"/>
              </a:rPr>
              <a:t>Dunh</a:t>
            </a:r>
            <a:r>
              <a:rPr lang="it-IT" sz="1900" dirty="0">
                <a:latin typeface="Palatino Linotype" panose="02040502050505030304" pitchFamily="18" charset="0"/>
              </a:rPr>
              <a:t>, 1952, economista indiana) in un’intervista del 2006 afferma che:</a:t>
            </a:r>
          </a:p>
          <a:p>
            <a:endParaRPr lang="it-IT" sz="1900" dirty="0">
              <a:latin typeface="Palatino Linotype" panose="02040502050505030304" pitchFamily="18" charset="0"/>
            </a:endParaRPr>
          </a:p>
          <a:p>
            <a:endParaRPr lang="it-IT" sz="1900" dirty="0">
              <a:latin typeface="Palatino Linotype" panose="02040502050505030304" pitchFamily="18" charset="0"/>
            </a:endParaRPr>
          </a:p>
          <a:p>
            <a:pPr algn="just"/>
            <a:r>
              <a:rPr lang="it-IT" sz="1900" dirty="0">
                <a:latin typeface="Palatino Linotype" panose="02040502050505030304" pitchFamily="18" charset="0"/>
              </a:rPr>
              <a:t>La globalizzazione ha causato in India suicidi di massa tra i contadini, schiacciati dai debiti a causa dell’aumento dei costi di produzione e della caduta dei prezzi.</a:t>
            </a:r>
          </a:p>
        </p:txBody>
      </p:sp>
      <p:pic>
        <p:nvPicPr>
          <p:cNvPr id="6" name="Immagine 5">
            <a:extLst>
              <a:ext uri="{FF2B5EF4-FFF2-40B4-BE49-F238E27FC236}">
                <a16:creationId xmlns:a16="http://schemas.microsoft.com/office/drawing/2014/main" id="{7F74DDBA-66B8-E293-9515-33E82E1AA960}"/>
              </a:ext>
            </a:extLst>
          </p:cNvPr>
          <p:cNvPicPr>
            <a:picLocks noChangeAspect="1"/>
          </p:cNvPicPr>
          <p:nvPr/>
        </p:nvPicPr>
        <p:blipFill>
          <a:blip r:embed="rId3"/>
          <a:stretch>
            <a:fillRect/>
          </a:stretch>
        </p:blipFill>
        <p:spPr>
          <a:xfrm>
            <a:off x="8839459" y="2622874"/>
            <a:ext cx="2425825" cy="2800494"/>
          </a:xfrm>
          <a:prstGeom prst="rect">
            <a:avLst/>
          </a:prstGeom>
        </p:spPr>
      </p:pic>
    </p:spTree>
    <p:extLst>
      <p:ext uri="{BB962C8B-B14F-4D97-AF65-F5344CB8AC3E}">
        <p14:creationId xmlns:p14="http://schemas.microsoft.com/office/powerpoint/2010/main" val="9877551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96601" y="591560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217F8F-2B14-D463-EB6A-67C213636157}"/>
              </a:ext>
            </a:extLst>
          </p:cNvPr>
          <p:cNvSpPr txBox="1"/>
          <p:nvPr/>
        </p:nvSpPr>
        <p:spPr>
          <a:xfrm>
            <a:off x="1328835" y="2577196"/>
            <a:ext cx="5457523" cy="2723823"/>
          </a:xfrm>
          <a:prstGeom prst="rect">
            <a:avLst/>
          </a:prstGeom>
          <a:noFill/>
        </p:spPr>
        <p:txBody>
          <a:bodyPr wrap="square" rtlCol="0">
            <a:spAutoFit/>
          </a:bodyPr>
          <a:lstStyle/>
          <a:p>
            <a:pPr algn="just"/>
            <a:r>
              <a:rPr lang="it-IT" sz="1900" b="1" dirty="0">
                <a:latin typeface="Palatino Linotype" panose="02040502050505030304" pitchFamily="18" charset="0"/>
              </a:rPr>
              <a:t>Effetti indiretti della globalizzazione sono anche le sue ripercussioni negative sull’ambiente e sull’inquinamento dell’aria, causate dall’industrializzazione e dall’aumento dei trasporti.</a:t>
            </a:r>
          </a:p>
          <a:p>
            <a:pPr algn="just"/>
            <a:endParaRPr lang="it-IT" sz="1900" b="1" dirty="0">
              <a:latin typeface="Palatino Linotype" panose="02040502050505030304" pitchFamily="18" charset="0"/>
            </a:endParaRPr>
          </a:p>
          <a:p>
            <a:pPr algn="just"/>
            <a:r>
              <a:rPr lang="it-IT" dirty="0">
                <a:latin typeface="Palatino Linotype" panose="02040502050505030304" pitchFamily="18" charset="0"/>
              </a:rPr>
              <a:t>Molti studiosi sostengono che questi effetti sono tra le principali cause del fenomeno del «</a:t>
            </a:r>
            <a:r>
              <a:rPr lang="it-IT" b="1" dirty="0">
                <a:latin typeface="Palatino Linotype" panose="02040502050505030304" pitchFamily="18" charset="0"/>
              </a:rPr>
              <a:t>riscaldamento globale</a:t>
            </a:r>
            <a:r>
              <a:rPr lang="it-IT" dirty="0">
                <a:latin typeface="Palatino Linotype" panose="02040502050505030304" pitchFamily="18" charset="0"/>
              </a:rPr>
              <a:t>».</a:t>
            </a:r>
          </a:p>
        </p:txBody>
      </p:sp>
      <p:pic>
        <p:nvPicPr>
          <p:cNvPr id="5" name="Immagine 4">
            <a:extLst>
              <a:ext uri="{FF2B5EF4-FFF2-40B4-BE49-F238E27FC236}">
                <a16:creationId xmlns:a16="http://schemas.microsoft.com/office/drawing/2014/main" id="{F40DA9F7-C057-9902-0F19-BA35A7E43CD6}"/>
              </a:ext>
            </a:extLst>
          </p:cNvPr>
          <p:cNvPicPr>
            <a:picLocks noChangeAspect="1"/>
          </p:cNvPicPr>
          <p:nvPr/>
        </p:nvPicPr>
        <p:blipFill>
          <a:blip r:embed="rId3"/>
          <a:stretch>
            <a:fillRect/>
          </a:stretch>
        </p:blipFill>
        <p:spPr>
          <a:xfrm>
            <a:off x="7732213" y="2730397"/>
            <a:ext cx="3529586" cy="2417419"/>
          </a:xfrm>
          <a:prstGeom prst="rect">
            <a:avLst/>
          </a:prstGeom>
        </p:spPr>
      </p:pic>
    </p:spTree>
    <p:extLst>
      <p:ext uri="{BB962C8B-B14F-4D97-AF65-F5344CB8AC3E}">
        <p14:creationId xmlns:p14="http://schemas.microsoft.com/office/powerpoint/2010/main" val="21594540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96601"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217F8F-2B14-D463-EB6A-67C213636157}"/>
              </a:ext>
            </a:extLst>
          </p:cNvPr>
          <p:cNvSpPr txBox="1"/>
          <p:nvPr/>
        </p:nvSpPr>
        <p:spPr>
          <a:xfrm>
            <a:off x="1403461" y="2853327"/>
            <a:ext cx="5457523" cy="1846659"/>
          </a:xfrm>
          <a:prstGeom prst="rect">
            <a:avLst/>
          </a:prstGeom>
          <a:noFill/>
        </p:spPr>
        <p:txBody>
          <a:bodyPr wrap="square" rtlCol="0">
            <a:spAutoFit/>
          </a:bodyPr>
          <a:lstStyle/>
          <a:p>
            <a:pPr algn="just"/>
            <a:r>
              <a:rPr lang="it-IT" sz="1900" dirty="0">
                <a:latin typeface="Palatino Linotype" panose="02040502050505030304" pitchFamily="18" charset="0"/>
              </a:rPr>
              <a:t>La maggior parte degli incrementi di temperatura è stata registrata a partire dalla metà del XX secolo ed è stata attribuita all’aumento dei gas serra, provocato da attività umane, come l’uso di combustibili fossili e la deforestazione.</a:t>
            </a:r>
          </a:p>
        </p:txBody>
      </p:sp>
      <p:pic>
        <p:nvPicPr>
          <p:cNvPr id="4" name="Immagine 3">
            <a:extLst>
              <a:ext uri="{FF2B5EF4-FFF2-40B4-BE49-F238E27FC236}">
                <a16:creationId xmlns:a16="http://schemas.microsoft.com/office/drawing/2014/main" id="{30D6FACE-C909-09AC-105C-20F51410E2BE}"/>
              </a:ext>
            </a:extLst>
          </p:cNvPr>
          <p:cNvPicPr>
            <a:picLocks noChangeAspect="1"/>
          </p:cNvPicPr>
          <p:nvPr/>
        </p:nvPicPr>
        <p:blipFill>
          <a:blip r:embed="rId3"/>
          <a:stretch>
            <a:fillRect/>
          </a:stretch>
        </p:blipFill>
        <p:spPr>
          <a:xfrm>
            <a:off x="8264445" y="2345755"/>
            <a:ext cx="2997354" cy="2997354"/>
          </a:xfrm>
          <a:prstGeom prst="rect">
            <a:avLst/>
          </a:prstGeom>
        </p:spPr>
      </p:pic>
    </p:spTree>
    <p:extLst>
      <p:ext uri="{BB962C8B-B14F-4D97-AF65-F5344CB8AC3E}">
        <p14:creationId xmlns:p14="http://schemas.microsoft.com/office/powerpoint/2010/main" val="2477916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96601"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87E6FF10-A6A0-7DE9-8CAD-6032FF6741D0}"/>
              </a:ext>
            </a:extLst>
          </p:cNvPr>
          <p:cNvSpPr txBox="1"/>
          <p:nvPr/>
        </p:nvSpPr>
        <p:spPr>
          <a:xfrm>
            <a:off x="1954170" y="2689427"/>
            <a:ext cx="9307629" cy="1831271"/>
          </a:xfrm>
          <a:prstGeom prst="rect">
            <a:avLst/>
          </a:prstGeom>
          <a:noFill/>
        </p:spPr>
        <p:txBody>
          <a:bodyPr wrap="square" rtlCol="0">
            <a:spAutoFit/>
          </a:bodyPr>
          <a:lstStyle/>
          <a:p>
            <a:pPr algn="just"/>
            <a:r>
              <a:rPr lang="it-IT" sz="1900" dirty="0">
                <a:latin typeface="Palatino Linotype" panose="02040502050505030304" pitchFamily="18" charset="0"/>
              </a:rPr>
              <a:t>Analizzando attentamente le dinamiche che innescano la globalizzazione, inoltre, è possibile riscontrare anche aspetti che inducono a ritenere che nel lungo periodo essa potrebbe portare a una profonda crisi delle aziende occidentali che, per realizzare le proprie produzioni, sono soggette a standard normativi molto elevati sia per garantire i diritti dei lavoratori sia per tutelare l’ambiente </a:t>
            </a:r>
            <a:r>
              <a:rPr lang="it-IT" dirty="0">
                <a:latin typeface="Palatino Linotype" panose="02040502050505030304" pitchFamily="18" charset="0"/>
              </a:rPr>
              <a:t>(</a:t>
            </a:r>
            <a:r>
              <a:rPr lang="it-IT" b="1" dirty="0">
                <a:latin typeface="Palatino Linotype" panose="02040502050505030304" pitchFamily="18" charset="0"/>
              </a:rPr>
              <a:t>requisiti di base quasi mai riscontrabili negli standard di produzione asiatici</a:t>
            </a:r>
            <a:r>
              <a:rPr lang="it-IT" dirty="0">
                <a:latin typeface="Palatino Linotype" panose="02040502050505030304" pitchFamily="18" charset="0"/>
              </a:rPr>
              <a:t>). </a:t>
            </a:r>
          </a:p>
        </p:txBody>
      </p:sp>
    </p:spTree>
    <p:extLst>
      <p:ext uri="{BB962C8B-B14F-4D97-AF65-F5344CB8AC3E}">
        <p14:creationId xmlns:p14="http://schemas.microsoft.com/office/powerpoint/2010/main" val="9865589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99006" y="1240074"/>
            <a:ext cx="666627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Gli effetti della</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globalizzazione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8196601" y="54911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742F1965-FD78-6141-332F-4423C145368A}"/>
              </a:ext>
            </a:extLst>
          </p:cNvPr>
          <p:cNvSpPr txBox="1"/>
          <p:nvPr/>
        </p:nvSpPr>
        <p:spPr>
          <a:xfrm>
            <a:off x="1703673" y="2907365"/>
            <a:ext cx="9558126" cy="1323439"/>
          </a:xfrm>
          <a:prstGeom prst="rect">
            <a:avLst/>
          </a:prstGeom>
          <a:noFill/>
        </p:spPr>
        <p:txBody>
          <a:bodyPr wrap="square" rtlCol="0">
            <a:spAutoFit/>
          </a:bodyPr>
          <a:lstStyle/>
          <a:p>
            <a:pPr algn="just"/>
            <a:r>
              <a:rPr lang="it-IT" sz="2000" dirty="0">
                <a:latin typeface="Palatino Linotype" panose="02040502050505030304" pitchFamily="18" charset="0"/>
              </a:rPr>
              <a:t>Questo squilibrio nei costi di produzione rende i Paesi occidentali meno competitivi e, poiché il livello di ricchezza generale tende a diminuire, i Paesi che producono a costi più bassi (in assenza di tutele umane e ambientali) hanno molte più possibilità di conquistare i mercati prevalendo economicamente.</a:t>
            </a:r>
          </a:p>
        </p:txBody>
      </p:sp>
    </p:spTree>
    <p:extLst>
      <p:ext uri="{BB962C8B-B14F-4D97-AF65-F5344CB8AC3E}">
        <p14:creationId xmlns:p14="http://schemas.microsoft.com/office/powerpoint/2010/main" val="3384742791"/>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6802</Words>
  <Application>Microsoft Office PowerPoint</Application>
  <PresentationFormat>Widescreen</PresentationFormat>
  <Paragraphs>660</Paragraphs>
  <Slides>89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89</vt:i4>
      </vt:variant>
    </vt:vector>
  </HeadingPairs>
  <TitlesOfParts>
    <vt:vector size="94"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75</cp:revision>
  <dcterms:created xsi:type="dcterms:W3CDTF">2025-11-19T15:22:54Z</dcterms:created>
  <dcterms:modified xsi:type="dcterms:W3CDTF">2025-12-03T16:02:43Z</dcterms:modified>
</cp:coreProperties>
</file>