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435" r:id="rId2"/>
    <p:sldId id="436" r:id="rId3"/>
    <p:sldId id="437" r:id="rId4"/>
    <p:sldId id="438" r:id="rId5"/>
    <p:sldId id="439" r:id="rId6"/>
    <p:sldId id="440" r:id="rId7"/>
    <p:sldId id="441" r:id="rId8"/>
    <p:sldId id="442" r:id="rId9"/>
    <p:sldId id="443" r:id="rId10"/>
    <p:sldId id="444" r:id="rId11"/>
    <p:sldId id="445" r:id="rId12"/>
    <p:sldId id="446" r:id="rId13"/>
    <p:sldId id="447" r:id="rId14"/>
    <p:sldId id="448" r:id="rId15"/>
    <p:sldId id="449" r:id="rId16"/>
    <p:sldId id="450" r:id="rId17"/>
    <p:sldId id="451" r:id="rId18"/>
    <p:sldId id="452" r:id="rId19"/>
    <p:sldId id="453" r:id="rId20"/>
    <p:sldId id="455" r:id="rId21"/>
    <p:sldId id="454" r:id="rId22"/>
    <p:sldId id="456" r:id="rId23"/>
    <p:sldId id="457" r:id="rId24"/>
    <p:sldId id="458" r:id="rId25"/>
    <p:sldId id="459" r:id="rId26"/>
    <p:sldId id="460" r:id="rId27"/>
    <p:sldId id="461" r:id="rId28"/>
    <p:sldId id="462" r:id="rId29"/>
    <p:sldId id="463" r:id="rId30"/>
    <p:sldId id="464" r:id="rId31"/>
    <p:sldId id="465" r:id="rId32"/>
    <p:sldId id="466" r:id="rId33"/>
    <p:sldId id="467" r:id="rId34"/>
    <p:sldId id="468" r:id="rId35"/>
    <p:sldId id="469" r:id="rId36"/>
    <p:sldId id="470" r:id="rId37"/>
    <p:sldId id="471" r:id="rId38"/>
    <p:sldId id="472" r:id="rId39"/>
    <p:sldId id="473" r:id="rId40"/>
    <p:sldId id="474" r:id="rId41"/>
    <p:sldId id="475" r:id="rId42"/>
    <p:sldId id="476" r:id="rId43"/>
    <p:sldId id="477" r:id="rId44"/>
    <p:sldId id="478" r:id="rId45"/>
    <p:sldId id="479" r:id="rId46"/>
    <p:sldId id="480" r:id="rId47"/>
    <p:sldId id="481" r:id="rId48"/>
    <p:sldId id="482" r:id="rId49"/>
    <p:sldId id="483" r:id="rId50"/>
    <p:sldId id="484" r:id="rId51"/>
    <p:sldId id="485" r:id="rId52"/>
    <p:sldId id="486" r:id="rId53"/>
    <p:sldId id="487" r:id="rId54"/>
    <p:sldId id="488" r:id="rId55"/>
    <p:sldId id="489" r:id="rId56"/>
    <p:sldId id="490" r:id="rId57"/>
    <p:sldId id="491" r:id="rId58"/>
    <p:sldId id="492" r:id="rId59"/>
    <p:sldId id="494" r:id="rId60"/>
    <p:sldId id="495" r:id="rId61"/>
    <p:sldId id="496" r:id="rId62"/>
    <p:sldId id="497" r:id="rId63"/>
    <p:sldId id="498" r:id="rId64"/>
    <p:sldId id="499" r:id="rId65"/>
    <p:sldId id="500" r:id="rId66"/>
    <p:sldId id="501" r:id="rId67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56" d="100"/>
          <a:sy n="56" d="100"/>
        </p:scale>
        <p:origin x="106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25A8003-C433-4FD0-DEF4-22451368DF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FC3AF71F-7C9E-2124-D0A1-33D00869FF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48F8F2A-E2F3-4EEB-69A4-053A053556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E72CC-76BD-4453-8CDB-CB080190B4A7}" type="datetimeFigureOut">
              <a:rPr lang="it-IT" smtClean="0"/>
              <a:t>22/12/2025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0511E0F-5C2F-0D13-973F-5D8BBC9524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3F90B8E-DD1C-BB0F-C111-27E555005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49420-E831-40B9-B957-0FB27C8020B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177859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539DB48-6411-1F37-5E0F-A87B690E8B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25B0742-5DA0-DCD6-12AF-7A635D42E9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DDF3D94-66AF-498C-2FE4-8B515E781D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E72CC-76BD-4453-8CDB-CB080190B4A7}" type="datetimeFigureOut">
              <a:rPr lang="it-IT" smtClean="0"/>
              <a:t>22/12/2025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6619B68-8960-4D8E-6740-14FBE24635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10B36CF-FA7D-2DBB-7CF9-9FCEB0D809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49420-E831-40B9-B957-0FB27C8020B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096659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4B64E94-D18D-A7AB-1D94-8D5FF7249B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960B7C4-CADF-DF0C-233D-0DC94EB2F3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BD447D5-6E20-30CB-28A8-E2BD07D1B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E72CC-76BD-4453-8CDB-CB080190B4A7}" type="datetimeFigureOut">
              <a:rPr lang="it-IT" smtClean="0"/>
              <a:t>22/12/2025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8320DC6-C670-1FE9-53CA-08747CCB4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520DE71-658B-EAF5-1396-4A5B25CE0E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49420-E831-40B9-B957-0FB27C8020B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213591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DBF215B-19C0-7DDA-6D93-9BC38BDC8C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9DA209F-A035-BBD8-25F5-F260E687F4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E44CA3D2-36B8-6746-3C8F-6BEED07454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0E10C0D8-5C6F-A737-F1F9-54303E500F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E72CC-76BD-4453-8CDB-CB080190B4A7}" type="datetimeFigureOut">
              <a:rPr lang="it-IT" smtClean="0"/>
              <a:t>22/12/2025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27FBA7FD-8044-9347-DBF0-0C6321DAE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DE74AACB-7E95-9B20-D5F9-01ED3D1704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49420-E831-40B9-B957-0FB27C8020B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932010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0B7FF74-4D61-107D-CECD-3BBABEC8E4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E10F6AE2-AE9A-2C12-FF30-DA86E164E8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B41DE8CB-6207-4091-2FD1-69236A0C9F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AF5F6D97-F2A8-DD8B-9F40-90A9A4EA2E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96A6FD7B-E400-4BBB-12A4-BF26B9E928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DED50CF2-3C58-90CE-369A-74B8F6D08B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E72CC-76BD-4453-8CDB-CB080190B4A7}" type="datetimeFigureOut">
              <a:rPr lang="it-IT" smtClean="0"/>
              <a:t>22/12/2025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26B13D53-42D9-19C8-51E7-CA07764ED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1732A103-7C92-C022-A3BC-755AE4D3B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49420-E831-40B9-B957-0FB27C8020B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31036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20C7965-FF46-52CD-B80F-3CB950A765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B403D662-ECB4-5590-FD2A-65E3B63DB5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E72CC-76BD-4453-8CDB-CB080190B4A7}" type="datetimeFigureOut">
              <a:rPr lang="it-IT" smtClean="0"/>
              <a:t>22/12/2025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D958F8E7-7AC3-2294-4031-E7610FC3B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9473B744-5BFD-6E1F-0C16-A663CFFE2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49420-E831-40B9-B957-0FB27C8020B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250019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A6729E13-131A-E5C0-5176-AE17981E0A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E72CC-76BD-4453-8CDB-CB080190B4A7}" type="datetimeFigureOut">
              <a:rPr lang="it-IT" smtClean="0"/>
              <a:t>22/12/2025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3FD7D9D8-69F0-2052-EC2F-C34BFC621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58061CE9-3CEB-F876-92D9-283D68E4B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49420-E831-40B9-B957-0FB27C8020B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69422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EC173F2-DD73-B654-92ED-0FD1DD07D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80FB51C-5C93-0CAE-80D0-BACFEED3D7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168414C5-2064-ED7D-5A56-848D5D5E18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65CA4BB0-195A-73BC-B84E-392426E217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E72CC-76BD-4453-8CDB-CB080190B4A7}" type="datetimeFigureOut">
              <a:rPr lang="it-IT" smtClean="0"/>
              <a:t>22/12/2025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EF9C3771-96CF-74BB-FF38-12D066287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97AF5B8-AD65-B8B0-B656-F6D37D893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49420-E831-40B9-B957-0FB27C8020B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549604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AF29F67-853D-EE40-770E-8A078E1B5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DDB49D38-8488-5D81-D887-401D65455A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000A503C-EED7-5875-A1CC-B06C0B6E76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70AE90C-B95A-21C7-B2E5-290496920D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E72CC-76BD-4453-8CDB-CB080190B4A7}" type="datetimeFigureOut">
              <a:rPr lang="it-IT" smtClean="0"/>
              <a:t>22/12/2025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389F889-ACA6-11B0-6063-E70C65907F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FA0589C-DBB0-E113-8FE9-F5913931D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49420-E831-40B9-B957-0FB27C8020B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850724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B29E05B-4B22-B3F8-73E0-F014FB57B1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8246D4AE-A432-B37A-AAC4-09B32CB7AB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3D8775C-A5BF-8B59-3052-00E4A21DCB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E72CC-76BD-4453-8CDB-CB080190B4A7}" type="datetimeFigureOut">
              <a:rPr lang="it-IT" smtClean="0"/>
              <a:t>22/12/2025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FBA42FF-9E7D-10FE-8482-6BFFB254C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410F60B-95F8-B21D-829D-B67199367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49420-E831-40B9-B957-0FB27C8020B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768448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AFEA0187-063E-255A-D2D9-94DDFF84A53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16CED53B-7CBF-9F4C-8E24-32B82E7CCD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A714305-6B8D-81F8-D9AC-CB97E24AB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E72CC-76BD-4453-8CDB-CB080190B4A7}" type="datetimeFigureOut">
              <a:rPr lang="it-IT" smtClean="0"/>
              <a:t>22/12/2025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CD62FE3-9BA9-6BB2-97E6-2FEBAC9E83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6973782-4D73-0B12-7938-AC8EF2B9B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49420-E831-40B9-B957-0FB27C8020B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152262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2">
                <a:lumMod val="10000"/>
                <a:lumOff val="90000"/>
              </a:schemeClr>
            </a:gs>
            <a:gs pos="35000">
              <a:schemeClr val="tx2">
                <a:lumMod val="10000"/>
                <a:lumOff val="90000"/>
              </a:schemeClr>
            </a:gs>
            <a:gs pos="55000">
              <a:schemeClr val="tx2">
                <a:lumMod val="10000"/>
                <a:lumOff val="9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A1B3CAFF-BF7F-E7E9-B0D7-A41985556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9450A9A7-CD9C-3833-F9F1-159F5B72BE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F76E6FE-044B-4B60-20BA-C5CFB1CF57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AE72CC-76BD-4453-8CDB-CB080190B4A7}" type="datetimeFigureOut">
              <a:rPr lang="it-IT" smtClean="0"/>
              <a:t>22/12/2025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FCFD8A9-6DDD-7ED6-5D08-4D35C224EE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1CE86D7-5C9E-2580-94A7-F8D9AE7D35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8849420-E831-40B9-B957-0FB27C8020B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66378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BbP1NEQhJHs?si=ocFX01nf0kzFasf3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ERceZ42rZXQ?si=fvFQpaGPm2huV9Gz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94ECC3-EB8A-EDE0-8226-8E2E2B9AF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34E1132-F5FE-E47F-BB67-ED1F9BA726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D3125DA-62A3-7C5C-40F2-990147B62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34F5E7A5-9035-94F9-AE37-4289F10686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23B2294B-4746-1EB9-29D3-7E7C8007AC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CA8508B-44F1-D38C-8523-F42B88AF0A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F7F6D36-DA54-310E-9C13-07C93A4406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A932FE3F-9123-853D-003A-2314F1F761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346062" cy="1706564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9C415020-D058-A429-B565-075782EAC5E6}"/>
              </a:ext>
            </a:extLst>
          </p:cNvPr>
          <p:cNvSpPr txBox="1"/>
          <p:nvPr/>
        </p:nvSpPr>
        <p:spPr>
          <a:xfrm>
            <a:off x="4512801" y="1231405"/>
            <a:ext cx="6666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Il contesto socioculturale del Welfare State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CE55A42D-8A10-1A70-3C3D-AF5D6505332A}"/>
              </a:ext>
            </a:extLst>
          </p:cNvPr>
          <p:cNvSpPr txBox="1"/>
          <p:nvPr/>
        </p:nvSpPr>
        <p:spPr>
          <a:xfrm>
            <a:off x="8200087" y="5909045"/>
            <a:ext cx="3065198" cy="646331"/>
          </a:xfrm>
          <a:prstGeom prst="rect">
            <a:avLst/>
          </a:prstGeom>
          <a:gradFill>
            <a:gsLst>
              <a:gs pos="3000">
                <a:schemeClr val="tx2">
                  <a:lumMod val="10000"/>
                  <a:lumOff val="90000"/>
                </a:schemeClr>
              </a:gs>
              <a:gs pos="48000">
                <a:schemeClr val="tx2">
                  <a:lumMod val="10000"/>
                  <a:lumOff val="90000"/>
                </a:schemeClr>
              </a:gs>
              <a:gs pos="77000">
                <a:schemeClr val="tx2">
                  <a:lumMod val="10000"/>
                  <a:lumOff val="90000"/>
                </a:schemeClr>
              </a:gs>
            </a:gsLst>
            <a:path path="rect">
              <a:fillToRect l="100000" t="100000"/>
            </a:path>
          </a:gradFill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Docente: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Chiara Patricia Bonaventura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CD74C282-577A-4B0B-C729-04616E04CAA8}"/>
              </a:ext>
            </a:extLst>
          </p:cNvPr>
          <p:cNvSpPr txBox="1"/>
          <p:nvPr/>
        </p:nvSpPr>
        <p:spPr>
          <a:xfrm>
            <a:off x="1511484" y="2467100"/>
            <a:ext cx="9753801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Welfare State (o Stato sociale) </a:t>
            </a: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kumimoji="0" lang="it-IT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  <a:sym typeface="Wingdings" panose="05000000000000000000" pitchFamily="2" charset="2"/>
              </a:rPr>
              <a:t>significa</a:t>
            </a: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  <a:sym typeface="Wingdings" panose="05000000000000000000" pitchFamily="2" charset="2"/>
              </a:rPr>
              <a:t> «stato del benessere»; è un sistema di politiche sociali con cui si intende l’insieme della politica previdenziale, sanitaria e assistenziale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2000" b="1" dirty="0">
              <a:solidFill>
                <a:prstClr val="black"/>
              </a:solidFill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2000" b="1" dirty="0">
              <a:solidFill>
                <a:prstClr val="black"/>
              </a:solidFill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900" dirty="0">
                <a:solidFill>
                  <a:prstClr val="black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essenza del Welfare State è che lo Stato deve proteggere determinati standard di reddito, alimentazione, salute, sicurezza fisica e istruzione di ciascun cittadino.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  <a:sym typeface="Wingdings" panose="05000000000000000000" pitchFamily="2" charset="2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Le politiche su cui si basa il Welfare </a:t>
            </a:r>
            <a:r>
              <a:rPr lang="it-IT" sz="2000" dirty="0">
                <a:solidFill>
                  <a:prstClr val="black"/>
                </a:solidFill>
                <a:latin typeface="Palatino Linotype" panose="02040502050505030304" pitchFamily="18" charset="0"/>
              </a:rPr>
              <a:t>S</a:t>
            </a:r>
            <a:r>
              <a:rPr kumimoji="0" lang="it-IT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tate sono strettamente legate al contesto sociale, economico e ideologico e variano con il mutare di uno di questi valori.</a:t>
            </a:r>
          </a:p>
        </p:txBody>
      </p:sp>
      <p:cxnSp>
        <p:nvCxnSpPr>
          <p:cNvPr id="3" name="Connettore 2 2">
            <a:extLst>
              <a:ext uri="{FF2B5EF4-FFF2-40B4-BE49-F238E27FC236}">
                <a16:creationId xmlns:a16="http://schemas.microsoft.com/office/drawing/2014/main" id="{4C72D05C-B651-25B6-B398-12492D99A402}"/>
              </a:ext>
            </a:extLst>
          </p:cNvPr>
          <p:cNvCxnSpPr>
            <a:cxnSpLocks/>
          </p:cNvCxnSpPr>
          <p:nvPr/>
        </p:nvCxnSpPr>
        <p:spPr>
          <a:xfrm>
            <a:off x="2173031" y="3542617"/>
            <a:ext cx="1" cy="38384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96357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94ECC3-EB8A-EDE0-8226-8E2E2B9AF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34E1132-F5FE-E47F-BB67-ED1F9BA726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D3125DA-62A3-7C5C-40F2-990147B62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34F5E7A5-9035-94F9-AE37-4289F10686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23B2294B-4746-1EB9-29D3-7E7C8007AC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CA8508B-44F1-D38C-8523-F42B88AF0A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F7F6D36-DA54-310E-9C13-07C93A4406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A932FE3F-9123-853D-003A-2314F1F761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346062" cy="1706564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9C415020-D058-A429-B565-075782EAC5E6}"/>
              </a:ext>
            </a:extLst>
          </p:cNvPr>
          <p:cNvSpPr txBox="1"/>
          <p:nvPr/>
        </p:nvSpPr>
        <p:spPr>
          <a:xfrm>
            <a:off x="4512801" y="1231405"/>
            <a:ext cx="6666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Il contesto socioculturale del Welfare State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CE55A42D-8A10-1A70-3C3D-AF5D6505332A}"/>
              </a:ext>
            </a:extLst>
          </p:cNvPr>
          <p:cNvSpPr txBox="1"/>
          <p:nvPr/>
        </p:nvSpPr>
        <p:spPr>
          <a:xfrm>
            <a:off x="8200087" y="5909045"/>
            <a:ext cx="3065198" cy="646331"/>
          </a:xfrm>
          <a:prstGeom prst="rect">
            <a:avLst/>
          </a:prstGeom>
          <a:gradFill>
            <a:gsLst>
              <a:gs pos="3000">
                <a:schemeClr val="tx2">
                  <a:lumMod val="10000"/>
                  <a:lumOff val="90000"/>
                </a:schemeClr>
              </a:gs>
              <a:gs pos="48000">
                <a:schemeClr val="tx2">
                  <a:lumMod val="10000"/>
                  <a:lumOff val="90000"/>
                </a:schemeClr>
              </a:gs>
              <a:gs pos="77000">
                <a:schemeClr val="tx2">
                  <a:lumMod val="10000"/>
                  <a:lumOff val="90000"/>
                </a:schemeClr>
              </a:gs>
            </a:gsLst>
            <a:path path="rect">
              <a:fillToRect l="100000" t="100000"/>
            </a:path>
          </a:gradFill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Docente: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Chiara Patricia Bonaventura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CD74C282-577A-4B0B-C729-04616E04CAA8}"/>
              </a:ext>
            </a:extLst>
          </p:cNvPr>
          <p:cNvSpPr txBox="1"/>
          <p:nvPr/>
        </p:nvSpPr>
        <p:spPr>
          <a:xfrm>
            <a:off x="1511484" y="2210275"/>
            <a:ext cx="9753801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9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In ogni società sono presenti gruppi di persone deboli (es., poveri,</a:t>
            </a:r>
            <a:r>
              <a:rPr lang="it-IT" sz="1900" dirty="0">
                <a:solidFill>
                  <a:prstClr val="black"/>
                </a:solidFill>
                <a:latin typeface="Palatino Linotype" panose="02040502050505030304" pitchFamily="18" charset="0"/>
              </a:rPr>
              <a:t> disabili, emarginati) </a:t>
            </a:r>
            <a:r>
              <a:rPr kumimoji="0" lang="it-IT" sz="19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che necessitano di interventi a loro favore per rimuovere gli ostacoli che generano disuguaglianza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2000" dirty="0">
              <a:solidFill>
                <a:prstClr val="black"/>
              </a:solidFill>
              <a:latin typeface="Palatino Linotype" panose="0204050205050503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2000" dirty="0">
              <a:solidFill>
                <a:prstClr val="black"/>
              </a:solidFill>
              <a:latin typeface="Palatino Linotype" panose="0204050205050503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700" dirty="0">
                <a:solidFill>
                  <a:prstClr val="black"/>
                </a:solidFill>
                <a:latin typeface="Palatino Linotype" panose="02040502050505030304" pitchFamily="18" charset="0"/>
              </a:rPr>
              <a:t>es. Alessio vive da solo, ha una malattia degenerativa e ha bisogno di cure e assistenza continue. Roberta ha due bambini, lavora e non può occuparsi di loro durante il giorno. Maria ha 50 anni, ha perso il lavoro e non possiede alcun reddito con cui mantenere se stessa e la sua famiglia. Giulia si è diplomata, ma adesso aspetta la borsa di studio per iscriversi all’università.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9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900" dirty="0">
                <a:solidFill>
                  <a:prstClr val="black"/>
                </a:solidFill>
                <a:latin typeface="Palatino Linotype" panose="02040502050505030304" pitchFamily="18" charset="0"/>
              </a:rPr>
              <a:t>Tutte queste persone hanno dei bisogni che devono essere soddisfatti. Il modo di soddisfarli è collegato al Welfare State.</a:t>
            </a:r>
            <a:endParaRPr kumimoji="0" lang="it-IT" sz="19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  <p:cxnSp>
        <p:nvCxnSpPr>
          <p:cNvPr id="3" name="Connettore 2 2">
            <a:extLst>
              <a:ext uri="{FF2B5EF4-FFF2-40B4-BE49-F238E27FC236}">
                <a16:creationId xmlns:a16="http://schemas.microsoft.com/office/drawing/2014/main" id="{4C72D05C-B651-25B6-B398-12492D99A402}"/>
              </a:ext>
            </a:extLst>
          </p:cNvPr>
          <p:cNvCxnSpPr>
            <a:cxnSpLocks/>
          </p:cNvCxnSpPr>
          <p:nvPr/>
        </p:nvCxnSpPr>
        <p:spPr>
          <a:xfrm>
            <a:off x="2173030" y="3207269"/>
            <a:ext cx="1" cy="38384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41349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94ECC3-EB8A-EDE0-8226-8E2E2B9AF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34E1132-F5FE-E47F-BB67-ED1F9BA726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D3125DA-62A3-7C5C-40F2-990147B62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34F5E7A5-9035-94F9-AE37-4289F10686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23B2294B-4746-1EB9-29D3-7E7C8007AC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CA8508B-44F1-D38C-8523-F42B88AF0A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F7F6D36-DA54-310E-9C13-07C93A4406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A932FE3F-9123-853D-003A-2314F1F761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346062" cy="1706564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9C415020-D058-A429-B565-075782EAC5E6}"/>
              </a:ext>
            </a:extLst>
          </p:cNvPr>
          <p:cNvSpPr txBox="1"/>
          <p:nvPr/>
        </p:nvSpPr>
        <p:spPr>
          <a:xfrm>
            <a:off x="4512801" y="1231405"/>
            <a:ext cx="6666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Il contesto socioculturale del Welfare State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CE55A42D-8A10-1A70-3C3D-AF5D6505332A}"/>
              </a:ext>
            </a:extLst>
          </p:cNvPr>
          <p:cNvSpPr txBox="1"/>
          <p:nvPr/>
        </p:nvSpPr>
        <p:spPr>
          <a:xfrm>
            <a:off x="8200087" y="5686429"/>
            <a:ext cx="3065198" cy="646331"/>
          </a:xfrm>
          <a:prstGeom prst="rect">
            <a:avLst/>
          </a:prstGeom>
          <a:gradFill>
            <a:gsLst>
              <a:gs pos="3000">
                <a:schemeClr val="tx2">
                  <a:lumMod val="10000"/>
                  <a:lumOff val="90000"/>
                </a:schemeClr>
              </a:gs>
              <a:gs pos="48000">
                <a:schemeClr val="tx2">
                  <a:lumMod val="10000"/>
                  <a:lumOff val="90000"/>
                </a:schemeClr>
              </a:gs>
              <a:gs pos="77000">
                <a:schemeClr val="tx2">
                  <a:lumMod val="10000"/>
                  <a:lumOff val="90000"/>
                </a:schemeClr>
              </a:gs>
            </a:gsLst>
            <a:path path="rect">
              <a:fillToRect l="100000" t="100000"/>
            </a:path>
          </a:gradFill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Docente: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Chiara Patricia Bonaventura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CD74C282-577A-4B0B-C729-04616E04CAA8}"/>
              </a:ext>
            </a:extLst>
          </p:cNvPr>
          <p:cNvSpPr txBox="1"/>
          <p:nvPr/>
        </p:nvSpPr>
        <p:spPr>
          <a:xfrm>
            <a:off x="1511484" y="2918140"/>
            <a:ext cx="975380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Nel </a:t>
            </a:r>
            <a:r>
              <a:rPr lang="it-IT" sz="2000" b="1" dirty="0">
                <a:solidFill>
                  <a:prstClr val="black"/>
                </a:solidFill>
                <a:latin typeface="Palatino Linotype" panose="02040502050505030304" pitchFamily="18" charset="0"/>
              </a:rPr>
              <a:t>W</a:t>
            </a:r>
            <a:r>
              <a:rPr kumimoji="0" lang="it-IT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elfare</a:t>
            </a: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 State è lo Stato che si assume l’incarico di soddisfare l’esigenza di benessere dei propri cittadini, in particolare dei più deboli e bisognosi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2000" b="1" dirty="0">
              <a:solidFill>
                <a:prstClr val="black"/>
              </a:solidFill>
              <a:latin typeface="Palatino Linotype" panose="0204050205050503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900" dirty="0">
                <a:solidFill>
                  <a:prstClr val="black"/>
                </a:solidFill>
                <a:latin typeface="Palatino Linotype" panose="02040502050505030304" pitchFamily="18" charset="0"/>
              </a:rPr>
              <a:t>Lo Stato sociale dunque presuppone un intervento indiretto dello Stato sull’economia, con lo scopo sia di riconoscere i diritti dei cittadini sia di soddisfare i bisogni della collettività.</a:t>
            </a:r>
            <a:endParaRPr kumimoji="0" lang="it-IT" sz="19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  <p:cxnSp>
        <p:nvCxnSpPr>
          <p:cNvPr id="3" name="Connettore 2 2">
            <a:extLst>
              <a:ext uri="{FF2B5EF4-FFF2-40B4-BE49-F238E27FC236}">
                <a16:creationId xmlns:a16="http://schemas.microsoft.com/office/drawing/2014/main" id="{4C72D05C-B651-25B6-B398-12492D99A402}"/>
              </a:ext>
            </a:extLst>
          </p:cNvPr>
          <p:cNvCxnSpPr>
            <a:cxnSpLocks/>
          </p:cNvCxnSpPr>
          <p:nvPr/>
        </p:nvCxnSpPr>
        <p:spPr>
          <a:xfrm>
            <a:off x="2173031" y="3681351"/>
            <a:ext cx="1" cy="38384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5979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94ECC3-EB8A-EDE0-8226-8E2E2B9AF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34E1132-F5FE-E47F-BB67-ED1F9BA726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D3125DA-62A3-7C5C-40F2-990147B62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34F5E7A5-9035-94F9-AE37-4289F10686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23B2294B-4746-1EB9-29D3-7E7C8007AC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CA8508B-44F1-D38C-8523-F42B88AF0A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F7F6D36-DA54-310E-9C13-07C93A4406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A932FE3F-9123-853D-003A-2314F1F761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346062" cy="1706564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9C415020-D058-A429-B565-075782EAC5E6}"/>
              </a:ext>
            </a:extLst>
          </p:cNvPr>
          <p:cNvSpPr txBox="1"/>
          <p:nvPr/>
        </p:nvSpPr>
        <p:spPr>
          <a:xfrm>
            <a:off x="4512801" y="1231405"/>
            <a:ext cx="6666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Come nasce il Welfare State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CE55A42D-8A10-1A70-3C3D-AF5D6505332A}"/>
              </a:ext>
            </a:extLst>
          </p:cNvPr>
          <p:cNvSpPr txBox="1"/>
          <p:nvPr/>
        </p:nvSpPr>
        <p:spPr>
          <a:xfrm>
            <a:off x="8200087" y="5686429"/>
            <a:ext cx="3065198" cy="646331"/>
          </a:xfrm>
          <a:prstGeom prst="rect">
            <a:avLst/>
          </a:prstGeom>
          <a:gradFill>
            <a:gsLst>
              <a:gs pos="3000">
                <a:schemeClr val="tx2">
                  <a:lumMod val="10000"/>
                  <a:lumOff val="90000"/>
                </a:schemeClr>
              </a:gs>
              <a:gs pos="48000">
                <a:schemeClr val="tx2">
                  <a:lumMod val="10000"/>
                  <a:lumOff val="90000"/>
                </a:schemeClr>
              </a:gs>
              <a:gs pos="77000">
                <a:schemeClr val="tx2">
                  <a:lumMod val="10000"/>
                  <a:lumOff val="90000"/>
                </a:schemeClr>
              </a:gs>
            </a:gsLst>
            <a:path path="rect">
              <a:fillToRect l="100000" t="100000"/>
            </a:path>
          </a:gradFill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Docente: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Chiara Patricia Bonaventura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CD74C282-577A-4B0B-C729-04616E04CAA8}"/>
              </a:ext>
            </a:extLst>
          </p:cNvPr>
          <p:cNvSpPr txBox="1"/>
          <p:nvPr/>
        </p:nvSpPr>
        <p:spPr>
          <a:xfrm>
            <a:off x="1511484" y="2437366"/>
            <a:ext cx="9753801" cy="2723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I primi tentativi di affrontare in modo sistematico problemi connessi alla povertà nascono come risposta all’industrializzazione che si verifica alla fine del Settecento e all’inizio dell’Ottocento in Inghilterra, diffondendosi poi anche negli altri Paesi </a:t>
            </a:r>
            <a:r>
              <a:rPr lang="it-IT" sz="1900" b="1" dirty="0">
                <a:solidFill>
                  <a:prstClr val="black"/>
                </a:solidFill>
                <a:latin typeface="Palatino Linotype" panose="02040502050505030304" pitchFamily="18" charset="0"/>
              </a:rPr>
              <a:t>E</a:t>
            </a:r>
            <a:r>
              <a:rPr kumimoji="0" lang="it-IT" sz="19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uropei</a:t>
            </a:r>
            <a:r>
              <a:rPr kumimoji="0" lang="it-IT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1900" b="1" dirty="0">
              <a:solidFill>
                <a:prstClr val="black"/>
              </a:solidFill>
              <a:latin typeface="Palatino Linotype" panose="0204050205050503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La mancanza di leggi a tutela della manodopera e la ricerca del profitto a ogni costo generarono una grande massa di poveri tra gli operai dell’industria. L’intervento dello Stato si rivelò quindi necessario per affrontare i problemi più urgenti.</a:t>
            </a:r>
          </a:p>
        </p:txBody>
      </p:sp>
      <p:cxnSp>
        <p:nvCxnSpPr>
          <p:cNvPr id="3" name="Connettore 2 2">
            <a:extLst>
              <a:ext uri="{FF2B5EF4-FFF2-40B4-BE49-F238E27FC236}">
                <a16:creationId xmlns:a16="http://schemas.microsoft.com/office/drawing/2014/main" id="{4C72D05C-B651-25B6-B398-12492D99A402}"/>
              </a:ext>
            </a:extLst>
          </p:cNvPr>
          <p:cNvCxnSpPr>
            <a:cxnSpLocks/>
          </p:cNvCxnSpPr>
          <p:nvPr/>
        </p:nvCxnSpPr>
        <p:spPr>
          <a:xfrm>
            <a:off x="2346286" y="3743259"/>
            <a:ext cx="1" cy="38384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91972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94ECC3-EB8A-EDE0-8226-8E2E2B9AF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34E1132-F5FE-E47F-BB67-ED1F9BA726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D3125DA-62A3-7C5C-40F2-990147B62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34F5E7A5-9035-94F9-AE37-4289F10686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23B2294B-4746-1EB9-29D3-7E7C8007AC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CA8508B-44F1-D38C-8523-F42B88AF0A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F7F6D36-DA54-310E-9C13-07C93A4406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A932FE3F-9123-853D-003A-2314F1F761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346062" cy="1706564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9C415020-D058-A429-B565-075782EAC5E6}"/>
              </a:ext>
            </a:extLst>
          </p:cNvPr>
          <p:cNvSpPr txBox="1"/>
          <p:nvPr/>
        </p:nvSpPr>
        <p:spPr>
          <a:xfrm>
            <a:off x="4512801" y="1231405"/>
            <a:ext cx="6666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Come nasce il Welfare State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CE55A42D-8A10-1A70-3C3D-AF5D6505332A}"/>
              </a:ext>
            </a:extLst>
          </p:cNvPr>
          <p:cNvSpPr txBox="1"/>
          <p:nvPr/>
        </p:nvSpPr>
        <p:spPr>
          <a:xfrm>
            <a:off x="8200087" y="5709743"/>
            <a:ext cx="3065198" cy="646331"/>
          </a:xfrm>
          <a:prstGeom prst="rect">
            <a:avLst/>
          </a:prstGeom>
          <a:gradFill>
            <a:gsLst>
              <a:gs pos="3000">
                <a:schemeClr val="tx2">
                  <a:lumMod val="10000"/>
                  <a:lumOff val="90000"/>
                </a:schemeClr>
              </a:gs>
              <a:gs pos="48000">
                <a:schemeClr val="tx2">
                  <a:lumMod val="10000"/>
                  <a:lumOff val="90000"/>
                </a:schemeClr>
              </a:gs>
              <a:gs pos="77000">
                <a:schemeClr val="tx2">
                  <a:lumMod val="10000"/>
                  <a:lumOff val="90000"/>
                </a:schemeClr>
              </a:gs>
            </a:gsLst>
            <a:path path="rect">
              <a:fillToRect l="100000" t="100000"/>
            </a:path>
          </a:gradFill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Docente: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Chiara Patricia Bonaventura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CD74C282-577A-4B0B-C729-04616E04CAA8}"/>
              </a:ext>
            </a:extLst>
          </p:cNvPr>
          <p:cNvSpPr txBox="1"/>
          <p:nvPr/>
        </p:nvSpPr>
        <p:spPr>
          <a:xfrm>
            <a:off x="1511484" y="2345496"/>
            <a:ext cx="975380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Provvedimenti di questo tipo vennero presi in Inghilterra, ma anche in Francia, in Prussia e nell’Impero austro-ungarico.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2000" dirty="0">
              <a:solidFill>
                <a:prstClr val="black"/>
              </a:solidFill>
              <a:latin typeface="Palatino Linotype" panose="0204050205050503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Con l’avanzare dell’industrializzazione, i conflitti tra proletari e imprenditori aumentarono e questo rese instabili i sistemi politici.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2000" dirty="0">
              <a:solidFill>
                <a:prstClr val="black"/>
              </a:solidFill>
              <a:latin typeface="Palatino Linotype" panose="0204050205050503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2000" dirty="0">
                <a:solidFill>
                  <a:prstClr val="black"/>
                </a:solidFill>
                <a:latin typeface="Palatino Linotype" panose="02040502050505030304" pitchFamily="18" charset="0"/>
              </a:rPr>
              <a:t>Inoltre, i capitalisti (tranne qualche rara eccezione, per es. l’imprenditore britannico Robert Owen) non prestavano alcuna attenzione alle condizioni degli operai e dei senza lavoro.</a:t>
            </a:r>
          </a:p>
        </p:txBody>
      </p:sp>
    </p:spTree>
    <p:extLst>
      <p:ext uri="{BB962C8B-B14F-4D97-AF65-F5344CB8AC3E}">
        <p14:creationId xmlns:p14="http://schemas.microsoft.com/office/powerpoint/2010/main" val="11375513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94ECC3-EB8A-EDE0-8226-8E2E2B9AF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34E1132-F5FE-E47F-BB67-ED1F9BA726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D3125DA-62A3-7C5C-40F2-990147B62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34F5E7A5-9035-94F9-AE37-4289F10686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23B2294B-4746-1EB9-29D3-7E7C8007AC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CA8508B-44F1-D38C-8523-F42B88AF0A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F7F6D36-DA54-310E-9C13-07C93A4406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A932FE3F-9123-853D-003A-2314F1F761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346062" cy="1706564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9C415020-D058-A429-B565-075782EAC5E6}"/>
              </a:ext>
            </a:extLst>
          </p:cNvPr>
          <p:cNvSpPr txBox="1"/>
          <p:nvPr/>
        </p:nvSpPr>
        <p:spPr>
          <a:xfrm>
            <a:off x="4512801" y="1231405"/>
            <a:ext cx="6666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Come nasce il Welfare State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CE55A42D-8A10-1A70-3C3D-AF5D6505332A}"/>
              </a:ext>
            </a:extLst>
          </p:cNvPr>
          <p:cNvSpPr txBox="1"/>
          <p:nvPr/>
        </p:nvSpPr>
        <p:spPr>
          <a:xfrm>
            <a:off x="8200087" y="5709743"/>
            <a:ext cx="3065198" cy="646331"/>
          </a:xfrm>
          <a:prstGeom prst="rect">
            <a:avLst/>
          </a:prstGeom>
          <a:gradFill>
            <a:gsLst>
              <a:gs pos="3000">
                <a:schemeClr val="tx2">
                  <a:lumMod val="10000"/>
                  <a:lumOff val="90000"/>
                </a:schemeClr>
              </a:gs>
              <a:gs pos="48000">
                <a:schemeClr val="tx2">
                  <a:lumMod val="10000"/>
                  <a:lumOff val="90000"/>
                </a:schemeClr>
              </a:gs>
              <a:gs pos="77000">
                <a:schemeClr val="tx2">
                  <a:lumMod val="10000"/>
                  <a:lumOff val="90000"/>
                </a:schemeClr>
              </a:gs>
            </a:gsLst>
            <a:path path="rect">
              <a:fillToRect l="100000" t="100000"/>
            </a:path>
          </a:gradFill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Docente: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Chiara Patricia Bonaventura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CD74C282-577A-4B0B-C729-04616E04CAA8}"/>
              </a:ext>
            </a:extLst>
          </p:cNvPr>
          <p:cNvSpPr txBox="1"/>
          <p:nvPr/>
        </p:nvSpPr>
        <p:spPr>
          <a:xfrm>
            <a:off x="1477892" y="2471360"/>
            <a:ext cx="5856559" cy="2723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900" dirty="0">
                <a:solidFill>
                  <a:prstClr val="black"/>
                </a:solidFill>
                <a:latin typeface="Palatino Linotype" panose="02040502050505030304" pitchFamily="18" charset="0"/>
              </a:rPr>
              <a:t>Lo Stato dovette quindi intervenire per porre rimedio (almeno in parte) a questa situazione.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1900" dirty="0">
              <a:solidFill>
                <a:prstClr val="black"/>
              </a:solidFill>
              <a:latin typeface="Palatino Linotype" panose="02040502050505030304" pitchFamily="18" charset="0"/>
            </a:endParaRPr>
          </a:p>
          <a:p>
            <a:pPr algn="just"/>
            <a:r>
              <a:rPr lang="it-IT" sz="1900" dirty="0">
                <a:latin typeface="Palatino Linotype" panose="02040502050505030304" pitchFamily="18" charset="0"/>
              </a:rPr>
              <a:t>In Prussia, il cancelliere </a:t>
            </a:r>
            <a:r>
              <a:rPr lang="it-IT" sz="1900" b="1" dirty="0">
                <a:latin typeface="Palatino Linotype" panose="02040502050505030304" pitchFamily="18" charset="0"/>
              </a:rPr>
              <a:t>Bismarck</a:t>
            </a:r>
            <a:r>
              <a:rPr lang="it-IT" sz="1900" dirty="0">
                <a:latin typeface="Palatino Linotype" panose="02040502050505030304" pitchFamily="18" charset="0"/>
              </a:rPr>
              <a:t>, tra il 1883 e il 1885, creò le condizioni per la nascita di un moderno Stato sociale, introducendo misure come: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1900" dirty="0">
                <a:latin typeface="Palatino Linotype" panose="02040502050505030304" pitchFamily="18" charset="0"/>
              </a:rPr>
              <a:t>l’assicurazione obbligatoria contro le malattie e gli infortuni sul lavoro;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1900" dirty="0">
                <a:latin typeface="Palatino Linotype" panose="02040502050505030304" pitchFamily="18" charset="0"/>
              </a:rPr>
              <a:t>la previdenza per la vecchiaia.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752AFCEE-46E0-93B0-7231-5581D2956E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92343" y="2471361"/>
            <a:ext cx="2372942" cy="2736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61534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94ECC3-EB8A-EDE0-8226-8E2E2B9AF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34E1132-F5FE-E47F-BB67-ED1F9BA726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D3125DA-62A3-7C5C-40F2-990147B62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34F5E7A5-9035-94F9-AE37-4289F10686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23B2294B-4746-1EB9-29D3-7E7C8007AC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CA8508B-44F1-D38C-8523-F42B88AF0A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F7F6D36-DA54-310E-9C13-07C93A4406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A932FE3F-9123-853D-003A-2314F1F761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346062" cy="1706564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9C415020-D058-A429-B565-075782EAC5E6}"/>
              </a:ext>
            </a:extLst>
          </p:cNvPr>
          <p:cNvSpPr txBox="1"/>
          <p:nvPr/>
        </p:nvSpPr>
        <p:spPr>
          <a:xfrm>
            <a:off x="4512801" y="1231405"/>
            <a:ext cx="6666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Come nasce </a:t>
            </a:r>
            <a:r>
              <a:rPr lang="it-IT" sz="2400" b="1" dirty="0">
                <a:solidFill>
                  <a:prstClr val="black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il </a:t>
            </a: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Welfare State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CE55A42D-8A10-1A70-3C3D-AF5D6505332A}"/>
              </a:ext>
            </a:extLst>
          </p:cNvPr>
          <p:cNvSpPr txBox="1"/>
          <p:nvPr/>
        </p:nvSpPr>
        <p:spPr>
          <a:xfrm>
            <a:off x="8200087" y="5503561"/>
            <a:ext cx="3065198" cy="646331"/>
          </a:xfrm>
          <a:prstGeom prst="rect">
            <a:avLst/>
          </a:prstGeom>
          <a:gradFill>
            <a:gsLst>
              <a:gs pos="3000">
                <a:schemeClr val="tx2">
                  <a:lumMod val="10000"/>
                  <a:lumOff val="90000"/>
                </a:schemeClr>
              </a:gs>
              <a:gs pos="48000">
                <a:schemeClr val="tx2">
                  <a:lumMod val="10000"/>
                  <a:lumOff val="90000"/>
                </a:schemeClr>
              </a:gs>
              <a:gs pos="77000">
                <a:schemeClr val="tx2">
                  <a:lumMod val="10000"/>
                  <a:lumOff val="90000"/>
                </a:schemeClr>
              </a:gs>
            </a:gsLst>
            <a:path path="rect">
              <a:fillToRect l="100000" t="100000"/>
            </a:path>
          </a:gradFill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Docente: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Chiara Patricia Bonaventura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CD74C282-577A-4B0B-C729-04616E04CAA8}"/>
              </a:ext>
            </a:extLst>
          </p:cNvPr>
          <p:cNvSpPr txBox="1"/>
          <p:nvPr/>
        </p:nvSpPr>
        <p:spPr>
          <a:xfrm>
            <a:off x="1477892" y="2481678"/>
            <a:ext cx="978739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2000" dirty="0">
                <a:latin typeface="Palatino Linotype" panose="02040502050505030304" pitchFamily="18" charset="0"/>
              </a:rPr>
              <a:t>L’obiettivo delle misure di assistenza, che si svilupparono tra la fine dell’Ottocento e la Seconda guerra mondiale, non era più solo il controllo sociale — cioè evitare che le condizioni dei poveri provocassero ribellioni e aumenti della criminalità — ma anche il miglioramento delle condizioni di vita della popolazione.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2000" dirty="0">
              <a:latin typeface="Palatino Linotype" panose="0204050205050503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2000" b="1" dirty="0">
                <a:latin typeface="Palatino Linotype" panose="02040502050505030304" pitchFamily="18" charset="0"/>
              </a:rPr>
              <a:t>Il vero e proprio Stato sociale nascerà, tuttavia, negli Stati Uniti dopo la Grande crisi del 1929.</a:t>
            </a:r>
            <a:endParaRPr lang="it-IT" sz="1900" b="1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82502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94ECC3-EB8A-EDE0-8226-8E2E2B9AF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34E1132-F5FE-E47F-BB67-ED1F9BA726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D3125DA-62A3-7C5C-40F2-990147B62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34F5E7A5-9035-94F9-AE37-4289F10686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23B2294B-4746-1EB9-29D3-7E7C8007AC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CA8508B-44F1-D38C-8523-F42B88AF0A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F7F6D36-DA54-310E-9C13-07C93A4406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A932FE3F-9123-853D-003A-2314F1F761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346062" cy="1706564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9C415020-D058-A429-B565-075782EAC5E6}"/>
              </a:ext>
            </a:extLst>
          </p:cNvPr>
          <p:cNvSpPr txBox="1"/>
          <p:nvPr/>
        </p:nvSpPr>
        <p:spPr>
          <a:xfrm>
            <a:off x="4512801" y="1231405"/>
            <a:ext cx="6666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Come nasce </a:t>
            </a:r>
            <a:r>
              <a:rPr lang="it-IT" sz="2400" b="1" dirty="0">
                <a:solidFill>
                  <a:prstClr val="black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il</a:t>
            </a: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 Welfare State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CE55A42D-8A10-1A70-3C3D-AF5D6505332A}"/>
              </a:ext>
            </a:extLst>
          </p:cNvPr>
          <p:cNvSpPr txBox="1"/>
          <p:nvPr/>
        </p:nvSpPr>
        <p:spPr>
          <a:xfrm>
            <a:off x="8200087" y="5503561"/>
            <a:ext cx="3065198" cy="646331"/>
          </a:xfrm>
          <a:prstGeom prst="rect">
            <a:avLst/>
          </a:prstGeom>
          <a:gradFill>
            <a:gsLst>
              <a:gs pos="3000">
                <a:schemeClr val="tx2">
                  <a:lumMod val="10000"/>
                  <a:lumOff val="90000"/>
                </a:schemeClr>
              </a:gs>
              <a:gs pos="48000">
                <a:schemeClr val="tx2">
                  <a:lumMod val="10000"/>
                  <a:lumOff val="90000"/>
                </a:schemeClr>
              </a:gs>
              <a:gs pos="77000">
                <a:schemeClr val="tx2">
                  <a:lumMod val="10000"/>
                  <a:lumOff val="90000"/>
                </a:schemeClr>
              </a:gs>
            </a:gsLst>
            <a:path path="rect">
              <a:fillToRect l="100000" t="100000"/>
            </a:path>
          </a:gradFill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Docente: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Chiara Patricia Bonaventura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CD74C282-577A-4B0B-C729-04616E04CAA8}"/>
              </a:ext>
            </a:extLst>
          </p:cNvPr>
          <p:cNvSpPr txBox="1"/>
          <p:nvPr/>
        </p:nvSpPr>
        <p:spPr>
          <a:xfrm>
            <a:off x="1477893" y="2481678"/>
            <a:ext cx="536567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2000" dirty="0">
                <a:latin typeface="Palatino Linotype" panose="02040502050505030304" pitchFamily="18" charset="0"/>
              </a:rPr>
              <a:t>Nel </a:t>
            </a:r>
            <a:r>
              <a:rPr lang="it-IT" sz="2000" b="1" dirty="0">
                <a:latin typeface="Palatino Linotype" panose="02040502050505030304" pitchFamily="18" charset="0"/>
              </a:rPr>
              <a:t>1933</a:t>
            </a:r>
            <a:r>
              <a:rPr lang="it-IT" sz="2000" dirty="0">
                <a:latin typeface="Palatino Linotype" panose="02040502050505030304" pitchFamily="18" charset="0"/>
              </a:rPr>
              <a:t>, venne eletto Presidente </a:t>
            </a:r>
            <a:r>
              <a:rPr lang="it-IT" sz="2000" b="1" dirty="0">
                <a:latin typeface="Palatino Linotype" panose="02040502050505030304" pitchFamily="18" charset="0"/>
              </a:rPr>
              <a:t>Franklin Delano Roosevelt</a:t>
            </a:r>
            <a:r>
              <a:rPr lang="it-IT" sz="2000" dirty="0">
                <a:latin typeface="Palatino Linotype" panose="02040502050505030304" pitchFamily="18" charset="0"/>
              </a:rPr>
              <a:t>, in un contesto in cui la crisi faceva ritenere che il vecchio Stato liberale, con la sua dottrina del «non intervento» nell’economia, avesse avuto gravi responsabilità.</a:t>
            </a:r>
            <a:endParaRPr lang="it-IT" sz="1900" b="1" dirty="0">
              <a:latin typeface="Palatino Linotype" panose="02040502050505030304" pitchFamily="18" charset="0"/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7AB6A382-7BAA-CB1B-7729-D80B06A934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6687" y="2258794"/>
            <a:ext cx="2762392" cy="2692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9178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94ECC3-EB8A-EDE0-8226-8E2E2B9AF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34E1132-F5FE-E47F-BB67-ED1F9BA726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D3125DA-62A3-7C5C-40F2-990147B62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34F5E7A5-9035-94F9-AE37-4289F10686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23B2294B-4746-1EB9-29D3-7E7C8007AC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CA8508B-44F1-D38C-8523-F42B88AF0A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F7F6D36-DA54-310E-9C13-07C93A4406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A932FE3F-9123-853D-003A-2314F1F761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346062" cy="1706564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9C415020-D058-A429-B565-075782EAC5E6}"/>
              </a:ext>
            </a:extLst>
          </p:cNvPr>
          <p:cNvSpPr txBox="1"/>
          <p:nvPr/>
        </p:nvSpPr>
        <p:spPr>
          <a:xfrm>
            <a:off x="4603056" y="1240074"/>
            <a:ext cx="65108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Come nasce il Welfare State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CE55A42D-8A10-1A70-3C3D-AF5D6505332A}"/>
              </a:ext>
            </a:extLst>
          </p:cNvPr>
          <p:cNvSpPr txBox="1"/>
          <p:nvPr/>
        </p:nvSpPr>
        <p:spPr>
          <a:xfrm>
            <a:off x="8200087" y="5503561"/>
            <a:ext cx="3065198" cy="646331"/>
          </a:xfrm>
          <a:prstGeom prst="rect">
            <a:avLst/>
          </a:prstGeom>
          <a:gradFill>
            <a:gsLst>
              <a:gs pos="3000">
                <a:schemeClr val="tx2">
                  <a:lumMod val="10000"/>
                  <a:lumOff val="90000"/>
                </a:schemeClr>
              </a:gs>
              <a:gs pos="48000">
                <a:schemeClr val="tx2">
                  <a:lumMod val="10000"/>
                  <a:lumOff val="90000"/>
                </a:schemeClr>
              </a:gs>
              <a:gs pos="77000">
                <a:schemeClr val="tx2">
                  <a:lumMod val="10000"/>
                  <a:lumOff val="90000"/>
                </a:schemeClr>
              </a:gs>
            </a:gsLst>
            <a:path path="rect">
              <a:fillToRect l="100000" t="100000"/>
            </a:path>
          </a:gradFill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Docente: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Chiara Patricia Bonaventura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CD74C282-577A-4B0B-C729-04616E04CAA8}"/>
              </a:ext>
            </a:extLst>
          </p:cNvPr>
          <p:cNvSpPr txBox="1"/>
          <p:nvPr/>
        </p:nvSpPr>
        <p:spPr>
          <a:xfrm>
            <a:off x="1477893" y="2481678"/>
            <a:ext cx="537529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it-IT" sz="2000" b="1" dirty="0">
                <a:latin typeface="Palatino Linotype" panose="02040502050505030304" pitchFamily="18" charset="0"/>
              </a:rPr>
              <a:t>Roosevelt </a:t>
            </a:r>
            <a:r>
              <a:rPr lang="it-IT" sz="2000" dirty="0">
                <a:latin typeface="Palatino Linotype" panose="02040502050505030304" pitchFamily="18" charset="0"/>
              </a:rPr>
              <a:t>decise di dar vita a una nuova linea politica, il </a:t>
            </a:r>
            <a:r>
              <a:rPr lang="it-IT" sz="2000" b="1" dirty="0">
                <a:latin typeface="Palatino Linotype" panose="02040502050505030304" pitchFamily="18" charset="0"/>
              </a:rPr>
              <a:t>New Deal («nuovo corso») </a:t>
            </a:r>
            <a:r>
              <a:rPr lang="it-IT" sz="2000" dirty="0">
                <a:latin typeface="Palatino Linotype" panose="02040502050505030304" pitchFamily="18" charset="0"/>
              </a:rPr>
              <a:t>secondo cui: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2000" dirty="0">
              <a:latin typeface="Palatino Linotype" panose="0204050205050503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2000" b="1" dirty="0">
              <a:latin typeface="Palatino Linotype" panose="0204050205050503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2000" b="1" dirty="0">
                <a:latin typeface="Palatino Linotype" panose="02040502050505030304" pitchFamily="18" charset="0"/>
              </a:rPr>
              <a:t>lo Stato ha l’obbligo di provvedere ai bisogni di cittadini, adottando specifiche politiche economiche e sociali.</a:t>
            </a:r>
            <a:endParaRPr lang="it-IT" sz="1900" b="1" dirty="0">
              <a:latin typeface="Palatino Linotype" panose="02040502050505030304" pitchFamily="18" charset="0"/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7AB6A382-7BAA-CB1B-7729-D80B06A934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1490" y="2343685"/>
            <a:ext cx="2762392" cy="2692538"/>
          </a:xfrm>
          <a:prstGeom prst="rect">
            <a:avLst/>
          </a:prstGeom>
        </p:spPr>
      </p:pic>
      <p:cxnSp>
        <p:nvCxnSpPr>
          <p:cNvPr id="4" name="Connettore 2 3">
            <a:extLst>
              <a:ext uri="{FF2B5EF4-FFF2-40B4-BE49-F238E27FC236}">
                <a16:creationId xmlns:a16="http://schemas.microsoft.com/office/drawing/2014/main" id="{5704CDA4-42F0-0C8C-7028-B44479B8ACBA}"/>
              </a:ext>
            </a:extLst>
          </p:cNvPr>
          <p:cNvCxnSpPr>
            <a:cxnSpLocks/>
          </p:cNvCxnSpPr>
          <p:nvPr/>
        </p:nvCxnSpPr>
        <p:spPr>
          <a:xfrm>
            <a:off x="1982804" y="3491669"/>
            <a:ext cx="0" cy="48921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63567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94ECC3-EB8A-EDE0-8226-8E2E2B9AF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34E1132-F5FE-E47F-BB67-ED1F9BA726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D3125DA-62A3-7C5C-40F2-990147B62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34F5E7A5-9035-94F9-AE37-4289F10686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23B2294B-4746-1EB9-29D3-7E7C8007AC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CA8508B-44F1-D38C-8523-F42B88AF0A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F7F6D36-DA54-310E-9C13-07C93A4406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A932FE3F-9123-853D-003A-2314F1F761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346062" cy="1706564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9C415020-D058-A429-B565-075782EAC5E6}"/>
              </a:ext>
            </a:extLst>
          </p:cNvPr>
          <p:cNvSpPr txBox="1"/>
          <p:nvPr/>
        </p:nvSpPr>
        <p:spPr>
          <a:xfrm>
            <a:off x="4512801" y="1231405"/>
            <a:ext cx="6666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Come nasce il Welfare State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CE55A42D-8A10-1A70-3C3D-AF5D6505332A}"/>
              </a:ext>
            </a:extLst>
          </p:cNvPr>
          <p:cNvSpPr txBox="1"/>
          <p:nvPr/>
        </p:nvSpPr>
        <p:spPr>
          <a:xfrm>
            <a:off x="8048684" y="5665112"/>
            <a:ext cx="3065198" cy="646331"/>
          </a:xfrm>
          <a:prstGeom prst="rect">
            <a:avLst/>
          </a:prstGeom>
          <a:gradFill>
            <a:gsLst>
              <a:gs pos="3000">
                <a:schemeClr val="tx2">
                  <a:lumMod val="10000"/>
                  <a:lumOff val="90000"/>
                </a:schemeClr>
              </a:gs>
              <a:gs pos="48000">
                <a:schemeClr val="tx2">
                  <a:lumMod val="10000"/>
                  <a:lumOff val="90000"/>
                </a:schemeClr>
              </a:gs>
              <a:gs pos="77000">
                <a:schemeClr val="tx2">
                  <a:lumMod val="10000"/>
                  <a:lumOff val="90000"/>
                </a:schemeClr>
              </a:gs>
            </a:gsLst>
            <a:path path="rect">
              <a:fillToRect l="100000" t="100000"/>
            </a:path>
          </a:gradFill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Docente: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Chiara Patricia Bonaventura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CD74C282-577A-4B0B-C729-04616E04CAA8}"/>
              </a:ext>
            </a:extLst>
          </p:cNvPr>
          <p:cNvSpPr txBox="1"/>
          <p:nvPr/>
        </p:nvSpPr>
        <p:spPr>
          <a:xfrm>
            <a:off x="1579828" y="2613392"/>
            <a:ext cx="519183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it-IT" sz="2000" b="1" dirty="0">
                <a:latin typeface="Palatino Linotype" panose="02040502050505030304" pitchFamily="18" charset="0"/>
              </a:rPr>
              <a:t>Le misure economiche adottate miravano a:</a:t>
            </a:r>
          </a:p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r>
              <a:rPr lang="it-IT" sz="2000" dirty="0">
                <a:latin typeface="Palatino Linotype" panose="02040502050505030304" pitchFamily="18" charset="0"/>
              </a:rPr>
              <a:t>un controllo sulle banche e sulla borsa;</a:t>
            </a:r>
          </a:p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r>
              <a:rPr lang="it-IT" sz="2000" dirty="0">
                <a:latin typeface="Palatino Linotype" panose="02040502050505030304" pitchFamily="18" charset="0"/>
              </a:rPr>
              <a:t>intervenire nel settore del lavoro;</a:t>
            </a:r>
          </a:p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r>
              <a:rPr lang="it-IT" sz="2000" dirty="0">
                <a:latin typeface="Palatino Linotype" panose="02040502050505030304" pitchFamily="18" charset="0"/>
              </a:rPr>
              <a:t>dar vita ai sindacati e alla contrattazione salariale</a:t>
            </a:r>
            <a:r>
              <a:rPr lang="it-IT" sz="2000" b="1" dirty="0">
                <a:latin typeface="Palatino Linotype" panose="02040502050505030304" pitchFamily="18" charset="0"/>
              </a:rPr>
              <a:t>.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7AB6A382-7BAA-CB1B-7729-D80B06A934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1490" y="2426018"/>
            <a:ext cx="2762392" cy="2692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1739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94ECC3-EB8A-EDE0-8226-8E2E2B9AF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34E1132-F5FE-E47F-BB67-ED1F9BA726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D3125DA-62A3-7C5C-40F2-990147B62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34F5E7A5-9035-94F9-AE37-4289F10686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23B2294B-4746-1EB9-29D3-7E7C8007AC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CA8508B-44F1-D38C-8523-F42B88AF0A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F7F6D36-DA54-310E-9C13-07C93A4406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A932FE3F-9123-853D-003A-2314F1F761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346062" cy="1706564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9C415020-D058-A429-B565-075782EAC5E6}"/>
              </a:ext>
            </a:extLst>
          </p:cNvPr>
          <p:cNvSpPr txBox="1"/>
          <p:nvPr/>
        </p:nvSpPr>
        <p:spPr>
          <a:xfrm>
            <a:off x="4512801" y="1231405"/>
            <a:ext cx="6666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Come nasce il Welfare State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CE55A42D-8A10-1A70-3C3D-AF5D6505332A}"/>
              </a:ext>
            </a:extLst>
          </p:cNvPr>
          <p:cNvSpPr txBox="1"/>
          <p:nvPr/>
        </p:nvSpPr>
        <p:spPr>
          <a:xfrm>
            <a:off x="8048684" y="5665112"/>
            <a:ext cx="3065198" cy="646331"/>
          </a:xfrm>
          <a:prstGeom prst="rect">
            <a:avLst/>
          </a:prstGeom>
          <a:gradFill>
            <a:gsLst>
              <a:gs pos="3000">
                <a:schemeClr val="tx2">
                  <a:lumMod val="10000"/>
                  <a:lumOff val="90000"/>
                </a:schemeClr>
              </a:gs>
              <a:gs pos="48000">
                <a:schemeClr val="tx2">
                  <a:lumMod val="10000"/>
                  <a:lumOff val="90000"/>
                </a:schemeClr>
              </a:gs>
              <a:gs pos="77000">
                <a:schemeClr val="tx2">
                  <a:lumMod val="10000"/>
                  <a:lumOff val="90000"/>
                </a:schemeClr>
              </a:gs>
            </a:gsLst>
            <a:path path="rect">
              <a:fillToRect l="100000" t="100000"/>
            </a:path>
          </a:gradFill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Docente: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Chiara Patricia Bonaventura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CD74C282-577A-4B0B-C729-04616E04CAA8}"/>
              </a:ext>
            </a:extLst>
          </p:cNvPr>
          <p:cNvSpPr txBox="1"/>
          <p:nvPr/>
        </p:nvSpPr>
        <p:spPr>
          <a:xfrm>
            <a:off x="1616068" y="2635567"/>
            <a:ext cx="511935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it-IT" sz="2000" b="1" dirty="0">
                <a:latin typeface="Palatino Linotype" panose="02040502050505030304" pitchFamily="18" charset="0"/>
              </a:rPr>
              <a:t>Le politiche sociali adottavano misure per:</a:t>
            </a:r>
          </a:p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r>
              <a:rPr lang="it-IT" sz="2000" dirty="0">
                <a:latin typeface="Palatino Linotype" panose="02040502050505030304" pitchFamily="18" charset="0"/>
              </a:rPr>
              <a:t>la disoccupazione; </a:t>
            </a:r>
          </a:p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r>
              <a:rPr lang="it-IT" sz="2000" dirty="0">
                <a:latin typeface="Palatino Linotype" panose="02040502050505030304" pitchFamily="18" charset="0"/>
              </a:rPr>
              <a:t>l’invalidità; </a:t>
            </a:r>
          </a:p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r>
              <a:rPr lang="it-IT" sz="2000" dirty="0">
                <a:latin typeface="Palatino Linotype" panose="02040502050505030304" pitchFamily="18" charset="0"/>
              </a:rPr>
              <a:t>la vecchiaia;</a:t>
            </a:r>
          </a:p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r>
              <a:rPr lang="it-IT" sz="2000" dirty="0">
                <a:latin typeface="Palatino Linotype" panose="02040502050505030304" pitchFamily="18" charset="0"/>
              </a:rPr>
              <a:t>la sanità;</a:t>
            </a:r>
          </a:p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r>
              <a:rPr lang="it-IT" sz="2000" dirty="0">
                <a:latin typeface="Palatino Linotype" panose="02040502050505030304" pitchFamily="18" charset="0"/>
              </a:rPr>
              <a:t>l’organizzazione del territorio.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7AB6A382-7BAA-CB1B-7729-D80B06A934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1490" y="2426018"/>
            <a:ext cx="2762392" cy="2692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8654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94ECC3-EB8A-EDE0-8226-8E2E2B9AF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34E1132-F5FE-E47F-BB67-ED1F9BA726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D3125DA-62A3-7C5C-40F2-990147B62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34F5E7A5-9035-94F9-AE37-4289F10686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23B2294B-4746-1EB9-29D3-7E7C8007AC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CA8508B-44F1-D38C-8523-F42B88AF0A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F7F6D36-DA54-310E-9C13-07C93A4406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A932FE3F-9123-853D-003A-2314F1F761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346062" cy="1706564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9C415020-D058-A429-B565-075782EAC5E6}"/>
              </a:ext>
            </a:extLst>
          </p:cNvPr>
          <p:cNvSpPr txBox="1"/>
          <p:nvPr/>
        </p:nvSpPr>
        <p:spPr>
          <a:xfrm>
            <a:off x="4512801" y="1231405"/>
            <a:ext cx="6666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Come nasce il Welfare State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CE55A42D-8A10-1A70-3C3D-AF5D6505332A}"/>
              </a:ext>
            </a:extLst>
          </p:cNvPr>
          <p:cNvSpPr txBox="1"/>
          <p:nvPr/>
        </p:nvSpPr>
        <p:spPr>
          <a:xfrm>
            <a:off x="8048684" y="5783955"/>
            <a:ext cx="3065198" cy="646331"/>
          </a:xfrm>
          <a:prstGeom prst="rect">
            <a:avLst/>
          </a:prstGeom>
          <a:gradFill>
            <a:gsLst>
              <a:gs pos="3000">
                <a:schemeClr val="tx2">
                  <a:lumMod val="10000"/>
                  <a:lumOff val="90000"/>
                </a:schemeClr>
              </a:gs>
              <a:gs pos="48000">
                <a:schemeClr val="tx2">
                  <a:lumMod val="10000"/>
                  <a:lumOff val="90000"/>
                </a:schemeClr>
              </a:gs>
              <a:gs pos="77000">
                <a:schemeClr val="tx2">
                  <a:lumMod val="10000"/>
                  <a:lumOff val="90000"/>
                </a:schemeClr>
              </a:gs>
            </a:gsLst>
            <a:path path="rect">
              <a:fillToRect l="100000" t="100000"/>
            </a:path>
          </a:gradFill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Docente: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Chiara Patricia Bonaventura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CD74C282-577A-4B0B-C729-04616E04CAA8}"/>
              </a:ext>
            </a:extLst>
          </p:cNvPr>
          <p:cNvSpPr txBox="1"/>
          <p:nvPr/>
        </p:nvSpPr>
        <p:spPr>
          <a:xfrm>
            <a:off x="1616068" y="2342527"/>
            <a:ext cx="949781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it-IT" dirty="0">
                <a:latin typeface="Palatino Linotype" panose="02040502050505030304" pitchFamily="18" charset="0"/>
              </a:rPr>
              <a:t>L’espansione del Welfare State in Europa fu interrotta a causa della Seconda guerra mondiale e della presenza di potenze, come Germania e Italia, che durante il nazifascismo adottarono un modello di economia protezionistica.</a:t>
            </a:r>
          </a:p>
          <a:p>
            <a:pPr algn="just">
              <a:defRPr/>
            </a:pPr>
            <a:endParaRPr lang="it-IT" dirty="0">
              <a:latin typeface="Palatino Linotype" panose="02040502050505030304" pitchFamily="18" charset="0"/>
            </a:endParaRPr>
          </a:p>
          <a:p>
            <a:pPr algn="just">
              <a:defRPr/>
            </a:pPr>
            <a:r>
              <a:rPr lang="it-IT" dirty="0">
                <a:latin typeface="Palatino Linotype" panose="02040502050505030304" pitchFamily="18" charset="0"/>
              </a:rPr>
              <a:t>In Inghilterra, invece, il Welfare State nacque dopo la fine della Seconda guerra mondiale, con la sconfitta elettorale del partito conservatore guidato da Winston Churchill.</a:t>
            </a:r>
          </a:p>
          <a:p>
            <a:pPr algn="just">
              <a:defRPr/>
            </a:pPr>
            <a:endParaRPr lang="it-IT" dirty="0">
              <a:latin typeface="Palatino Linotype" panose="02040502050505030304" pitchFamily="18" charset="0"/>
            </a:endParaRPr>
          </a:p>
          <a:p>
            <a:pPr algn="just">
              <a:defRPr/>
            </a:pPr>
            <a:r>
              <a:rPr lang="it-IT" dirty="0">
                <a:latin typeface="Palatino Linotype" panose="02040502050505030304" pitchFamily="18" charset="0"/>
              </a:rPr>
              <a:t>In Germania, lo Stato sociale prese forma con la ricostruzione del nuovo Stato repubblicano.</a:t>
            </a:r>
          </a:p>
          <a:p>
            <a:pPr algn="just">
              <a:defRPr/>
            </a:pPr>
            <a:endParaRPr lang="it-IT" dirty="0">
              <a:latin typeface="Palatino Linotype" panose="02040502050505030304" pitchFamily="18" charset="0"/>
            </a:endParaRPr>
          </a:p>
          <a:p>
            <a:pPr algn="just">
              <a:defRPr/>
            </a:pPr>
            <a:r>
              <a:rPr lang="it-IT" dirty="0">
                <a:latin typeface="Palatino Linotype" panose="02040502050505030304" pitchFamily="18" charset="0"/>
              </a:rPr>
              <a:t>In </a:t>
            </a:r>
            <a:r>
              <a:rPr lang="it-IT" b="1" dirty="0">
                <a:latin typeface="Palatino Linotype" panose="02040502050505030304" pitchFamily="18" charset="0"/>
              </a:rPr>
              <a:t>Italia</a:t>
            </a:r>
            <a:r>
              <a:rPr lang="it-IT" dirty="0">
                <a:latin typeface="Palatino Linotype" panose="02040502050505030304" pitchFamily="18" charset="0"/>
              </a:rPr>
              <a:t>, le fondamenta dello Stato sociale furono gettate dalla Costituzione repubblicana del </a:t>
            </a:r>
            <a:r>
              <a:rPr lang="it-IT" b="1" dirty="0">
                <a:latin typeface="Palatino Linotype" panose="02040502050505030304" pitchFamily="18" charset="0"/>
              </a:rPr>
              <a:t>1948</a:t>
            </a:r>
            <a:r>
              <a:rPr lang="it-IT" dirty="0">
                <a:latin typeface="Palatino Linotype" panose="0204050205050503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287302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94ECC3-EB8A-EDE0-8226-8E2E2B9AF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34E1132-F5FE-E47F-BB67-ED1F9BA726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D3125DA-62A3-7C5C-40F2-990147B62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34F5E7A5-9035-94F9-AE37-4289F10686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23B2294B-4746-1EB9-29D3-7E7C8007AC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CA8508B-44F1-D38C-8523-F42B88AF0A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F7F6D36-DA54-310E-9C13-07C93A4406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A932FE3F-9123-853D-003A-2314F1F761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346062" cy="1706564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9C415020-D058-A429-B565-075782EAC5E6}"/>
              </a:ext>
            </a:extLst>
          </p:cNvPr>
          <p:cNvSpPr txBox="1"/>
          <p:nvPr/>
        </p:nvSpPr>
        <p:spPr>
          <a:xfrm>
            <a:off x="4512801" y="1231405"/>
            <a:ext cx="66010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Il Welfare State in Europa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CE55A42D-8A10-1A70-3C3D-AF5D6505332A}"/>
              </a:ext>
            </a:extLst>
          </p:cNvPr>
          <p:cNvSpPr txBox="1"/>
          <p:nvPr/>
        </p:nvSpPr>
        <p:spPr>
          <a:xfrm>
            <a:off x="8048684" y="5783955"/>
            <a:ext cx="3065198" cy="646331"/>
          </a:xfrm>
          <a:prstGeom prst="rect">
            <a:avLst/>
          </a:prstGeom>
          <a:gradFill>
            <a:gsLst>
              <a:gs pos="3000">
                <a:schemeClr val="tx2">
                  <a:lumMod val="10000"/>
                  <a:lumOff val="90000"/>
                </a:schemeClr>
              </a:gs>
              <a:gs pos="48000">
                <a:schemeClr val="tx2">
                  <a:lumMod val="10000"/>
                  <a:lumOff val="90000"/>
                </a:schemeClr>
              </a:gs>
              <a:gs pos="77000">
                <a:schemeClr val="tx2">
                  <a:lumMod val="10000"/>
                  <a:lumOff val="90000"/>
                </a:schemeClr>
              </a:gs>
            </a:gsLst>
            <a:path path="rect">
              <a:fillToRect l="100000" t="100000"/>
            </a:path>
          </a:gradFill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Docente: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Chiara Patricia Bonaventura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CD74C282-577A-4B0B-C729-04616E04CAA8}"/>
              </a:ext>
            </a:extLst>
          </p:cNvPr>
          <p:cNvSpPr txBox="1"/>
          <p:nvPr/>
        </p:nvSpPr>
        <p:spPr>
          <a:xfrm>
            <a:off x="1616068" y="2140374"/>
            <a:ext cx="949781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it-IT" sz="2000" b="1" dirty="0">
                <a:latin typeface="Palatino Linotype" panose="02040502050505030304" pitchFamily="18" charset="0"/>
              </a:rPr>
              <a:t>Il primo passo compiuto per realizzare l’unificazione dell’Europa è stato la creazione della </a:t>
            </a:r>
            <a:r>
              <a:rPr lang="it-IT" sz="2000" b="1" u="sng" dirty="0">
                <a:latin typeface="Palatino Linotype" panose="02040502050505030304" pitchFamily="18" charset="0"/>
              </a:rPr>
              <a:t>Comunità Economica Europea (CEE</a:t>
            </a:r>
            <a:r>
              <a:rPr lang="it-IT" sz="2000" b="1" dirty="0">
                <a:latin typeface="Palatino Linotype" panose="02040502050505030304" pitchFamily="18" charset="0"/>
              </a:rPr>
              <a:t>)</a:t>
            </a:r>
          </a:p>
          <a:p>
            <a:pPr algn="just">
              <a:defRPr/>
            </a:pPr>
            <a:endParaRPr lang="it-IT" sz="2000" b="1" dirty="0">
              <a:latin typeface="Palatino Linotype" panose="02040502050505030304" pitchFamily="18" charset="0"/>
            </a:endParaRPr>
          </a:p>
          <a:p>
            <a:pPr algn="just">
              <a:defRPr/>
            </a:pPr>
            <a:r>
              <a:rPr lang="it-IT" sz="2000" dirty="0">
                <a:latin typeface="Palatino Linotype" panose="02040502050505030304" pitchFamily="18" charset="0"/>
              </a:rPr>
              <a:t>nasce nel 1957 a Roma, con la ratifica del primo Trattato CEE, con </a:t>
            </a:r>
            <a:r>
              <a:rPr lang="it-IT" sz="2000" b="1" dirty="0">
                <a:latin typeface="Palatino Linotype" panose="02040502050505030304" pitchFamily="18" charset="0"/>
              </a:rPr>
              <a:t>finalità soprattutto economiche.</a:t>
            </a:r>
          </a:p>
          <a:p>
            <a:pPr algn="just">
              <a:defRPr/>
            </a:pPr>
            <a:endParaRPr lang="it-IT" sz="2000" b="1" dirty="0">
              <a:latin typeface="Palatino Linotype" panose="02040502050505030304" pitchFamily="18" charset="0"/>
            </a:endParaRPr>
          </a:p>
          <a:p>
            <a:pPr algn="just">
              <a:defRPr/>
            </a:pPr>
            <a:r>
              <a:rPr lang="it-IT" sz="2000" dirty="0">
                <a:latin typeface="Palatino Linotype" panose="02040502050505030304" pitchFamily="18" charset="0"/>
              </a:rPr>
              <a:t>Viene così creato un mercato unico europeo attraverso misure come l’abolizione dei dazi doganali tra gli Stati firmatari.</a:t>
            </a:r>
          </a:p>
        </p:txBody>
      </p:sp>
      <p:cxnSp>
        <p:nvCxnSpPr>
          <p:cNvPr id="3" name="Connettore 2 2">
            <a:extLst>
              <a:ext uri="{FF2B5EF4-FFF2-40B4-BE49-F238E27FC236}">
                <a16:creationId xmlns:a16="http://schemas.microsoft.com/office/drawing/2014/main" id="{2635F1CC-DC42-3E1C-0109-6BDCE0AD7678}"/>
              </a:ext>
            </a:extLst>
          </p:cNvPr>
          <p:cNvCxnSpPr/>
          <p:nvPr/>
        </p:nvCxnSpPr>
        <p:spPr>
          <a:xfrm>
            <a:off x="5226518" y="2782702"/>
            <a:ext cx="0" cy="35866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25820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94ECC3-EB8A-EDE0-8226-8E2E2B9AF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34E1132-F5FE-E47F-BB67-ED1F9BA726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D3125DA-62A3-7C5C-40F2-990147B62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34F5E7A5-9035-94F9-AE37-4289F10686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23B2294B-4746-1EB9-29D3-7E7C8007AC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CA8508B-44F1-D38C-8523-F42B88AF0A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F7F6D36-DA54-310E-9C13-07C93A4406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A932FE3F-9123-853D-003A-2314F1F761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346062" cy="1706564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9C415020-D058-A429-B565-075782EAC5E6}"/>
              </a:ext>
            </a:extLst>
          </p:cNvPr>
          <p:cNvSpPr txBox="1"/>
          <p:nvPr/>
        </p:nvSpPr>
        <p:spPr>
          <a:xfrm>
            <a:off x="4512801" y="1231405"/>
            <a:ext cx="66010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Il Welfare State in Europa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CE55A42D-8A10-1A70-3C3D-AF5D6505332A}"/>
              </a:ext>
            </a:extLst>
          </p:cNvPr>
          <p:cNvSpPr txBox="1"/>
          <p:nvPr/>
        </p:nvSpPr>
        <p:spPr>
          <a:xfrm>
            <a:off x="8048684" y="5783955"/>
            <a:ext cx="3065198" cy="646331"/>
          </a:xfrm>
          <a:prstGeom prst="rect">
            <a:avLst/>
          </a:prstGeom>
          <a:gradFill>
            <a:gsLst>
              <a:gs pos="3000">
                <a:schemeClr val="tx2">
                  <a:lumMod val="10000"/>
                  <a:lumOff val="90000"/>
                </a:schemeClr>
              </a:gs>
              <a:gs pos="48000">
                <a:schemeClr val="tx2">
                  <a:lumMod val="10000"/>
                  <a:lumOff val="90000"/>
                </a:schemeClr>
              </a:gs>
              <a:gs pos="77000">
                <a:schemeClr val="tx2">
                  <a:lumMod val="10000"/>
                  <a:lumOff val="90000"/>
                </a:schemeClr>
              </a:gs>
            </a:gsLst>
            <a:path path="rect">
              <a:fillToRect l="100000" t="100000"/>
            </a:path>
          </a:gradFill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Docente: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Chiara Patricia Bonaventura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CD74C282-577A-4B0B-C729-04616E04CAA8}"/>
              </a:ext>
            </a:extLst>
          </p:cNvPr>
          <p:cNvSpPr txBox="1"/>
          <p:nvPr/>
        </p:nvSpPr>
        <p:spPr>
          <a:xfrm>
            <a:off x="1616068" y="2186142"/>
            <a:ext cx="949781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it-IT" sz="2000" dirty="0">
                <a:latin typeface="Palatino Linotype" panose="02040502050505030304" pitchFamily="18" charset="0"/>
              </a:rPr>
              <a:t>A questo trattato ne seguirono altri e, con il passare degli anni, molti Stati entrarono a far parte della CEE.</a:t>
            </a:r>
          </a:p>
          <a:p>
            <a:pPr algn="just">
              <a:defRPr/>
            </a:pPr>
            <a:endParaRPr lang="it-IT" sz="2000" dirty="0">
              <a:latin typeface="Palatino Linotype" panose="02040502050505030304" pitchFamily="18" charset="0"/>
            </a:endParaRPr>
          </a:p>
          <a:p>
            <a:pPr algn="just">
              <a:defRPr/>
            </a:pPr>
            <a:r>
              <a:rPr lang="it-IT" sz="2000" dirty="0">
                <a:latin typeface="Palatino Linotype" panose="02040502050505030304" pitchFamily="18" charset="0"/>
              </a:rPr>
              <a:t>Particolarmente importante è il </a:t>
            </a:r>
            <a:r>
              <a:rPr lang="it-IT" sz="2000" b="1" dirty="0">
                <a:latin typeface="Palatino Linotype" panose="02040502050505030304" pitchFamily="18" charset="0"/>
              </a:rPr>
              <a:t>Trattato di Maastricht</a:t>
            </a:r>
            <a:r>
              <a:rPr lang="it-IT" sz="2000" dirty="0">
                <a:latin typeface="Palatino Linotype" panose="02040502050505030304" pitchFamily="18" charset="0"/>
              </a:rPr>
              <a:t> (</a:t>
            </a:r>
            <a:r>
              <a:rPr lang="it-IT" sz="2000" b="1" dirty="0">
                <a:latin typeface="Palatino Linotype" panose="02040502050505030304" pitchFamily="18" charset="0"/>
              </a:rPr>
              <a:t>1992</a:t>
            </a:r>
            <a:r>
              <a:rPr lang="it-IT" sz="2000" dirty="0">
                <a:latin typeface="Palatino Linotype" panose="02040502050505030304" pitchFamily="18" charset="0"/>
              </a:rPr>
              <a:t>), entrato in vigore nel 1993, che diede vita alla nuova </a:t>
            </a:r>
            <a:r>
              <a:rPr lang="it-IT" sz="2000" b="1" dirty="0">
                <a:latin typeface="Palatino Linotype" panose="02040502050505030304" pitchFamily="18" charset="0"/>
              </a:rPr>
              <a:t>istituzione dell’Unione europea</a:t>
            </a:r>
          </a:p>
          <a:p>
            <a:pPr algn="just">
              <a:defRPr/>
            </a:pPr>
            <a:endParaRPr lang="it-IT" sz="2000" b="1" dirty="0">
              <a:latin typeface="Palatino Linotype" panose="02040502050505030304" pitchFamily="18" charset="0"/>
            </a:endParaRPr>
          </a:p>
          <a:p>
            <a:pPr algn="just">
              <a:defRPr/>
            </a:pPr>
            <a:r>
              <a:rPr lang="it-IT" sz="2000" b="1" dirty="0">
                <a:latin typeface="Palatino Linotype" panose="02040502050505030304" pitchFamily="18" charset="0"/>
              </a:rPr>
              <a:t>proprio grazie a questo trattato l’organizzazione europea inizia a guardare a se stessa non solo come a un organismo pensato per facilitare il libero mercato unico, ma anche come a un sistema finalizzato sia al controllo della spesa pubblica che alla tutela e alla promozione dei diritti dei cittadini.</a:t>
            </a:r>
          </a:p>
        </p:txBody>
      </p:sp>
      <p:cxnSp>
        <p:nvCxnSpPr>
          <p:cNvPr id="4" name="Connettore 2 3">
            <a:extLst>
              <a:ext uri="{FF2B5EF4-FFF2-40B4-BE49-F238E27FC236}">
                <a16:creationId xmlns:a16="http://schemas.microsoft.com/office/drawing/2014/main" id="{DC1529E4-ACCB-29EF-07FC-90E13B796E33}"/>
              </a:ext>
            </a:extLst>
          </p:cNvPr>
          <p:cNvCxnSpPr/>
          <p:nvPr/>
        </p:nvCxnSpPr>
        <p:spPr>
          <a:xfrm>
            <a:off x="5342020" y="3763478"/>
            <a:ext cx="0" cy="29293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94220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94ECC3-EB8A-EDE0-8226-8E2E2B9AF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34E1132-F5FE-E47F-BB67-ED1F9BA726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D3125DA-62A3-7C5C-40F2-990147B62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34F5E7A5-9035-94F9-AE37-4289F10686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23B2294B-4746-1EB9-29D3-7E7C8007AC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CA8508B-44F1-D38C-8523-F42B88AF0A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F7F6D36-DA54-310E-9C13-07C93A4406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A932FE3F-9123-853D-003A-2314F1F761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346062" cy="1706564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9C415020-D058-A429-B565-075782EAC5E6}"/>
              </a:ext>
            </a:extLst>
          </p:cNvPr>
          <p:cNvSpPr txBox="1"/>
          <p:nvPr/>
        </p:nvSpPr>
        <p:spPr>
          <a:xfrm>
            <a:off x="4512801" y="1231405"/>
            <a:ext cx="66010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Il Welfare State in Europa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CE55A42D-8A10-1A70-3C3D-AF5D6505332A}"/>
              </a:ext>
            </a:extLst>
          </p:cNvPr>
          <p:cNvSpPr txBox="1"/>
          <p:nvPr/>
        </p:nvSpPr>
        <p:spPr>
          <a:xfrm>
            <a:off x="8048684" y="5675118"/>
            <a:ext cx="3065198" cy="646331"/>
          </a:xfrm>
          <a:prstGeom prst="rect">
            <a:avLst/>
          </a:prstGeom>
          <a:gradFill>
            <a:gsLst>
              <a:gs pos="3000">
                <a:schemeClr val="tx2">
                  <a:lumMod val="10000"/>
                  <a:lumOff val="90000"/>
                </a:schemeClr>
              </a:gs>
              <a:gs pos="48000">
                <a:schemeClr val="tx2">
                  <a:lumMod val="10000"/>
                  <a:lumOff val="90000"/>
                </a:schemeClr>
              </a:gs>
              <a:gs pos="77000">
                <a:schemeClr val="tx2">
                  <a:lumMod val="10000"/>
                  <a:lumOff val="90000"/>
                </a:schemeClr>
              </a:gs>
            </a:gsLst>
            <a:path path="rect">
              <a:fillToRect l="100000" t="100000"/>
            </a:path>
          </a:gradFill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Docente: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Chiara Patricia Bonaventura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CD74C282-577A-4B0B-C729-04616E04CAA8}"/>
              </a:ext>
            </a:extLst>
          </p:cNvPr>
          <p:cNvSpPr txBox="1"/>
          <p:nvPr/>
        </p:nvSpPr>
        <p:spPr>
          <a:xfrm>
            <a:off x="1616068" y="2414745"/>
            <a:ext cx="9497814" cy="2723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it-IT" sz="2000" dirty="0">
                <a:latin typeface="Palatino Linotype" panose="02040502050505030304" pitchFamily="18" charset="0"/>
              </a:rPr>
              <a:t>Con il </a:t>
            </a:r>
            <a:r>
              <a:rPr lang="it-IT" sz="2000" b="1" dirty="0">
                <a:latin typeface="Palatino Linotype" panose="02040502050505030304" pitchFamily="18" charset="0"/>
              </a:rPr>
              <a:t>Trattato di Amsterdam (1997) </a:t>
            </a:r>
            <a:r>
              <a:rPr lang="it-IT" sz="2000" dirty="0">
                <a:latin typeface="Palatino Linotype" panose="02040502050505030304" pitchFamily="18" charset="0"/>
              </a:rPr>
              <a:t>si inizia a parlare esplicitamente di:</a:t>
            </a:r>
          </a:p>
          <a:p>
            <a:pPr algn="just">
              <a:defRPr/>
            </a:pPr>
            <a:endParaRPr lang="it-IT" sz="1900" dirty="0">
              <a:latin typeface="Palatino Linotype" panose="02040502050505030304" pitchFamily="18" charset="0"/>
            </a:endParaRPr>
          </a:p>
          <a:p>
            <a:pPr algn="just">
              <a:defRPr/>
            </a:pPr>
            <a:r>
              <a:rPr lang="it-IT" sz="1900" dirty="0">
                <a:latin typeface="Palatino Linotype" panose="02040502050505030304" pitchFamily="18" charset="0"/>
              </a:rPr>
              <a:t>obbligo della comunità di garantire «un’adeguata protezione sociale».</a:t>
            </a:r>
          </a:p>
          <a:p>
            <a:pPr algn="just">
              <a:defRPr/>
            </a:pPr>
            <a:endParaRPr lang="it-IT" sz="1900" dirty="0">
              <a:latin typeface="Palatino Linotype" panose="02040502050505030304" pitchFamily="18" charset="0"/>
            </a:endParaRPr>
          </a:p>
          <a:p>
            <a:pPr algn="just">
              <a:defRPr/>
            </a:pPr>
            <a:r>
              <a:rPr lang="it-IT" sz="1900" dirty="0">
                <a:latin typeface="Palatino Linotype" panose="02040502050505030304" pitchFamily="18" charset="0"/>
              </a:rPr>
              <a:t>Altra fase cruciale è avvenuta con l’istituzione della </a:t>
            </a:r>
            <a:r>
              <a:rPr lang="it-IT" sz="1900" b="1" i="1" dirty="0">
                <a:latin typeface="Palatino Linotype" panose="02040502050505030304" pitchFamily="18" charset="0"/>
              </a:rPr>
              <a:t>Carta dei diritti fondamentali dell’Unione europea di Nizza (</a:t>
            </a:r>
            <a:r>
              <a:rPr lang="it-IT" sz="1900" b="1" dirty="0">
                <a:latin typeface="Palatino Linotype" panose="02040502050505030304" pitchFamily="18" charset="0"/>
              </a:rPr>
              <a:t>2000)</a:t>
            </a:r>
            <a:r>
              <a:rPr lang="it-IT" sz="1900" dirty="0">
                <a:latin typeface="Palatino Linotype" panose="02040502050505030304" pitchFamily="18" charset="0"/>
              </a:rPr>
              <a:t>,</a:t>
            </a:r>
            <a:r>
              <a:rPr lang="it-IT" sz="1900" b="1" dirty="0">
                <a:latin typeface="Palatino Linotype" panose="02040502050505030304" pitchFamily="18" charset="0"/>
              </a:rPr>
              <a:t> </a:t>
            </a:r>
            <a:r>
              <a:rPr lang="it-IT" sz="1900" dirty="0">
                <a:latin typeface="Palatino Linotype" panose="02040502050505030304" pitchFamily="18" charset="0"/>
              </a:rPr>
              <a:t>che dedica un intero capo (il IV) alla solidarietà.</a:t>
            </a:r>
          </a:p>
          <a:p>
            <a:pPr algn="just">
              <a:defRPr/>
            </a:pPr>
            <a:endParaRPr lang="it-IT" sz="1900" b="1" dirty="0">
              <a:latin typeface="Palatino Linotype" panose="02040502050505030304" pitchFamily="18" charset="0"/>
            </a:endParaRPr>
          </a:p>
          <a:p>
            <a:pPr algn="just">
              <a:defRPr/>
            </a:pPr>
            <a:r>
              <a:rPr lang="it-IT" sz="1900" b="1" dirty="0">
                <a:latin typeface="Palatino Linotype" panose="02040502050505030304" pitchFamily="18" charset="0"/>
              </a:rPr>
              <a:t>capo </a:t>
            </a:r>
            <a:r>
              <a:rPr lang="it-IT" sz="19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 in termini giuridici, è la parte di un atto che racchiude articoli o disposizioni attinenti allo stesso ambito di diritto.</a:t>
            </a:r>
            <a:endParaRPr lang="it-IT" sz="1900" b="1" dirty="0">
              <a:latin typeface="Palatino Linotype" panose="02040502050505030304" pitchFamily="18" charset="0"/>
            </a:endParaRPr>
          </a:p>
        </p:txBody>
      </p:sp>
      <p:cxnSp>
        <p:nvCxnSpPr>
          <p:cNvPr id="4" name="Connettore 2 3">
            <a:extLst>
              <a:ext uri="{FF2B5EF4-FFF2-40B4-BE49-F238E27FC236}">
                <a16:creationId xmlns:a16="http://schemas.microsoft.com/office/drawing/2014/main" id="{DC1529E4-ACCB-29EF-07FC-90E13B796E33}"/>
              </a:ext>
            </a:extLst>
          </p:cNvPr>
          <p:cNvCxnSpPr>
            <a:cxnSpLocks/>
          </p:cNvCxnSpPr>
          <p:nvPr/>
        </p:nvCxnSpPr>
        <p:spPr>
          <a:xfrm>
            <a:off x="3619096" y="2800598"/>
            <a:ext cx="0" cy="29293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48026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94ECC3-EB8A-EDE0-8226-8E2E2B9AF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34E1132-F5FE-E47F-BB67-ED1F9BA726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D3125DA-62A3-7C5C-40F2-990147B62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34F5E7A5-9035-94F9-AE37-4289F10686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23B2294B-4746-1EB9-29D3-7E7C8007AC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CA8508B-44F1-D38C-8523-F42B88AF0A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F7F6D36-DA54-310E-9C13-07C93A4406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A932FE3F-9123-853D-003A-2314F1F761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346062" cy="1706564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9C415020-D058-A429-B565-075782EAC5E6}"/>
              </a:ext>
            </a:extLst>
          </p:cNvPr>
          <p:cNvSpPr txBox="1"/>
          <p:nvPr/>
        </p:nvSpPr>
        <p:spPr>
          <a:xfrm>
            <a:off x="4512801" y="1231405"/>
            <a:ext cx="66010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Il Welfare State in Europa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CE55A42D-8A10-1A70-3C3D-AF5D6505332A}"/>
              </a:ext>
            </a:extLst>
          </p:cNvPr>
          <p:cNvSpPr txBox="1"/>
          <p:nvPr/>
        </p:nvSpPr>
        <p:spPr>
          <a:xfrm>
            <a:off x="8048684" y="5838498"/>
            <a:ext cx="3065198" cy="646331"/>
          </a:xfrm>
          <a:prstGeom prst="rect">
            <a:avLst/>
          </a:prstGeom>
          <a:gradFill>
            <a:gsLst>
              <a:gs pos="3000">
                <a:schemeClr val="tx2">
                  <a:lumMod val="10000"/>
                  <a:lumOff val="90000"/>
                </a:schemeClr>
              </a:gs>
              <a:gs pos="48000">
                <a:schemeClr val="tx2">
                  <a:lumMod val="10000"/>
                  <a:lumOff val="90000"/>
                </a:schemeClr>
              </a:gs>
              <a:gs pos="77000">
                <a:schemeClr val="tx2">
                  <a:lumMod val="10000"/>
                  <a:lumOff val="90000"/>
                </a:schemeClr>
              </a:gs>
            </a:gsLst>
            <a:path path="rect">
              <a:fillToRect l="100000" t="100000"/>
            </a:path>
          </a:gradFill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Docente: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Chiara Patricia Bonaventura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CD74C282-577A-4B0B-C729-04616E04CAA8}"/>
              </a:ext>
            </a:extLst>
          </p:cNvPr>
          <p:cNvSpPr txBox="1"/>
          <p:nvPr/>
        </p:nvSpPr>
        <p:spPr>
          <a:xfrm>
            <a:off x="1616068" y="2210275"/>
            <a:ext cx="949781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it-IT" dirty="0">
                <a:latin typeface="Palatino Linotype" panose="02040502050505030304" pitchFamily="18" charset="0"/>
              </a:rPr>
              <a:t>La promozione e una sempre maggiore affermazione del Welfare State è dovuta, tuttavia, anche e soprattutto alla </a:t>
            </a:r>
            <a:r>
              <a:rPr lang="it-IT" b="1" u="sng" dirty="0">
                <a:latin typeface="Palatino Linotype" panose="02040502050505030304" pitchFamily="18" charset="0"/>
              </a:rPr>
              <a:t>Corte di Giustizia</a:t>
            </a:r>
            <a:endParaRPr lang="it-IT" b="1" dirty="0">
              <a:latin typeface="Palatino Linotype" panose="02040502050505030304" pitchFamily="18" charset="0"/>
            </a:endParaRPr>
          </a:p>
          <a:p>
            <a:pPr algn="just">
              <a:defRPr/>
            </a:pPr>
            <a:endParaRPr lang="it-IT" b="1" dirty="0">
              <a:latin typeface="Palatino Linotype" panose="02040502050505030304" pitchFamily="18" charset="0"/>
            </a:endParaRPr>
          </a:p>
          <a:p>
            <a:pPr algn="just">
              <a:defRPr/>
            </a:pPr>
            <a:r>
              <a:rPr lang="it-IT" b="1" dirty="0">
                <a:latin typeface="Palatino Linotype" panose="02040502050505030304" pitchFamily="18" charset="0"/>
              </a:rPr>
              <a:t>organo che svolge una funzione di razionalizzazione politica e giuridica dei modelli che regolano norme giuridiche e obiettivi politico-sociali dei vari Stati membri.</a:t>
            </a:r>
          </a:p>
          <a:p>
            <a:pPr algn="just">
              <a:defRPr/>
            </a:pPr>
            <a:endParaRPr lang="it-IT" dirty="0">
              <a:latin typeface="Palatino Linotype" panose="02040502050505030304" pitchFamily="18" charset="0"/>
            </a:endParaRPr>
          </a:p>
          <a:p>
            <a:pPr algn="just">
              <a:defRPr/>
            </a:pPr>
            <a:r>
              <a:rPr lang="it-IT" dirty="0">
                <a:latin typeface="Palatino Linotype" panose="02040502050505030304" pitchFamily="18" charset="0"/>
              </a:rPr>
              <a:t>Attualmente, l’</a:t>
            </a:r>
            <a:r>
              <a:rPr lang="it-IT" b="1" dirty="0">
                <a:latin typeface="Palatino Linotype" panose="02040502050505030304" pitchFamily="18" charset="0"/>
              </a:rPr>
              <a:t>Unione europea </a:t>
            </a:r>
            <a:r>
              <a:rPr lang="it-IT" dirty="0">
                <a:latin typeface="Palatino Linotype" panose="02040502050505030304" pitchFamily="18" charset="0"/>
              </a:rPr>
              <a:t>riconosce a </a:t>
            </a:r>
            <a:r>
              <a:rPr lang="it-IT" b="1" dirty="0">
                <a:latin typeface="Palatino Linotype" panose="02040502050505030304" pitchFamily="18" charset="0"/>
              </a:rPr>
              <a:t>tutti</a:t>
            </a:r>
            <a:r>
              <a:rPr lang="it-IT" dirty="0">
                <a:latin typeface="Palatino Linotype" panose="02040502050505030304" pitchFamily="18" charset="0"/>
              </a:rPr>
              <a:t>, senza discriminazione di ordine economico, il diritto a ricevere </a:t>
            </a:r>
            <a:r>
              <a:rPr lang="it-IT" b="1" dirty="0">
                <a:latin typeface="Palatino Linotype" panose="02040502050505030304" pitchFamily="18" charset="0"/>
              </a:rPr>
              <a:t>prestazioni sociosanitarie </a:t>
            </a:r>
            <a:r>
              <a:rPr lang="it-IT" dirty="0">
                <a:latin typeface="Palatino Linotype" panose="02040502050505030304" pitchFamily="18" charset="0"/>
              </a:rPr>
              <a:t>di qualità.</a:t>
            </a:r>
          </a:p>
          <a:p>
            <a:pPr algn="just">
              <a:defRPr/>
            </a:pPr>
            <a:endParaRPr lang="it-IT" b="1" dirty="0">
              <a:latin typeface="Palatino Linotype" panose="02040502050505030304" pitchFamily="18" charset="0"/>
            </a:endParaRPr>
          </a:p>
          <a:p>
            <a:pPr algn="just">
              <a:defRPr/>
            </a:pPr>
            <a:r>
              <a:rPr lang="it-IT" dirty="0">
                <a:latin typeface="Palatino Linotype" panose="02040502050505030304" pitchFamily="18" charset="0"/>
              </a:rPr>
              <a:t>L'intervento della comunità in questo settore, sia pratico che formale, è diventato sempre più attivo nel corso degli anni, tanto che non si può parlare di welfare senza considerare il ruolo dell'Unione Europea.</a:t>
            </a:r>
          </a:p>
        </p:txBody>
      </p:sp>
      <p:cxnSp>
        <p:nvCxnSpPr>
          <p:cNvPr id="4" name="Connettore 2 3">
            <a:extLst>
              <a:ext uri="{FF2B5EF4-FFF2-40B4-BE49-F238E27FC236}">
                <a16:creationId xmlns:a16="http://schemas.microsoft.com/office/drawing/2014/main" id="{DC1529E4-ACCB-29EF-07FC-90E13B796E33}"/>
              </a:ext>
            </a:extLst>
          </p:cNvPr>
          <p:cNvCxnSpPr>
            <a:cxnSpLocks/>
          </p:cNvCxnSpPr>
          <p:nvPr/>
        </p:nvCxnSpPr>
        <p:spPr>
          <a:xfrm>
            <a:off x="4939443" y="2842043"/>
            <a:ext cx="0" cy="29293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52880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94ECC3-EB8A-EDE0-8226-8E2E2B9AF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34E1132-F5FE-E47F-BB67-ED1F9BA726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D3125DA-62A3-7C5C-40F2-990147B62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34F5E7A5-9035-94F9-AE37-4289F10686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23B2294B-4746-1EB9-29D3-7E7C8007AC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CA8508B-44F1-D38C-8523-F42B88AF0A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F7F6D36-DA54-310E-9C13-07C93A4406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A932FE3F-9123-853D-003A-2314F1F761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346062" cy="1706564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9C415020-D058-A429-B565-075782EAC5E6}"/>
              </a:ext>
            </a:extLst>
          </p:cNvPr>
          <p:cNvSpPr txBox="1"/>
          <p:nvPr/>
        </p:nvSpPr>
        <p:spPr>
          <a:xfrm>
            <a:off x="4512801" y="1231405"/>
            <a:ext cx="66010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Il Welfare State in Europa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CE55A42D-8A10-1A70-3C3D-AF5D6505332A}"/>
              </a:ext>
            </a:extLst>
          </p:cNvPr>
          <p:cNvSpPr txBox="1"/>
          <p:nvPr/>
        </p:nvSpPr>
        <p:spPr>
          <a:xfrm>
            <a:off x="8048684" y="5838498"/>
            <a:ext cx="3065198" cy="646331"/>
          </a:xfrm>
          <a:prstGeom prst="rect">
            <a:avLst/>
          </a:prstGeom>
          <a:gradFill>
            <a:gsLst>
              <a:gs pos="3000">
                <a:schemeClr val="tx2">
                  <a:lumMod val="10000"/>
                  <a:lumOff val="90000"/>
                </a:schemeClr>
              </a:gs>
              <a:gs pos="48000">
                <a:schemeClr val="tx2">
                  <a:lumMod val="10000"/>
                  <a:lumOff val="90000"/>
                </a:schemeClr>
              </a:gs>
              <a:gs pos="77000">
                <a:schemeClr val="tx2">
                  <a:lumMod val="10000"/>
                  <a:lumOff val="90000"/>
                </a:schemeClr>
              </a:gs>
            </a:gsLst>
            <a:path path="rect">
              <a:fillToRect l="100000" t="100000"/>
            </a:path>
          </a:gradFill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Docente: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Chiara Patricia Bonaventura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CD74C282-577A-4B0B-C729-04616E04CAA8}"/>
              </a:ext>
            </a:extLst>
          </p:cNvPr>
          <p:cNvSpPr txBox="1"/>
          <p:nvPr/>
        </p:nvSpPr>
        <p:spPr>
          <a:xfrm>
            <a:off x="1616068" y="2379552"/>
            <a:ext cx="9497814" cy="32470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it-IT" sz="1900" dirty="0">
                <a:latin typeface="Palatino Linotype" panose="02040502050505030304" pitchFamily="18" charset="0"/>
              </a:rPr>
              <a:t>L'ordinamento comunitario può influire sul welfare nazionale in due modi: </a:t>
            </a:r>
            <a:r>
              <a:rPr lang="it-IT" sz="1900" b="1" dirty="0">
                <a:latin typeface="Palatino Linotype" panose="02040502050505030304" pitchFamily="18" charset="0"/>
              </a:rPr>
              <a:t>diretto e indiretto.</a:t>
            </a:r>
          </a:p>
          <a:p>
            <a:pPr algn="just">
              <a:defRPr/>
            </a:pPr>
            <a:endParaRPr lang="it-IT" sz="1900" b="1" dirty="0">
              <a:latin typeface="Palatino Linotype" panose="02040502050505030304" pitchFamily="18" charset="0"/>
            </a:endParaRPr>
          </a:p>
          <a:p>
            <a:pPr algn="just">
              <a:defRPr/>
            </a:pPr>
            <a:r>
              <a:rPr lang="it-IT" sz="1900" b="1" dirty="0">
                <a:latin typeface="Palatino Linotype" panose="02040502050505030304" pitchFamily="18" charset="0"/>
              </a:rPr>
              <a:t>Incidenza diretta </a:t>
            </a:r>
            <a:r>
              <a:rPr lang="it-IT" sz="19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 attraverso alcune norme della versione consolidata del Trattato sul funzionamento dell’Unione europea (TUE), pubblicato il 30 Marzo del 2010, che disciplinano tematiche attinenti al welfare.</a:t>
            </a:r>
          </a:p>
          <a:p>
            <a:pPr algn="just">
              <a:defRPr/>
            </a:pPr>
            <a:endParaRPr lang="it-IT" sz="1900" b="1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algn="just">
              <a:defRPr/>
            </a:pPr>
            <a:endParaRPr lang="it-IT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algn="just">
              <a:defRPr/>
            </a:pPr>
            <a:r>
              <a:rPr lang="it-IT" dirty="0">
                <a:latin typeface="Palatino Linotype" panose="02040502050505030304" pitchFamily="18" charset="0"/>
                <a:sym typeface="Wingdings" panose="05000000000000000000" pitchFamily="2" charset="2"/>
              </a:rPr>
              <a:t>es. </a:t>
            </a:r>
            <a:r>
              <a:rPr lang="it-IT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art. 157 (TUE) </a:t>
            </a:r>
            <a:r>
              <a:rPr lang="it-IT" dirty="0">
                <a:latin typeface="Palatino Linotype" panose="02040502050505030304" pitchFamily="18" charset="0"/>
                <a:sym typeface="Wingdings" panose="05000000000000000000" pitchFamily="2" charset="2"/>
              </a:rPr>
              <a:t> «ciascuno Stato membro assicura l’applicazione del principio della parità di retribuzione tra lavoratori di sesso maschile e quelli di sesso femminile per uno stesso lavoro o per un lavoro di pari valore».</a:t>
            </a:r>
          </a:p>
        </p:txBody>
      </p:sp>
      <p:cxnSp>
        <p:nvCxnSpPr>
          <p:cNvPr id="7" name="Connettore 2 6">
            <a:extLst>
              <a:ext uri="{FF2B5EF4-FFF2-40B4-BE49-F238E27FC236}">
                <a16:creationId xmlns:a16="http://schemas.microsoft.com/office/drawing/2014/main" id="{FD61F234-8D24-238C-8DAA-84D61FF2B1D8}"/>
              </a:ext>
            </a:extLst>
          </p:cNvPr>
          <p:cNvCxnSpPr>
            <a:cxnSpLocks/>
          </p:cNvCxnSpPr>
          <p:nvPr/>
        </p:nvCxnSpPr>
        <p:spPr>
          <a:xfrm>
            <a:off x="2512193" y="4243655"/>
            <a:ext cx="0" cy="37647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98973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94ECC3-EB8A-EDE0-8226-8E2E2B9AF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34E1132-F5FE-E47F-BB67-ED1F9BA726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D3125DA-62A3-7C5C-40F2-990147B62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34F5E7A5-9035-94F9-AE37-4289F10686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23B2294B-4746-1EB9-29D3-7E7C8007AC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CA8508B-44F1-D38C-8523-F42B88AF0A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F7F6D36-DA54-310E-9C13-07C93A4406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A932FE3F-9123-853D-003A-2314F1F761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346062" cy="1706564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9C415020-D058-A429-B565-075782EAC5E6}"/>
              </a:ext>
            </a:extLst>
          </p:cNvPr>
          <p:cNvSpPr txBox="1"/>
          <p:nvPr/>
        </p:nvSpPr>
        <p:spPr>
          <a:xfrm>
            <a:off x="4512801" y="1231405"/>
            <a:ext cx="66010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Il Welfare State in Europa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CE55A42D-8A10-1A70-3C3D-AF5D6505332A}"/>
              </a:ext>
            </a:extLst>
          </p:cNvPr>
          <p:cNvSpPr txBox="1"/>
          <p:nvPr/>
        </p:nvSpPr>
        <p:spPr>
          <a:xfrm>
            <a:off x="8048684" y="5709743"/>
            <a:ext cx="3065198" cy="646331"/>
          </a:xfrm>
          <a:prstGeom prst="rect">
            <a:avLst/>
          </a:prstGeom>
          <a:gradFill>
            <a:gsLst>
              <a:gs pos="3000">
                <a:schemeClr val="tx2">
                  <a:lumMod val="10000"/>
                  <a:lumOff val="90000"/>
                </a:schemeClr>
              </a:gs>
              <a:gs pos="48000">
                <a:schemeClr val="tx2">
                  <a:lumMod val="10000"/>
                  <a:lumOff val="90000"/>
                </a:schemeClr>
              </a:gs>
              <a:gs pos="77000">
                <a:schemeClr val="tx2">
                  <a:lumMod val="10000"/>
                  <a:lumOff val="90000"/>
                </a:schemeClr>
              </a:gs>
            </a:gsLst>
            <a:path path="rect">
              <a:fillToRect l="100000" t="100000"/>
            </a:path>
          </a:gradFill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Docente: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Chiara Patricia Bonaventura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CD74C282-577A-4B0B-C729-04616E04CAA8}"/>
              </a:ext>
            </a:extLst>
          </p:cNvPr>
          <p:cNvSpPr txBox="1"/>
          <p:nvPr/>
        </p:nvSpPr>
        <p:spPr>
          <a:xfrm>
            <a:off x="1616068" y="2483995"/>
            <a:ext cx="9497814" cy="2723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it-IT" sz="19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Incidenza indiretta  tramite disposizioni del TUE che non riguardano strettamente tematiche di sicurezza o protezione sociale, ma che influenzano comunque notevolmente la gestione del welfare degli Stati membri</a:t>
            </a:r>
          </a:p>
          <a:p>
            <a:pPr algn="just">
              <a:defRPr/>
            </a:pPr>
            <a:endParaRPr lang="it-IT" sz="1900" b="1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algn="just">
              <a:defRPr/>
            </a:pPr>
            <a:r>
              <a:rPr lang="it-IT" sz="1900" dirty="0">
                <a:latin typeface="Palatino Linotype" panose="02040502050505030304" pitchFamily="18" charset="0"/>
                <a:sym typeface="Wingdings" panose="05000000000000000000" pitchFamily="2" charset="2"/>
              </a:rPr>
              <a:t>es. imponendo a questi Stati un controllo della spesa pubblica.</a:t>
            </a:r>
          </a:p>
          <a:p>
            <a:pPr algn="just">
              <a:defRPr/>
            </a:pPr>
            <a:endParaRPr lang="it-IT" sz="1900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algn="just">
              <a:defRPr/>
            </a:pPr>
            <a:r>
              <a:rPr lang="it-IT" sz="1900" dirty="0">
                <a:latin typeface="Palatino Linotype" panose="02040502050505030304" pitchFamily="18" charset="0"/>
                <a:sym typeface="Wingdings" panose="05000000000000000000" pitchFamily="2" charset="2"/>
              </a:rPr>
              <a:t>Gli Stati membri, tuttavia, conservano una certa autonomia nella gestione dello Stato sociale, sebbene questo tipo di interventi incida in misura significativa sulle politiche nazionali.</a:t>
            </a:r>
          </a:p>
        </p:txBody>
      </p:sp>
      <p:cxnSp>
        <p:nvCxnSpPr>
          <p:cNvPr id="7" name="Connettore 2 6">
            <a:extLst>
              <a:ext uri="{FF2B5EF4-FFF2-40B4-BE49-F238E27FC236}">
                <a16:creationId xmlns:a16="http://schemas.microsoft.com/office/drawing/2014/main" id="{FD61F234-8D24-238C-8DAA-84D61FF2B1D8}"/>
              </a:ext>
            </a:extLst>
          </p:cNvPr>
          <p:cNvCxnSpPr>
            <a:cxnSpLocks/>
          </p:cNvCxnSpPr>
          <p:nvPr/>
        </p:nvCxnSpPr>
        <p:spPr>
          <a:xfrm>
            <a:off x="2396690" y="3446207"/>
            <a:ext cx="0" cy="26307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79026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94ECC3-EB8A-EDE0-8226-8E2E2B9AF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34E1132-F5FE-E47F-BB67-ED1F9BA726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D3125DA-62A3-7C5C-40F2-990147B62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34F5E7A5-9035-94F9-AE37-4289F10686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23B2294B-4746-1EB9-29D3-7E7C8007AC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CA8508B-44F1-D38C-8523-F42B88AF0A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F7F6D36-DA54-310E-9C13-07C93A4406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A932FE3F-9123-853D-003A-2314F1F761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346062" cy="1706564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9C415020-D058-A429-B565-075782EAC5E6}"/>
              </a:ext>
            </a:extLst>
          </p:cNvPr>
          <p:cNvSpPr txBox="1"/>
          <p:nvPr/>
        </p:nvSpPr>
        <p:spPr>
          <a:xfrm>
            <a:off x="4512801" y="1231405"/>
            <a:ext cx="66010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Il Welfare State in Europa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CE55A42D-8A10-1A70-3C3D-AF5D6505332A}"/>
              </a:ext>
            </a:extLst>
          </p:cNvPr>
          <p:cNvSpPr txBox="1"/>
          <p:nvPr/>
        </p:nvSpPr>
        <p:spPr>
          <a:xfrm>
            <a:off x="8048684" y="5709743"/>
            <a:ext cx="3065198" cy="646331"/>
          </a:xfrm>
          <a:prstGeom prst="rect">
            <a:avLst/>
          </a:prstGeom>
          <a:gradFill>
            <a:gsLst>
              <a:gs pos="3000">
                <a:schemeClr val="tx2">
                  <a:lumMod val="10000"/>
                  <a:lumOff val="90000"/>
                </a:schemeClr>
              </a:gs>
              <a:gs pos="48000">
                <a:schemeClr val="tx2">
                  <a:lumMod val="10000"/>
                  <a:lumOff val="90000"/>
                </a:schemeClr>
              </a:gs>
              <a:gs pos="77000">
                <a:schemeClr val="tx2">
                  <a:lumMod val="10000"/>
                  <a:lumOff val="90000"/>
                </a:schemeClr>
              </a:gs>
            </a:gsLst>
            <a:path path="rect">
              <a:fillToRect l="100000" t="100000"/>
            </a:path>
          </a:gradFill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Docente: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Chiara Patricia Bonaventura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CD74C282-577A-4B0B-C729-04616E04CAA8}"/>
              </a:ext>
            </a:extLst>
          </p:cNvPr>
          <p:cNvSpPr txBox="1"/>
          <p:nvPr/>
        </p:nvSpPr>
        <p:spPr>
          <a:xfrm>
            <a:off x="1616068" y="2645694"/>
            <a:ext cx="949781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it-IT" sz="2000" dirty="0">
                <a:latin typeface="Palatino Linotype" panose="02040502050505030304" pitchFamily="18" charset="0"/>
                <a:sym typeface="Wingdings" panose="05000000000000000000" pitchFamily="2" charset="2"/>
              </a:rPr>
              <a:t>I principi comuni dell’Unione europea prevedono che:</a:t>
            </a:r>
          </a:p>
          <a:p>
            <a:pPr algn="just">
              <a:defRPr/>
            </a:pPr>
            <a:endParaRPr lang="it-IT" sz="2000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algn="just">
              <a:defRPr/>
            </a:pPr>
            <a:endParaRPr lang="it-IT" sz="2000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algn="just">
              <a:defRPr/>
            </a:pPr>
            <a:r>
              <a:rPr lang="it-IT" sz="2000" dirty="0">
                <a:latin typeface="Palatino Linotype" panose="02040502050505030304" pitchFamily="18" charset="0"/>
                <a:sym typeface="Wingdings" panose="05000000000000000000" pitchFamily="2" charset="2"/>
              </a:rPr>
              <a:t>tutti i sistemi nazionali di welfare si basino sul </a:t>
            </a:r>
            <a:r>
              <a:rPr lang="it-IT" sz="20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principio di solidarietà </a:t>
            </a:r>
            <a:r>
              <a:rPr lang="it-IT" sz="2000" dirty="0">
                <a:latin typeface="Palatino Linotype" panose="02040502050505030304" pitchFamily="18" charset="0"/>
                <a:sym typeface="Wingdings" panose="05000000000000000000" pitchFamily="2" charset="2"/>
              </a:rPr>
              <a:t>che ogni Stato realizza tenendo conto delle proprie radici culturali, storiche e delle proprie ideologie nazionali.</a:t>
            </a:r>
          </a:p>
        </p:txBody>
      </p:sp>
      <p:cxnSp>
        <p:nvCxnSpPr>
          <p:cNvPr id="7" name="Connettore 2 6">
            <a:extLst>
              <a:ext uri="{FF2B5EF4-FFF2-40B4-BE49-F238E27FC236}">
                <a16:creationId xmlns:a16="http://schemas.microsoft.com/office/drawing/2014/main" id="{FD61F234-8D24-238C-8DAA-84D61FF2B1D8}"/>
              </a:ext>
            </a:extLst>
          </p:cNvPr>
          <p:cNvCxnSpPr>
            <a:cxnSpLocks/>
          </p:cNvCxnSpPr>
          <p:nvPr/>
        </p:nvCxnSpPr>
        <p:spPr>
          <a:xfrm>
            <a:off x="2723950" y="3099593"/>
            <a:ext cx="0" cy="46949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44629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94ECC3-EB8A-EDE0-8226-8E2E2B9AF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34E1132-F5FE-E47F-BB67-ED1F9BA726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D3125DA-62A3-7C5C-40F2-990147B62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34F5E7A5-9035-94F9-AE37-4289F10686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23B2294B-4746-1EB9-29D3-7E7C8007AC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CA8508B-44F1-D38C-8523-F42B88AF0A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F7F6D36-DA54-310E-9C13-07C93A4406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A932FE3F-9123-853D-003A-2314F1F761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346062" cy="1706564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9C415020-D058-A429-B565-075782EAC5E6}"/>
              </a:ext>
            </a:extLst>
          </p:cNvPr>
          <p:cNvSpPr txBox="1"/>
          <p:nvPr/>
        </p:nvSpPr>
        <p:spPr>
          <a:xfrm>
            <a:off x="4512801" y="1231405"/>
            <a:ext cx="66010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Il Welfare State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CE55A42D-8A10-1A70-3C3D-AF5D6505332A}"/>
              </a:ext>
            </a:extLst>
          </p:cNvPr>
          <p:cNvSpPr txBox="1"/>
          <p:nvPr/>
        </p:nvSpPr>
        <p:spPr>
          <a:xfrm>
            <a:off x="8048684" y="5709743"/>
            <a:ext cx="3065198" cy="646331"/>
          </a:xfrm>
          <a:prstGeom prst="rect">
            <a:avLst/>
          </a:prstGeom>
          <a:gradFill>
            <a:gsLst>
              <a:gs pos="3000">
                <a:schemeClr val="tx2">
                  <a:lumMod val="10000"/>
                  <a:lumOff val="90000"/>
                </a:schemeClr>
              </a:gs>
              <a:gs pos="48000">
                <a:schemeClr val="tx2">
                  <a:lumMod val="10000"/>
                  <a:lumOff val="90000"/>
                </a:schemeClr>
              </a:gs>
              <a:gs pos="77000">
                <a:schemeClr val="tx2">
                  <a:lumMod val="10000"/>
                  <a:lumOff val="90000"/>
                </a:schemeClr>
              </a:gs>
            </a:gsLst>
            <a:path path="rect">
              <a:fillToRect l="100000" t="100000"/>
            </a:path>
          </a:gradFill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Docente: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Chiara Patricia Bonaventura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CD74C282-577A-4B0B-C729-04616E04CAA8}"/>
              </a:ext>
            </a:extLst>
          </p:cNvPr>
          <p:cNvSpPr txBox="1"/>
          <p:nvPr/>
        </p:nvSpPr>
        <p:spPr>
          <a:xfrm>
            <a:off x="1307067" y="5771904"/>
            <a:ext cx="50937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it-IT" sz="1600" dirty="0">
                <a:latin typeface="Palatino Linotype" panose="02040502050505030304" pitchFamily="18" charset="0"/>
                <a:sym typeface="Wingdings" panose="05000000000000000000" pitchFamily="2" charset="2"/>
                <a:hlinkClick r:id="rId3"/>
              </a:rPr>
              <a:t>https://youtu.be/BbP1NEQhJHs?si=ocFX01nf0kzFasf3</a:t>
            </a:r>
            <a:endParaRPr lang="it-IT" sz="1600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4D3ADEBE-848B-0800-8FA7-18D51E8E4A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7316" y="2154039"/>
            <a:ext cx="6854317" cy="2830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8935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94ECC3-EB8A-EDE0-8226-8E2E2B9AF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34E1132-F5FE-E47F-BB67-ED1F9BA726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D3125DA-62A3-7C5C-40F2-990147B62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34F5E7A5-9035-94F9-AE37-4289F10686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23B2294B-4746-1EB9-29D3-7E7C8007AC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CA8508B-44F1-D38C-8523-F42B88AF0A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F7F6D36-DA54-310E-9C13-07C93A4406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A932FE3F-9123-853D-003A-2314F1F761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346062" cy="1706564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9C415020-D058-A429-B565-075782EAC5E6}"/>
              </a:ext>
            </a:extLst>
          </p:cNvPr>
          <p:cNvSpPr txBox="1"/>
          <p:nvPr/>
        </p:nvSpPr>
        <p:spPr>
          <a:xfrm>
            <a:off x="4512801" y="1231405"/>
            <a:ext cx="66010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Il Welfare State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CE55A42D-8A10-1A70-3C3D-AF5D6505332A}"/>
              </a:ext>
            </a:extLst>
          </p:cNvPr>
          <p:cNvSpPr txBox="1"/>
          <p:nvPr/>
        </p:nvSpPr>
        <p:spPr>
          <a:xfrm>
            <a:off x="8048684" y="5709743"/>
            <a:ext cx="3065198" cy="646331"/>
          </a:xfrm>
          <a:prstGeom prst="rect">
            <a:avLst/>
          </a:prstGeom>
          <a:gradFill>
            <a:gsLst>
              <a:gs pos="3000">
                <a:schemeClr val="tx2">
                  <a:lumMod val="10000"/>
                  <a:lumOff val="90000"/>
                </a:schemeClr>
              </a:gs>
              <a:gs pos="48000">
                <a:schemeClr val="tx2">
                  <a:lumMod val="10000"/>
                  <a:lumOff val="90000"/>
                </a:schemeClr>
              </a:gs>
              <a:gs pos="77000">
                <a:schemeClr val="tx2">
                  <a:lumMod val="10000"/>
                  <a:lumOff val="90000"/>
                </a:schemeClr>
              </a:gs>
            </a:gsLst>
            <a:path path="rect">
              <a:fillToRect l="100000" t="100000"/>
            </a:path>
          </a:gradFill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Docente: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Chiara Patricia Bonaventura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CD74C282-577A-4B0B-C729-04616E04CAA8}"/>
              </a:ext>
            </a:extLst>
          </p:cNvPr>
          <p:cNvSpPr txBox="1"/>
          <p:nvPr/>
        </p:nvSpPr>
        <p:spPr>
          <a:xfrm>
            <a:off x="1297441" y="5771904"/>
            <a:ext cx="53151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it-IT" sz="1600" dirty="0">
                <a:latin typeface="Palatino Linotype" panose="02040502050505030304" pitchFamily="18" charset="0"/>
                <a:sym typeface="Wingdings" panose="05000000000000000000" pitchFamily="2" charset="2"/>
                <a:hlinkClick r:id="rId3"/>
              </a:rPr>
              <a:t>https://youtu.be/ERceZ42rZXQ?si=fvFQpaGPm2huV9Gz</a:t>
            </a:r>
            <a:endParaRPr lang="it-IT" sz="1600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18184066-02FE-B445-CFDE-43694D679A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8442" y="2213231"/>
            <a:ext cx="5315115" cy="2994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1174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94ECC3-EB8A-EDE0-8226-8E2E2B9AF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34E1132-F5FE-E47F-BB67-ED1F9BA726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D3125DA-62A3-7C5C-40F2-990147B62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34F5E7A5-9035-94F9-AE37-4289F10686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23B2294B-4746-1EB9-29D3-7E7C8007AC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CA8508B-44F1-D38C-8523-F42B88AF0A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F7F6D36-DA54-310E-9C13-07C93A4406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A932FE3F-9123-853D-003A-2314F1F761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346062" cy="1706564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9C415020-D058-A429-B565-075782EAC5E6}"/>
              </a:ext>
            </a:extLst>
          </p:cNvPr>
          <p:cNvSpPr txBox="1"/>
          <p:nvPr/>
        </p:nvSpPr>
        <p:spPr>
          <a:xfrm>
            <a:off x="4512801" y="1231405"/>
            <a:ext cx="66010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I modelli di welfare in Europa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CE55A42D-8A10-1A70-3C3D-AF5D6505332A}"/>
              </a:ext>
            </a:extLst>
          </p:cNvPr>
          <p:cNvSpPr txBox="1"/>
          <p:nvPr/>
        </p:nvSpPr>
        <p:spPr>
          <a:xfrm>
            <a:off x="8048684" y="5732603"/>
            <a:ext cx="3065198" cy="646331"/>
          </a:xfrm>
          <a:prstGeom prst="rect">
            <a:avLst/>
          </a:prstGeom>
          <a:gradFill>
            <a:gsLst>
              <a:gs pos="3000">
                <a:schemeClr val="tx2">
                  <a:lumMod val="10000"/>
                  <a:lumOff val="90000"/>
                </a:schemeClr>
              </a:gs>
              <a:gs pos="48000">
                <a:schemeClr val="tx2">
                  <a:lumMod val="10000"/>
                  <a:lumOff val="90000"/>
                </a:schemeClr>
              </a:gs>
              <a:gs pos="77000">
                <a:schemeClr val="tx2">
                  <a:lumMod val="10000"/>
                  <a:lumOff val="90000"/>
                </a:schemeClr>
              </a:gs>
            </a:gsLst>
            <a:path path="rect">
              <a:fillToRect l="100000" t="100000"/>
            </a:path>
          </a:gradFill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Docente: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Chiara Patricia Bonaventura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CD74C282-577A-4B0B-C729-04616E04CAA8}"/>
              </a:ext>
            </a:extLst>
          </p:cNvPr>
          <p:cNvSpPr txBox="1"/>
          <p:nvPr/>
        </p:nvSpPr>
        <p:spPr>
          <a:xfrm>
            <a:off x="1616068" y="2645694"/>
            <a:ext cx="949781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it-IT" sz="20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Il welfare è caratterizzato da un insieme di apparati, interventi e prestazioni finalizzate alla tutela delle persone in situazioni di svantaggio</a:t>
            </a:r>
          </a:p>
          <a:p>
            <a:pPr algn="just">
              <a:defRPr/>
            </a:pPr>
            <a:endParaRPr lang="it-IT" sz="2000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algn="just">
              <a:defRPr/>
            </a:pPr>
            <a:endParaRPr lang="it-IT" sz="2000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algn="just">
              <a:defRPr/>
            </a:pPr>
            <a:r>
              <a:rPr lang="it-IT" sz="2000" dirty="0">
                <a:latin typeface="Palatino Linotype" panose="02040502050505030304" pitchFamily="18" charset="0"/>
                <a:sym typeface="Wingdings" panose="05000000000000000000" pitchFamily="2" charset="2"/>
              </a:rPr>
              <a:t>Si intendono, quindi, per </a:t>
            </a:r>
            <a:r>
              <a:rPr lang="it-IT" sz="20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servizi del welfare:</a:t>
            </a:r>
            <a:r>
              <a:rPr lang="it-IT" sz="2000" dirty="0">
                <a:latin typeface="Palatino Linotype" panose="02040502050505030304" pitchFamily="18" charset="0"/>
                <a:sym typeface="Wingdings" panose="05000000000000000000" pitchFamily="2" charset="2"/>
              </a:rPr>
              <a:t> </a:t>
            </a:r>
            <a:r>
              <a:rPr lang="it-IT" sz="20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l’assistenza sociale, la sanità, la previdenza sociale e l’istruzione.</a:t>
            </a:r>
          </a:p>
        </p:txBody>
      </p:sp>
      <p:cxnSp>
        <p:nvCxnSpPr>
          <p:cNvPr id="7" name="Connettore 2 6">
            <a:extLst>
              <a:ext uri="{FF2B5EF4-FFF2-40B4-BE49-F238E27FC236}">
                <a16:creationId xmlns:a16="http://schemas.microsoft.com/office/drawing/2014/main" id="{FD61F234-8D24-238C-8DAA-84D61FF2B1D8}"/>
              </a:ext>
            </a:extLst>
          </p:cNvPr>
          <p:cNvCxnSpPr>
            <a:cxnSpLocks/>
          </p:cNvCxnSpPr>
          <p:nvPr/>
        </p:nvCxnSpPr>
        <p:spPr>
          <a:xfrm>
            <a:off x="2781100" y="3351420"/>
            <a:ext cx="0" cy="46949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61773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94ECC3-EB8A-EDE0-8226-8E2E2B9AF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34E1132-F5FE-E47F-BB67-ED1F9BA726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D3125DA-62A3-7C5C-40F2-990147B62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34F5E7A5-9035-94F9-AE37-4289F10686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23B2294B-4746-1EB9-29D3-7E7C8007AC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CA8508B-44F1-D38C-8523-F42B88AF0A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F7F6D36-DA54-310E-9C13-07C93A4406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A932FE3F-9123-853D-003A-2314F1F761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346062" cy="1706564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9C415020-D058-A429-B565-075782EAC5E6}"/>
              </a:ext>
            </a:extLst>
          </p:cNvPr>
          <p:cNvSpPr txBox="1"/>
          <p:nvPr/>
        </p:nvSpPr>
        <p:spPr>
          <a:xfrm>
            <a:off x="4512801" y="1231405"/>
            <a:ext cx="66010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I modelli di welfare in Europa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CE55A42D-8A10-1A70-3C3D-AF5D6505332A}"/>
              </a:ext>
            </a:extLst>
          </p:cNvPr>
          <p:cNvSpPr txBox="1"/>
          <p:nvPr/>
        </p:nvSpPr>
        <p:spPr>
          <a:xfrm>
            <a:off x="8048684" y="5555855"/>
            <a:ext cx="3065198" cy="646331"/>
          </a:xfrm>
          <a:prstGeom prst="rect">
            <a:avLst/>
          </a:prstGeom>
          <a:gradFill>
            <a:gsLst>
              <a:gs pos="3000">
                <a:schemeClr val="tx2">
                  <a:lumMod val="10000"/>
                  <a:lumOff val="90000"/>
                </a:schemeClr>
              </a:gs>
              <a:gs pos="48000">
                <a:schemeClr val="tx2">
                  <a:lumMod val="10000"/>
                  <a:lumOff val="90000"/>
                </a:schemeClr>
              </a:gs>
              <a:gs pos="77000">
                <a:schemeClr val="tx2">
                  <a:lumMod val="10000"/>
                  <a:lumOff val="90000"/>
                </a:schemeClr>
              </a:gs>
            </a:gsLst>
            <a:path path="rect">
              <a:fillToRect l="100000" t="100000"/>
            </a:path>
          </a:gradFill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Docente: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Chiara Patricia Bonaventura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CD74C282-577A-4B0B-C729-04616E04CAA8}"/>
              </a:ext>
            </a:extLst>
          </p:cNvPr>
          <p:cNvSpPr txBox="1"/>
          <p:nvPr/>
        </p:nvSpPr>
        <p:spPr>
          <a:xfrm>
            <a:off x="1616068" y="2653272"/>
            <a:ext cx="949781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it-IT" sz="2000" dirty="0">
                <a:latin typeface="Palatino Linotype" panose="02040502050505030304" pitchFamily="18" charset="0"/>
              </a:rPr>
              <a:t>Per quanto concerne i servizi sanitari, ciascuno Stato membro dell’Unione europea gode di piena autonomia nella scelta delle modalità di attuazione.</a:t>
            </a:r>
          </a:p>
          <a:p>
            <a:pPr algn="just">
              <a:defRPr/>
            </a:pPr>
            <a:endParaRPr lang="it-IT" sz="2000" b="1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algn="just">
              <a:defRPr/>
            </a:pPr>
            <a:r>
              <a:rPr lang="it-IT" sz="2000" dirty="0">
                <a:latin typeface="Palatino Linotype" panose="02040502050505030304" pitchFamily="18" charset="0"/>
                <a:sym typeface="Wingdings" panose="05000000000000000000" pitchFamily="2" charset="2"/>
              </a:rPr>
              <a:t>Gli Stati membri, nell’organizzare quindi la prestazione di questi servizi, si ispirano principalmente a due modelli:</a:t>
            </a:r>
          </a:p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r>
              <a:rPr lang="it-IT" sz="20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il modello bismarckiano-assicurativo;</a:t>
            </a:r>
          </a:p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r>
              <a:rPr lang="it-IT" sz="20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il modello </a:t>
            </a:r>
            <a:r>
              <a:rPr lang="it-IT" sz="2000" b="1" dirty="0" err="1">
                <a:latin typeface="Palatino Linotype" panose="02040502050505030304" pitchFamily="18" charset="0"/>
                <a:sym typeface="Wingdings" panose="05000000000000000000" pitchFamily="2" charset="2"/>
              </a:rPr>
              <a:t>beveridgiano</a:t>
            </a:r>
            <a:r>
              <a:rPr lang="it-IT" sz="20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-universalistico.</a:t>
            </a:r>
          </a:p>
        </p:txBody>
      </p:sp>
    </p:spTree>
    <p:extLst>
      <p:ext uri="{BB962C8B-B14F-4D97-AF65-F5344CB8AC3E}">
        <p14:creationId xmlns:p14="http://schemas.microsoft.com/office/powerpoint/2010/main" val="39212854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94ECC3-EB8A-EDE0-8226-8E2E2B9AF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34E1132-F5FE-E47F-BB67-ED1F9BA726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D3125DA-62A3-7C5C-40F2-990147B62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34F5E7A5-9035-94F9-AE37-4289F10686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23B2294B-4746-1EB9-29D3-7E7C8007AC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CA8508B-44F1-D38C-8523-F42B88AF0A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F7F6D36-DA54-310E-9C13-07C93A4406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A932FE3F-9123-853D-003A-2314F1F761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346062" cy="1706564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9C415020-D058-A429-B565-075782EAC5E6}"/>
              </a:ext>
            </a:extLst>
          </p:cNvPr>
          <p:cNvSpPr txBox="1"/>
          <p:nvPr/>
        </p:nvSpPr>
        <p:spPr>
          <a:xfrm>
            <a:off x="4512801" y="1231405"/>
            <a:ext cx="66010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I modelli di welfare in Europa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CE55A42D-8A10-1A70-3C3D-AF5D6505332A}"/>
              </a:ext>
            </a:extLst>
          </p:cNvPr>
          <p:cNvSpPr txBox="1"/>
          <p:nvPr/>
        </p:nvSpPr>
        <p:spPr>
          <a:xfrm>
            <a:off x="8048684" y="5986057"/>
            <a:ext cx="3065198" cy="646331"/>
          </a:xfrm>
          <a:prstGeom prst="rect">
            <a:avLst/>
          </a:prstGeom>
          <a:gradFill>
            <a:gsLst>
              <a:gs pos="3000">
                <a:schemeClr val="tx2">
                  <a:lumMod val="10000"/>
                  <a:lumOff val="90000"/>
                </a:schemeClr>
              </a:gs>
              <a:gs pos="48000">
                <a:schemeClr val="tx2">
                  <a:lumMod val="10000"/>
                  <a:lumOff val="90000"/>
                </a:schemeClr>
              </a:gs>
              <a:gs pos="77000">
                <a:schemeClr val="tx2">
                  <a:lumMod val="10000"/>
                  <a:lumOff val="90000"/>
                </a:schemeClr>
              </a:gs>
            </a:gsLst>
            <a:path path="rect">
              <a:fillToRect l="100000" t="100000"/>
            </a:path>
          </a:gradFill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Docente: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Chiara Patricia Bonaventura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CD74C282-577A-4B0B-C729-04616E04CAA8}"/>
              </a:ext>
            </a:extLst>
          </p:cNvPr>
          <p:cNvSpPr txBox="1"/>
          <p:nvPr/>
        </p:nvSpPr>
        <p:spPr>
          <a:xfrm>
            <a:off x="1616068" y="2210254"/>
            <a:ext cx="9497814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it-IT" sz="19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Quali sono le caratteristiche principali di questi modelli?</a:t>
            </a:r>
          </a:p>
          <a:p>
            <a:pPr algn="just">
              <a:defRPr/>
            </a:pPr>
            <a:endParaRPr lang="it-IT" sz="1900" b="1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algn="just">
              <a:defRPr/>
            </a:pPr>
            <a:r>
              <a:rPr lang="it-IT" sz="19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Nei Paesi che adottano il sistema bismarckiano-assicurativo, gli organismi che offrono cure mediche sono strutture convenzionate che hanno un fondo assicurativo a cui tutti i cittadini sono iscritti obbligatoriamente.</a:t>
            </a:r>
          </a:p>
          <a:p>
            <a:pPr algn="just">
              <a:defRPr/>
            </a:pPr>
            <a:endParaRPr lang="it-IT" sz="2000" b="1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algn="just">
              <a:defRPr/>
            </a:pPr>
            <a:r>
              <a:rPr lang="it-IT" sz="1900" dirty="0">
                <a:latin typeface="Palatino Linotype" panose="02040502050505030304" pitchFamily="18" charset="0"/>
                <a:sym typeface="Wingdings" panose="05000000000000000000" pitchFamily="2" charset="2"/>
              </a:rPr>
              <a:t>Le spese sostenute dalla struttura sanitaria, per aver fornito un certo tipo di cura o assistenza, poi possono essere coperte in due modi:</a:t>
            </a:r>
          </a:p>
          <a:p>
            <a:pPr algn="just">
              <a:defRPr/>
            </a:pPr>
            <a:r>
              <a:rPr lang="it-IT" dirty="0">
                <a:latin typeface="Palatino Linotype" panose="02040502050505030304" pitchFamily="18" charset="0"/>
                <a:sym typeface="Wingdings" panose="05000000000000000000" pitchFamily="2" charset="2"/>
              </a:rPr>
              <a:t>in Paesi come Belgio e Lussemburgo il fondo assicurativo rimborsa al paziente le spese sostenute; in altri paesi, come Germania e Olanda, è il fondo assicurativo a pagare direttamente la struttura sanitaria che ha effettuato la prestazione medica. La prestazione avviene quindi, in questo caso, senza esborso di denaro da parte del paziente.</a:t>
            </a:r>
          </a:p>
        </p:txBody>
      </p:sp>
    </p:spTree>
    <p:extLst>
      <p:ext uri="{BB962C8B-B14F-4D97-AF65-F5344CB8AC3E}">
        <p14:creationId xmlns:p14="http://schemas.microsoft.com/office/powerpoint/2010/main" val="9900351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94ECC3-EB8A-EDE0-8226-8E2E2B9AF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34E1132-F5FE-E47F-BB67-ED1F9BA726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D3125DA-62A3-7C5C-40F2-990147B62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34F5E7A5-9035-94F9-AE37-4289F10686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23B2294B-4746-1EB9-29D3-7E7C8007AC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CA8508B-44F1-D38C-8523-F42B88AF0A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F7F6D36-DA54-310E-9C13-07C93A4406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A932FE3F-9123-853D-003A-2314F1F761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346062" cy="1706564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9C415020-D058-A429-B565-075782EAC5E6}"/>
              </a:ext>
            </a:extLst>
          </p:cNvPr>
          <p:cNvSpPr txBox="1"/>
          <p:nvPr/>
        </p:nvSpPr>
        <p:spPr>
          <a:xfrm>
            <a:off x="4512801" y="1231405"/>
            <a:ext cx="66010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I modelli di welfare in Europa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CE55A42D-8A10-1A70-3C3D-AF5D6505332A}"/>
              </a:ext>
            </a:extLst>
          </p:cNvPr>
          <p:cNvSpPr txBox="1"/>
          <p:nvPr/>
        </p:nvSpPr>
        <p:spPr>
          <a:xfrm>
            <a:off x="8181922" y="5557947"/>
            <a:ext cx="3065198" cy="646331"/>
          </a:xfrm>
          <a:prstGeom prst="rect">
            <a:avLst/>
          </a:prstGeom>
          <a:gradFill>
            <a:gsLst>
              <a:gs pos="3000">
                <a:schemeClr val="tx2">
                  <a:lumMod val="10000"/>
                  <a:lumOff val="90000"/>
                </a:schemeClr>
              </a:gs>
              <a:gs pos="48000">
                <a:schemeClr val="tx2">
                  <a:lumMod val="10000"/>
                  <a:lumOff val="90000"/>
                </a:schemeClr>
              </a:gs>
              <a:gs pos="77000">
                <a:schemeClr val="tx2">
                  <a:lumMod val="10000"/>
                  <a:lumOff val="90000"/>
                </a:schemeClr>
              </a:gs>
            </a:gsLst>
            <a:path path="rect">
              <a:fillToRect l="100000" t="100000"/>
            </a:path>
          </a:gradFill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Docente: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Chiara Patricia Bonaventura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CD74C282-577A-4B0B-C729-04616E04CAA8}"/>
              </a:ext>
            </a:extLst>
          </p:cNvPr>
          <p:cNvSpPr txBox="1"/>
          <p:nvPr/>
        </p:nvSpPr>
        <p:spPr>
          <a:xfrm>
            <a:off x="1616068" y="2481678"/>
            <a:ext cx="963105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it-IT" sz="20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Qual è il ruolo dello Stato in questo modello assistenziale?</a:t>
            </a:r>
          </a:p>
          <a:p>
            <a:pPr algn="just">
              <a:defRPr/>
            </a:pPr>
            <a:endParaRPr lang="it-IT" sz="2000" b="1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algn="just">
              <a:defRPr/>
            </a:pPr>
            <a:endParaRPr lang="it-IT" sz="2000" b="1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algn="just">
              <a:defRPr/>
            </a:pPr>
            <a:r>
              <a:rPr lang="it-IT" sz="20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quello di regolatore del sistema, ovvero definisce i livelli contributivi e i livelli assistenziali minimi che devono essere garantiti e assicura la copertura assistenziale per coloro che non hanno i presupposti per aderire ai fondi assicurativi. </a:t>
            </a:r>
          </a:p>
        </p:txBody>
      </p:sp>
      <p:cxnSp>
        <p:nvCxnSpPr>
          <p:cNvPr id="3" name="Connettore 2 2">
            <a:extLst>
              <a:ext uri="{FF2B5EF4-FFF2-40B4-BE49-F238E27FC236}">
                <a16:creationId xmlns:a16="http://schemas.microsoft.com/office/drawing/2014/main" id="{63A2B657-7EBB-154B-A402-126611948B5D}"/>
              </a:ext>
            </a:extLst>
          </p:cNvPr>
          <p:cNvCxnSpPr/>
          <p:nvPr/>
        </p:nvCxnSpPr>
        <p:spPr>
          <a:xfrm>
            <a:off x="2423160" y="2947976"/>
            <a:ext cx="0" cy="35863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297215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94ECC3-EB8A-EDE0-8226-8E2E2B9AF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34E1132-F5FE-E47F-BB67-ED1F9BA726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D3125DA-62A3-7C5C-40F2-990147B62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34F5E7A5-9035-94F9-AE37-4289F10686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23B2294B-4746-1EB9-29D3-7E7C8007AC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CA8508B-44F1-D38C-8523-F42B88AF0A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F7F6D36-DA54-310E-9C13-07C93A4406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A932FE3F-9123-853D-003A-2314F1F761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346062" cy="1706564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9C415020-D058-A429-B565-075782EAC5E6}"/>
              </a:ext>
            </a:extLst>
          </p:cNvPr>
          <p:cNvSpPr txBox="1"/>
          <p:nvPr/>
        </p:nvSpPr>
        <p:spPr>
          <a:xfrm>
            <a:off x="4512801" y="1231405"/>
            <a:ext cx="66010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I modelli di welfare in Europa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CE55A42D-8A10-1A70-3C3D-AF5D6505332A}"/>
              </a:ext>
            </a:extLst>
          </p:cNvPr>
          <p:cNvSpPr txBox="1"/>
          <p:nvPr/>
        </p:nvSpPr>
        <p:spPr>
          <a:xfrm>
            <a:off x="8181922" y="5895946"/>
            <a:ext cx="3065198" cy="646331"/>
          </a:xfrm>
          <a:prstGeom prst="rect">
            <a:avLst/>
          </a:prstGeom>
          <a:gradFill>
            <a:gsLst>
              <a:gs pos="3000">
                <a:schemeClr val="tx2">
                  <a:lumMod val="10000"/>
                  <a:lumOff val="90000"/>
                </a:schemeClr>
              </a:gs>
              <a:gs pos="48000">
                <a:schemeClr val="tx2">
                  <a:lumMod val="10000"/>
                  <a:lumOff val="90000"/>
                </a:schemeClr>
              </a:gs>
              <a:gs pos="77000">
                <a:schemeClr val="tx2">
                  <a:lumMod val="10000"/>
                  <a:lumOff val="90000"/>
                </a:schemeClr>
              </a:gs>
            </a:gsLst>
            <a:path path="rect">
              <a:fillToRect l="100000" t="100000"/>
            </a:path>
          </a:gradFill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Docente: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Chiara Patricia Bonaventura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CD74C282-577A-4B0B-C729-04616E04CAA8}"/>
              </a:ext>
            </a:extLst>
          </p:cNvPr>
          <p:cNvSpPr txBox="1"/>
          <p:nvPr/>
        </p:nvSpPr>
        <p:spPr>
          <a:xfrm>
            <a:off x="1616067" y="2387282"/>
            <a:ext cx="5436243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it-IT" sz="19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Il modello </a:t>
            </a:r>
            <a:r>
              <a:rPr lang="it-IT" sz="1900" b="1" dirty="0" err="1">
                <a:latin typeface="Palatino Linotype" panose="02040502050505030304" pitchFamily="18" charset="0"/>
                <a:sym typeface="Wingdings" panose="05000000000000000000" pitchFamily="2" charset="2"/>
              </a:rPr>
              <a:t>beveridgiano</a:t>
            </a:r>
            <a:r>
              <a:rPr lang="it-IT" sz="19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-universalistico </a:t>
            </a:r>
            <a:r>
              <a:rPr lang="it-IT" sz="1900" dirty="0">
                <a:latin typeface="Palatino Linotype" panose="02040502050505030304" pitchFamily="18" charset="0"/>
                <a:sym typeface="Wingdings" panose="05000000000000000000" pitchFamily="2" charset="2"/>
              </a:rPr>
              <a:t>prende invece il suo nome da </a:t>
            </a:r>
            <a:r>
              <a:rPr lang="it-IT" sz="19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William Beveridge (1879-1963) (liberale inglese)</a:t>
            </a:r>
          </a:p>
          <a:p>
            <a:pPr algn="just">
              <a:defRPr/>
            </a:pPr>
            <a:endParaRPr lang="it-IT" sz="1900" b="1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algn="just">
              <a:defRPr/>
            </a:pPr>
            <a:endParaRPr lang="it-IT" sz="1900" b="1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algn="just">
              <a:defRPr/>
            </a:pPr>
            <a:r>
              <a:rPr lang="it-IT" sz="1900" dirty="0">
                <a:latin typeface="Palatino Linotype" panose="02040502050505030304" pitchFamily="18" charset="0"/>
                <a:sym typeface="Wingdings" panose="05000000000000000000" pitchFamily="2" charset="2"/>
              </a:rPr>
              <a:t>Nel </a:t>
            </a:r>
            <a:r>
              <a:rPr lang="it-IT" sz="19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1942</a:t>
            </a:r>
            <a:r>
              <a:rPr lang="it-IT" sz="1900" dirty="0">
                <a:latin typeface="Palatino Linotype" panose="02040502050505030304" pitchFamily="18" charset="0"/>
                <a:sym typeface="Wingdings" panose="05000000000000000000" pitchFamily="2" charset="2"/>
              </a:rPr>
              <a:t>, durante la Seconda guerra mondiale, </a:t>
            </a:r>
            <a:r>
              <a:rPr lang="it-IT" sz="19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Beveridge pubblicò un’inchiesta ministeriale finalizzata alla riorganizzazione dei servizi sociali britannici da proporre alla fine della guerra.</a:t>
            </a:r>
          </a:p>
        </p:txBody>
      </p:sp>
      <p:cxnSp>
        <p:nvCxnSpPr>
          <p:cNvPr id="3" name="Connettore 2 2">
            <a:extLst>
              <a:ext uri="{FF2B5EF4-FFF2-40B4-BE49-F238E27FC236}">
                <a16:creationId xmlns:a16="http://schemas.microsoft.com/office/drawing/2014/main" id="{63A2B657-7EBB-154B-A402-126611948B5D}"/>
              </a:ext>
            </a:extLst>
          </p:cNvPr>
          <p:cNvCxnSpPr/>
          <p:nvPr/>
        </p:nvCxnSpPr>
        <p:spPr>
          <a:xfrm>
            <a:off x="2537460" y="3389768"/>
            <a:ext cx="0" cy="35863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Immagine 3">
            <a:extLst>
              <a:ext uri="{FF2B5EF4-FFF2-40B4-BE49-F238E27FC236}">
                <a16:creationId xmlns:a16="http://schemas.microsoft.com/office/drawing/2014/main" id="{4BFA89B8-86A5-A944-E27B-B6337D2EC2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08032" y="2149821"/>
            <a:ext cx="2639088" cy="3253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9471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94ECC3-EB8A-EDE0-8226-8E2E2B9AF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34E1132-F5FE-E47F-BB67-ED1F9BA726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D3125DA-62A3-7C5C-40F2-990147B62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34F5E7A5-9035-94F9-AE37-4289F10686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23B2294B-4746-1EB9-29D3-7E7C8007AC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CA8508B-44F1-D38C-8523-F42B88AF0A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F7F6D36-DA54-310E-9C13-07C93A4406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A932FE3F-9123-853D-003A-2314F1F761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346062" cy="1706564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9C415020-D058-A429-B565-075782EAC5E6}"/>
              </a:ext>
            </a:extLst>
          </p:cNvPr>
          <p:cNvSpPr txBox="1"/>
          <p:nvPr/>
        </p:nvSpPr>
        <p:spPr>
          <a:xfrm>
            <a:off x="4512801" y="1231405"/>
            <a:ext cx="66010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I modelli di welfare in Europa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CE55A42D-8A10-1A70-3C3D-AF5D6505332A}"/>
              </a:ext>
            </a:extLst>
          </p:cNvPr>
          <p:cNvSpPr txBox="1"/>
          <p:nvPr/>
        </p:nvSpPr>
        <p:spPr>
          <a:xfrm>
            <a:off x="8181922" y="5909045"/>
            <a:ext cx="3065198" cy="646331"/>
          </a:xfrm>
          <a:prstGeom prst="rect">
            <a:avLst/>
          </a:prstGeom>
          <a:gradFill>
            <a:gsLst>
              <a:gs pos="3000">
                <a:schemeClr val="tx2">
                  <a:lumMod val="10000"/>
                  <a:lumOff val="90000"/>
                </a:schemeClr>
              </a:gs>
              <a:gs pos="48000">
                <a:schemeClr val="tx2">
                  <a:lumMod val="10000"/>
                  <a:lumOff val="90000"/>
                </a:schemeClr>
              </a:gs>
              <a:gs pos="77000">
                <a:schemeClr val="tx2">
                  <a:lumMod val="10000"/>
                  <a:lumOff val="90000"/>
                </a:schemeClr>
              </a:gs>
            </a:gsLst>
            <a:path path="rect">
              <a:fillToRect l="100000" t="100000"/>
            </a:path>
          </a:gradFill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Docente: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Chiara Patricia Bonaventura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CD74C282-577A-4B0B-C729-04616E04CAA8}"/>
              </a:ext>
            </a:extLst>
          </p:cNvPr>
          <p:cNvSpPr txBox="1"/>
          <p:nvPr/>
        </p:nvSpPr>
        <p:spPr>
          <a:xfrm>
            <a:off x="1794679" y="2480785"/>
            <a:ext cx="543624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it-IT" sz="20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L’idea di Beveridge del suo </a:t>
            </a:r>
            <a:r>
              <a:rPr lang="it-IT" sz="2000" b="1" i="1" dirty="0">
                <a:latin typeface="Palatino Linotype" panose="02040502050505030304" pitchFamily="18" charset="0"/>
                <a:sym typeface="Wingdings" panose="05000000000000000000" pitchFamily="2" charset="2"/>
              </a:rPr>
              <a:t>Social Insurance and </a:t>
            </a:r>
            <a:r>
              <a:rPr lang="it-IT" sz="2000" b="1" i="1" dirty="0" err="1">
                <a:latin typeface="Palatino Linotype" panose="02040502050505030304" pitchFamily="18" charset="0"/>
                <a:sym typeface="Wingdings" panose="05000000000000000000" pitchFamily="2" charset="2"/>
              </a:rPr>
              <a:t>Allied</a:t>
            </a:r>
            <a:r>
              <a:rPr lang="it-IT" sz="2000" b="1" i="1" dirty="0">
                <a:latin typeface="Palatino Linotype" panose="02040502050505030304" pitchFamily="18" charset="0"/>
                <a:sym typeface="Wingdings" panose="05000000000000000000" pitchFamily="2" charset="2"/>
              </a:rPr>
              <a:t> Service</a:t>
            </a:r>
            <a:r>
              <a:rPr lang="it-IT" sz="20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 era di sconfiggere i cinque elementi negativi della società in cui viveva:</a:t>
            </a:r>
          </a:p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r>
              <a:rPr lang="it-IT" sz="20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Povertà;</a:t>
            </a:r>
          </a:p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r>
              <a:rPr lang="it-IT" sz="20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Malattia;</a:t>
            </a:r>
          </a:p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r>
              <a:rPr lang="it-IT" sz="20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Ignoranza;</a:t>
            </a:r>
          </a:p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r>
              <a:rPr lang="it-IT" sz="20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Squallore;</a:t>
            </a:r>
          </a:p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r>
              <a:rPr lang="it-IT" sz="20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Disoccupazione.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4BFA89B8-86A5-A944-E27B-B6337D2EC2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08032" y="2149821"/>
            <a:ext cx="2639088" cy="3253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1355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94ECC3-EB8A-EDE0-8226-8E2E2B9AF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34E1132-F5FE-E47F-BB67-ED1F9BA726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D3125DA-62A3-7C5C-40F2-990147B62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34F5E7A5-9035-94F9-AE37-4289F10686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23B2294B-4746-1EB9-29D3-7E7C8007AC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CA8508B-44F1-D38C-8523-F42B88AF0A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F7F6D36-DA54-310E-9C13-07C93A4406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A932FE3F-9123-853D-003A-2314F1F761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346062" cy="1706564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9C415020-D058-A429-B565-075782EAC5E6}"/>
              </a:ext>
            </a:extLst>
          </p:cNvPr>
          <p:cNvSpPr txBox="1"/>
          <p:nvPr/>
        </p:nvSpPr>
        <p:spPr>
          <a:xfrm>
            <a:off x="4512801" y="1231405"/>
            <a:ext cx="66010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I modelli di welfare in Europa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CE55A42D-8A10-1A70-3C3D-AF5D6505332A}"/>
              </a:ext>
            </a:extLst>
          </p:cNvPr>
          <p:cNvSpPr txBox="1"/>
          <p:nvPr/>
        </p:nvSpPr>
        <p:spPr>
          <a:xfrm>
            <a:off x="8181922" y="5909045"/>
            <a:ext cx="3065198" cy="646331"/>
          </a:xfrm>
          <a:prstGeom prst="rect">
            <a:avLst/>
          </a:prstGeom>
          <a:gradFill>
            <a:gsLst>
              <a:gs pos="3000">
                <a:schemeClr val="tx2">
                  <a:lumMod val="10000"/>
                  <a:lumOff val="90000"/>
                </a:schemeClr>
              </a:gs>
              <a:gs pos="48000">
                <a:schemeClr val="tx2">
                  <a:lumMod val="10000"/>
                  <a:lumOff val="90000"/>
                </a:schemeClr>
              </a:gs>
              <a:gs pos="77000">
                <a:schemeClr val="tx2">
                  <a:lumMod val="10000"/>
                  <a:lumOff val="90000"/>
                </a:schemeClr>
              </a:gs>
            </a:gsLst>
            <a:path path="rect">
              <a:fillToRect l="100000" t="100000"/>
            </a:path>
          </a:gradFill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Docente: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Chiara Patricia Bonaventura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CD74C282-577A-4B0B-C729-04616E04CAA8}"/>
              </a:ext>
            </a:extLst>
          </p:cNvPr>
          <p:cNvSpPr txBox="1"/>
          <p:nvPr/>
        </p:nvSpPr>
        <p:spPr>
          <a:xfrm>
            <a:off x="1901130" y="2947991"/>
            <a:ext cx="52233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it-IT" sz="20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Per fare questo, Beveridge aveva previsto un complesso sistema di interventi a favore degli individui svantaggiati.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4BFA89B8-86A5-A944-E27B-B6337D2EC2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08032" y="2149821"/>
            <a:ext cx="2639088" cy="3253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32361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94ECC3-EB8A-EDE0-8226-8E2E2B9AF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34E1132-F5FE-E47F-BB67-ED1F9BA726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D3125DA-62A3-7C5C-40F2-990147B62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34F5E7A5-9035-94F9-AE37-4289F10686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23B2294B-4746-1EB9-29D3-7E7C8007AC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CA8508B-44F1-D38C-8523-F42B88AF0A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F7F6D36-DA54-310E-9C13-07C93A4406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A932FE3F-9123-853D-003A-2314F1F761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346062" cy="1706564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9C415020-D058-A429-B565-075782EAC5E6}"/>
              </a:ext>
            </a:extLst>
          </p:cNvPr>
          <p:cNvSpPr txBox="1"/>
          <p:nvPr/>
        </p:nvSpPr>
        <p:spPr>
          <a:xfrm>
            <a:off x="4512801" y="1231405"/>
            <a:ext cx="66010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I modelli di welfare in Europa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CE55A42D-8A10-1A70-3C3D-AF5D6505332A}"/>
              </a:ext>
            </a:extLst>
          </p:cNvPr>
          <p:cNvSpPr txBox="1"/>
          <p:nvPr/>
        </p:nvSpPr>
        <p:spPr>
          <a:xfrm>
            <a:off x="8181922" y="5909045"/>
            <a:ext cx="3065198" cy="646331"/>
          </a:xfrm>
          <a:prstGeom prst="rect">
            <a:avLst/>
          </a:prstGeom>
          <a:gradFill>
            <a:gsLst>
              <a:gs pos="3000">
                <a:schemeClr val="tx2">
                  <a:lumMod val="10000"/>
                  <a:lumOff val="90000"/>
                </a:schemeClr>
              </a:gs>
              <a:gs pos="48000">
                <a:schemeClr val="tx2">
                  <a:lumMod val="10000"/>
                  <a:lumOff val="90000"/>
                </a:schemeClr>
              </a:gs>
              <a:gs pos="77000">
                <a:schemeClr val="tx2">
                  <a:lumMod val="10000"/>
                  <a:lumOff val="90000"/>
                </a:schemeClr>
              </a:gs>
            </a:gsLst>
            <a:path path="rect">
              <a:fillToRect l="100000" t="100000"/>
            </a:path>
          </a:gradFill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Docente: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Chiara Patricia Bonaventura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CD74C282-577A-4B0B-C729-04616E04CAA8}"/>
              </a:ext>
            </a:extLst>
          </p:cNvPr>
          <p:cNvSpPr txBox="1"/>
          <p:nvPr/>
        </p:nvSpPr>
        <p:spPr>
          <a:xfrm>
            <a:off x="1734391" y="2653271"/>
            <a:ext cx="522334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it-IT" sz="2000" dirty="0">
                <a:latin typeface="Palatino Linotype" panose="02040502050505030304" pitchFamily="18" charset="0"/>
                <a:sym typeface="Wingdings" panose="05000000000000000000" pitchFamily="2" charset="2"/>
              </a:rPr>
              <a:t>Gran Bretagna e Italia hanno il sistema che più si ispira a questo modello.</a:t>
            </a:r>
          </a:p>
          <a:p>
            <a:pPr algn="just">
              <a:defRPr/>
            </a:pPr>
            <a:r>
              <a:rPr lang="it-IT" sz="2000" dirty="0">
                <a:latin typeface="Palatino Linotype" panose="02040502050505030304" pitchFamily="18" charset="0"/>
                <a:sym typeface="Wingdings" panose="05000000000000000000" pitchFamily="2" charset="2"/>
              </a:rPr>
              <a:t>In questi Paesi, al fine di garantire il diritto alla salute dei cittadini, è prevista l’istituzione di </a:t>
            </a:r>
            <a:r>
              <a:rPr lang="it-IT" sz="20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Servizi sanitari nazionali </a:t>
            </a:r>
            <a:r>
              <a:rPr lang="it-IT" sz="2000" dirty="0">
                <a:latin typeface="Palatino Linotype" panose="02040502050505030304" pitchFamily="18" charset="0"/>
                <a:sym typeface="Wingdings" panose="05000000000000000000" pitchFamily="2" charset="2"/>
              </a:rPr>
              <a:t>nei quali le prestazioni sono fornite da strutture sanitarie pubbliche.</a:t>
            </a:r>
            <a:endParaRPr lang="it-IT" sz="2000" b="1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4BFA89B8-86A5-A944-E27B-B6337D2EC2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08032" y="2149821"/>
            <a:ext cx="2639088" cy="3253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62334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94ECC3-EB8A-EDE0-8226-8E2E2B9AF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34E1132-F5FE-E47F-BB67-ED1F9BA726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D3125DA-62A3-7C5C-40F2-990147B62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34F5E7A5-9035-94F9-AE37-4289F10686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23B2294B-4746-1EB9-29D3-7E7C8007AC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CA8508B-44F1-D38C-8523-F42B88AF0A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F7F6D36-DA54-310E-9C13-07C93A4406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A932FE3F-9123-853D-003A-2314F1F761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346062" cy="1706564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9C415020-D058-A429-B565-075782EAC5E6}"/>
              </a:ext>
            </a:extLst>
          </p:cNvPr>
          <p:cNvSpPr txBox="1"/>
          <p:nvPr/>
        </p:nvSpPr>
        <p:spPr>
          <a:xfrm>
            <a:off x="4512801" y="1231405"/>
            <a:ext cx="66010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I modelli di welfare in Europa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CE55A42D-8A10-1A70-3C3D-AF5D6505332A}"/>
              </a:ext>
            </a:extLst>
          </p:cNvPr>
          <p:cNvSpPr txBox="1"/>
          <p:nvPr/>
        </p:nvSpPr>
        <p:spPr>
          <a:xfrm>
            <a:off x="8181922" y="5909045"/>
            <a:ext cx="3065198" cy="646331"/>
          </a:xfrm>
          <a:prstGeom prst="rect">
            <a:avLst/>
          </a:prstGeom>
          <a:gradFill>
            <a:gsLst>
              <a:gs pos="3000">
                <a:schemeClr val="tx2">
                  <a:lumMod val="10000"/>
                  <a:lumOff val="90000"/>
                </a:schemeClr>
              </a:gs>
              <a:gs pos="48000">
                <a:schemeClr val="tx2">
                  <a:lumMod val="10000"/>
                  <a:lumOff val="90000"/>
                </a:schemeClr>
              </a:gs>
              <a:gs pos="77000">
                <a:schemeClr val="tx2">
                  <a:lumMod val="10000"/>
                  <a:lumOff val="90000"/>
                </a:schemeClr>
              </a:gs>
            </a:gsLst>
            <a:path path="rect">
              <a:fillToRect l="100000" t="100000"/>
            </a:path>
          </a:gradFill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Docente: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Chiara Patricia Bonaventura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CD74C282-577A-4B0B-C729-04616E04CAA8}"/>
              </a:ext>
            </a:extLst>
          </p:cNvPr>
          <p:cNvSpPr txBox="1"/>
          <p:nvPr/>
        </p:nvSpPr>
        <p:spPr>
          <a:xfrm>
            <a:off x="1743468" y="2635567"/>
            <a:ext cx="520518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it-IT" sz="2000" dirty="0">
                <a:latin typeface="Palatino Linotype" panose="02040502050505030304" pitchFamily="18" charset="0"/>
                <a:sym typeface="Wingdings" panose="05000000000000000000" pitchFamily="2" charset="2"/>
              </a:rPr>
              <a:t>Il costo della spesa sanitaria è quindi sostenuto non dai fondi assicurativi, ma prevalentemente dalla fiscalità generale. </a:t>
            </a:r>
          </a:p>
          <a:p>
            <a:pPr algn="just">
              <a:defRPr/>
            </a:pPr>
            <a:r>
              <a:rPr lang="it-IT" sz="2000" dirty="0">
                <a:latin typeface="Palatino Linotype" panose="02040502050505030304" pitchFamily="18" charset="0"/>
                <a:sym typeface="Wingdings" panose="05000000000000000000" pitchFamily="2" charset="2"/>
              </a:rPr>
              <a:t>Le prestazioni sanitarie sono completamente gratuite o soggette al pagamento di piccole somme, ossia i ticket</a:t>
            </a:r>
            <a:r>
              <a:rPr lang="it-IT" sz="20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.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4BFA89B8-86A5-A944-E27B-B6337D2EC2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08032" y="2149821"/>
            <a:ext cx="2639088" cy="3253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30253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94ECC3-EB8A-EDE0-8226-8E2E2B9AF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34E1132-F5FE-E47F-BB67-ED1F9BA726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D3125DA-62A3-7C5C-40F2-990147B62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34F5E7A5-9035-94F9-AE37-4289F10686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23B2294B-4746-1EB9-29D3-7E7C8007AC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CA8508B-44F1-D38C-8523-F42B88AF0A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F7F6D36-DA54-310E-9C13-07C93A4406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A932FE3F-9123-853D-003A-2314F1F761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346062" cy="1706564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9C415020-D058-A429-B565-075782EAC5E6}"/>
              </a:ext>
            </a:extLst>
          </p:cNvPr>
          <p:cNvSpPr txBox="1"/>
          <p:nvPr/>
        </p:nvSpPr>
        <p:spPr>
          <a:xfrm>
            <a:off x="4512801" y="1231405"/>
            <a:ext cx="66010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I modelli di welfare in Europa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CE55A42D-8A10-1A70-3C3D-AF5D6505332A}"/>
              </a:ext>
            </a:extLst>
          </p:cNvPr>
          <p:cNvSpPr txBox="1"/>
          <p:nvPr/>
        </p:nvSpPr>
        <p:spPr>
          <a:xfrm>
            <a:off x="8181922" y="5909045"/>
            <a:ext cx="3065198" cy="646331"/>
          </a:xfrm>
          <a:prstGeom prst="rect">
            <a:avLst/>
          </a:prstGeom>
          <a:gradFill>
            <a:gsLst>
              <a:gs pos="3000">
                <a:schemeClr val="tx2">
                  <a:lumMod val="10000"/>
                  <a:lumOff val="90000"/>
                </a:schemeClr>
              </a:gs>
              <a:gs pos="48000">
                <a:schemeClr val="tx2">
                  <a:lumMod val="10000"/>
                  <a:lumOff val="90000"/>
                </a:schemeClr>
              </a:gs>
              <a:gs pos="77000">
                <a:schemeClr val="tx2">
                  <a:lumMod val="10000"/>
                  <a:lumOff val="90000"/>
                </a:schemeClr>
              </a:gs>
            </a:gsLst>
            <a:path path="rect">
              <a:fillToRect l="100000" t="100000"/>
            </a:path>
          </a:gradFill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Docente: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Chiara Patricia Bonaventura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CD74C282-577A-4B0B-C729-04616E04CAA8}"/>
              </a:ext>
            </a:extLst>
          </p:cNvPr>
          <p:cNvSpPr txBox="1"/>
          <p:nvPr/>
        </p:nvSpPr>
        <p:spPr>
          <a:xfrm>
            <a:off x="1743468" y="2704337"/>
            <a:ext cx="520518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it-IT" sz="20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Differenza principale tra il modello italiano e quello britannico</a:t>
            </a:r>
            <a:r>
              <a:rPr lang="it-IT" sz="2000" dirty="0">
                <a:latin typeface="Palatino Linotype" panose="02040502050505030304" pitchFamily="18" charset="0"/>
                <a:sym typeface="Wingdings" panose="05000000000000000000" pitchFamily="2" charset="2"/>
              </a:rPr>
              <a:t> è il fatto che:</a:t>
            </a:r>
          </a:p>
          <a:p>
            <a:pPr algn="just">
              <a:defRPr/>
            </a:pPr>
            <a:endParaRPr lang="it-IT" sz="2000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algn="just">
              <a:defRPr/>
            </a:pPr>
            <a:endParaRPr lang="it-IT" sz="2000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algn="just">
              <a:defRPr/>
            </a:pPr>
            <a:r>
              <a:rPr lang="it-IT" sz="2000" dirty="0">
                <a:latin typeface="Palatino Linotype" panose="02040502050505030304" pitchFamily="18" charset="0"/>
                <a:sym typeface="Wingdings" panose="05000000000000000000" pitchFamily="2" charset="2"/>
              </a:rPr>
              <a:t>nell’ordinamento italiano viene dato maggior potere gestionale alle Regioni e agli Enti locali.</a:t>
            </a:r>
            <a:endParaRPr lang="it-IT" sz="2000" b="1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4BFA89B8-86A5-A944-E27B-B6337D2EC2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08032" y="2149821"/>
            <a:ext cx="2639088" cy="3253671"/>
          </a:xfrm>
          <a:prstGeom prst="rect">
            <a:avLst/>
          </a:prstGeom>
        </p:spPr>
      </p:pic>
      <p:cxnSp>
        <p:nvCxnSpPr>
          <p:cNvPr id="3" name="Connettore 2 2">
            <a:extLst>
              <a:ext uri="{FF2B5EF4-FFF2-40B4-BE49-F238E27FC236}">
                <a16:creationId xmlns:a16="http://schemas.microsoft.com/office/drawing/2014/main" id="{3CEFC1FB-32C1-A1D6-DF60-DB8C0095C048}"/>
              </a:ext>
            </a:extLst>
          </p:cNvPr>
          <p:cNvCxnSpPr>
            <a:cxnSpLocks/>
          </p:cNvCxnSpPr>
          <p:nvPr/>
        </p:nvCxnSpPr>
        <p:spPr>
          <a:xfrm>
            <a:off x="2857500" y="3429000"/>
            <a:ext cx="0" cy="51727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707240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94ECC3-EB8A-EDE0-8226-8E2E2B9AF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34E1132-F5FE-E47F-BB67-ED1F9BA726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D3125DA-62A3-7C5C-40F2-990147B62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34F5E7A5-9035-94F9-AE37-4289F10686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23B2294B-4746-1EB9-29D3-7E7C8007AC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CA8508B-44F1-D38C-8523-F42B88AF0A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F7F6D36-DA54-310E-9C13-07C93A4406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A932FE3F-9123-853D-003A-2314F1F761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346062" cy="1706564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9C415020-D058-A429-B565-075782EAC5E6}"/>
              </a:ext>
            </a:extLst>
          </p:cNvPr>
          <p:cNvSpPr txBox="1"/>
          <p:nvPr/>
        </p:nvSpPr>
        <p:spPr>
          <a:xfrm>
            <a:off x="4512801" y="1231405"/>
            <a:ext cx="66010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Il Welfare State in Italia 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CE55A42D-8A10-1A70-3C3D-AF5D6505332A}"/>
              </a:ext>
            </a:extLst>
          </p:cNvPr>
          <p:cNvSpPr txBox="1"/>
          <p:nvPr/>
        </p:nvSpPr>
        <p:spPr>
          <a:xfrm>
            <a:off x="8181922" y="5804135"/>
            <a:ext cx="3065198" cy="646331"/>
          </a:xfrm>
          <a:prstGeom prst="rect">
            <a:avLst/>
          </a:prstGeom>
          <a:gradFill>
            <a:gsLst>
              <a:gs pos="3000">
                <a:schemeClr val="tx2">
                  <a:lumMod val="10000"/>
                  <a:lumOff val="90000"/>
                </a:schemeClr>
              </a:gs>
              <a:gs pos="48000">
                <a:schemeClr val="tx2">
                  <a:lumMod val="10000"/>
                  <a:lumOff val="90000"/>
                </a:schemeClr>
              </a:gs>
              <a:gs pos="77000">
                <a:schemeClr val="tx2">
                  <a:lumMod val="10000"/>
                  <a:lumOff val="90000"/>
                </a:schemeClr>
              </a:gs>
            </a:gsLst>
            <a:path path="rect">
              <a:fillToRect l="100000" t="100000"/>
            </a:path>
          </a:gradFill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Docente: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Chiara Patricia Bonaventura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CD74C282-577A-4B0B-C729-04616E04CAA8}"/>
              </a:ext>
            </a:extLst>
          </p:cNvPr>
          <p:cNvSpPr txBox="1"/>
          <p:nvPr/>
        </p:nvSpPr>
        <p:spPr>
          <a:xfrm>
            <a:off x="1743468" y="2382820"/>
            <a:ext cx="950365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it-IT" sz="20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In Italia i caratteri dello Stato sociale sono dettati dalla Costituzione repubblicana, che è entrata in vigore il 1° gennaio 1948.</a:t>
            </a:r>
          </a:p>
          <a:p>
            <a:pPr algn="just">
              <a:defRPr/>
            </a:pPr>
            <a:endParaRPr lang="it-IT" sz="2000" b="1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algn="just">
              <a:defRPr/>
            </a:pPr>
            <a:r>
              <a:rPr lang="it-IT" sz="2000" dirty="0">
                <a:latin typeface="Palatino Linotype" panose="02040502050505030304" pitchFamily="18" charset="0"/>
                <a:sym typeface="Wingdings" panose="05000000000000000000" pitchFamily="2" charset="2"/>
              </a:rPr>
              <a:t>L’art. 2 della Costituzione si attiene a questi principi</a:t>
            </a:r>
          </a:p>
          <a:p>
            <a:pPr algn="just">
              <a:defRPr/>
            </a:pPr>
            <a:endParaRPr lang="it-IT" sz="2000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algn="just">
              <a:defRPr/>
            </a:pPr>
            <a:endParaRPr lang="it-IT" sz="2000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algn="just">
              <a:defRPr/>
            </a:pPr>
            <a:r>
              <a:rPr lang="it-IT" sz="2000" dirty="0">
                <a:latin typeface="Palatino Linotype" panose="02040502050505030304" pitchFamily="18" charset="0"/>
                <a:sym typeface="Wingdings" panose="05000000000000000000" pitchFamily="2" charset="2"/>
              </a:rPr>
              <a:t>riconosce i diritti inviolabili dell’uomo, sia come singolo sia come partecipante a formazioni sociali, e richiede l’adempimento dei doveri inderogabili di solidarietà politica, economica e sociale.</a:t>
            </a:r>
          </a:p>
        </p:txBody>
      </p:sp>
      <p:cxnSp>
        <p:nvCxnSpPr>
          <p:cNvPr id="6" name="Connettore 2 5">
            <a:extLst>
              <a:ext uri="{FF2B5EF4-FFF2-40B4-BE49-F238E27FC236}">
                <a16:creationId xmlns:a16="http://schemas.microsoft.com/office/drawing/2014/main" id="{EA99A47D-3D26-7EAA-DE8A-B9FAE079D0C7}"/>
              </a:ext>
            </a:extLst>
          </p:cNvPr>
          <p:cNvCxnSpPr>
            <a:cxnSpLocks/>
          </p:cNvCxnSpPr>
          <p:nvPr/>
        </p:nvCxnSpPr>
        <p:spPr>
          <a:xfrm>
            <a:off x="4346062" y="3704300"/>
            <a:ext cx="0" cy="39319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609641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94ECC3-EB8A-EDE0-8226-8E2E2B9AF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34E1132-F5FE-E47F-BB67-ED1F9BA726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D3125DA-62A3-7C5C-40F2-990147B62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34F5E7A5-9035-94F9-AE37-4289F10686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23B2294B-4746-1EB9-29D3-7E7C8007AC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CA8508B-44F1-D38C-8523-F42B88AF0A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F7F6D36-DA54-310E-9C13-07C93A4406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A932FE3F-9123-853D-003A-2314F1F761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346062" cy="1706564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9C415020-D058-A429-B565-075782EAC5E6}"/>
              </a:ext>
            </a:extLst>
          </p:cNvPr>
          <p:cNvSpPr txBox="1"/>
          <p:nvPr/>
        </p:nvSpPr>
        <p:spPr>
          <a:xfrm>
            <a:off x="4512801" y="1231405"/>
            <a:ext cx="66010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Il Welfare State in Italia 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CE55A42D-8A10-1A70-3C3D-AF5D6505332A}"/>
              </a:ext>
            </a:extLst>
          </p:cNvPr>
          <p:cNvSpPr txBox="1"/>
          <p:nvPr/>
        </p:nvSpPr>
        <p:spPr>
          <a:xfrm>
            <a:off x="8181922" y="5665281"/>
            <a:ext cx="3065198" cy="646331"/>
          </a:xfrm>
          <a:prstGeom prst="rect">
            <a:avLst/>
          </a:prstGeom>
          <a:gradFill>
            <a:gsLst>
              <a:gs pos="3000">
                <a:schemeClr val="tx2">
                  <a:lumMod val="10000"/>
                  <a:lumOff val="90000"/>
                </a:schemeClr>
              </a:gs>
              <a:gs pos="48000">
                <a:schemeClr val="tx2">
                  <a:lumMod val="10000"/>
                  <a:lumOff val="90000"/>
                </a:schemeClr>
              </a:gs>
              <a:gs pos="77000">
                <a:schemeClr val="tx2">
                  <a:lumMod val="10000"/>
                  <a:lumOff val="90000"/>
                </a:schemeClr>
              </a:gs>
            </a:gsLst>
            <a:path path="rect">
              <a:fillToRect l="100000" t="100000"/>
            </a:path>
          </a:gradFill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Docente: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Chiara Patricia Bonaventura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CD74C282-577A-4B0B-C729-04616E04CAA8}"/>
              </a:ext>
            </a:extLst>
          </p:cNvPr>
          <p:cNvSpPr txBox="1"/>
          <p:nvPr/>
        </p:nvSpPr>
        <p:spPr>
          <a:xfrm>
            <a:off x="1743468" y="2102683"/>
            <a:ext cx="9503652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it-IT" sz="1900" dirty="0">
                <a:latin typeface="Palatino Linotype" panose="02040502050505030304" pitchFamily="18" charset="0"/>
                <a:sym typeface="Wingdings" panose="05000000000000000000" pitchFamily="2" charset="2"/>
              </a:rPr>
              <a:t>I padri costituenti ritengono fondamentali, insieme ai principi di democrazia, libertà e giustizia (che dettano le basi di uno Stato democratico) anche i cosiddetti diritti sociali, come la tutela del lavoro, le libertà sindacali, le forme di assistenza e previdenza, la tutela della salute, la tutela delle organizzazioni sociali.</a:t>
            </a:r>
          </a:p>
          <a:p>
            <a:pPr algn="just">
              <a:defRPr/>
            </a:pPr>
            <a:endParaRPr lang="it-IT" sz="1900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algn="just">
              <a:defRPr/>
            </a:pPr>
            <a:r>
              <a:rPr lang="it-IT" sz="1900" dirty="0">
                <a:latin typeface="Palatino Linotype" panose="02040502050505030304" pitchFamily="18" charset="0"/>
                <a:sym typeface="Wingdings" panose="05000000000000000000" pitchFamily="2" charset="2"/>
              </a:rPr>
              <a:t>Nonostante la chiarezza dell’enunciato costituzionale, i governi italiani del dopoguerra dovettero affrontare urgenti problemi economici di ricostruzione e sviluppo, che lasciarono poco spazio alle politiche sociali, pur in presenza di alcuni interventi importanti (come la creazione della Cassa del Mezzogiorno e del Ministero delle Partecipazioni Statali). </a:t>
            </a:r>
          </a:p>
        </p:txBody>
      </p:sp>
    </p:spTree>
    <p:extLst>
      <p:ext uri="{BB962C8B-B14F-4D97-AF65-F5344CB8AC3E}">
        <p14:creationId xmlns:p14="http://schemas.microsoft.com/office/powerpoint/2010/main" val="52142090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94ECC3-EB8A-EDE0-8226-8E2E2B9AF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34E1132-F5FE-E47F-BB67-ED1F9BA726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D3125DA-62A3-7C5C-40F2-990147B62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34F5E7A5-9035-94F9-AE37-4289F10686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23B2294B-4746-1EB9-29D3-7E7C8007AC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CA8508B-44F1-D38C-8523-F42B88AF0A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F7F6D36-DA54-310E-9C13-07C93A4406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A932FE3F-9123-853D-003A-2314F1F761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346062" cy="1706564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9C415020-D058-A429-B565-075782EAC5E6}"/>
              </a:ext>
            </a:extLst>
          </p:cNvPr>
          <p:cNvSpPr txBox="1"/>
          <p:nvPr/>
        </p:nvSpPr>
        <p:spPr>
          <a:xfrm>
            <a:off x="4512801" y="1231405"/>
            <a:ext cx="66010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Il Welfare State in Italia 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CE55A42D-8A10-1A70-3C3D-AF5D6505332A}"/>
              </a:ext>
            </a:extLst>
          </p:cNvPr>
          <p:cNvSpPr txBox="1"/>
          <p:nvPr/>
        </p:nvSpPr>
        <p:spPr>
          <a:xfrm>
            <a:off x="8181922" y="5566885"/>
            <a:ext cx="3065198" cy="646331"/>
          </a:xfrm>
          <a:prstGeom prst="rect">
            <a:avLst/>
          </a:prstGeom>
          <a:gradFill>
            <a:gsLst>
              <a:gs pos="3000">
                <a:schemeClr val="tx2">
                  <a:lumMod val="10000"/>
                  <a:lumOff val="90000"/>
                </a:schemeClr>
              </a:gs>
              <a:gs pos="48000">
                <a:schemeClr val="tx2">
                  <a:lumMod val="10000"/>
                  <a:lumOff val="90000"/>
                </a:schemeClr>
              </a:gs>
              <a:gs pos="77000">
                <a:schemeClr val="tx2">
                  <a:lumMod val="10000"/>
                  <a:lumOff val="90000"/>
                </a:schemeClr>
              </a:gs>
            </a:gsLst>
            <a:path path="rect">
              <a:fillToRect l="100000" t="100000"/>
            </a:path>
          </a:gradFill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Docente: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Chiara Patricia Bonaventura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D0601C7C-E426-CA13-6EB6-47804F0E100C}"/>
              </a:ext>
            </a:extLst>
          </p:cNvPr>
          <p:cNvSpPr txBox="1"/>
          <p:nvPr/>
        </p:nvSpPr>
        <p:spPr>
          <a:xfrm>
            <a:off x="1325880" y="2291812"/>
            <a:ext cx="992124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000" dirty="0">
                <a:latin typeface="Palatino Linotype" panose="02040502050505030304" pitchFamily="18" charset="0"/>
              </a:rPr>
              <a:t>Fino al periodo tra la fine degli anni Cinquanta e l’inizio degli anni Sessanta del Novecento la politica economica rimane di stampo </a:t>
            </a:r>
            <a:r>
              <a:rPr lang="it-IT" sz="2000" b="1" dirty="0">
                <a:latin typeface="Palatino Linotype" panose="02040502050505030304" pitchFamily="18" charset="0"/>
              </a:rPr>
              <a:t>neoliberista </a:t>
            </a:r>
            <a:r>
              <a:rPr lang="it-IT" sz="20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 </a:t>
            </a:r>
            <a:r>
              <a:rPr lang="it-IT" sz="2000" dirty="0">
                <a:latin typeface="Palatino Linotype" panose="02040502050505030304" pitchFamily="18" charset="0"/>
                <a:sym typeface="Wingdings" panose="05000000000000000000" pitchFamily="2" charset="2"/>
              </a:rPr>
              <a:t>periodo in cui l’industria si sviluppa a dismisura e il reddito degli italiani cresce di oltre un terzo. </a:t>
            </a:r>
          </a:p>
          <a:p>
            <a:pPr algn="just"/>
            <a:endParaRPr lang="it-IT" sz="2000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algn="just"/>
            <a:r>
              <a:rPr lang="it-IT" sz="2000" dirty="0">
                <a:latin typeface="Palatino Linotype" panose="02040502050505030304" pitchFamily="18" charset="0"/>
                <a:sym typeface="Wingdings" panose="05000000000000000000" pitchFamily="2" charset="2"/>
              </a:rPr>
              <a:t>A partire da questo periodo, si realizzano importanti interventi dello Stato: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000" dirty="0">
                <a:latin typeface="Palatino Linotype" panose="02040502050505030304" pitchFamily="18" charset="0"/>
                <a:sym typeface="Wingdings" panose="05000000000000000000" pitchFamily="2" charset="2"/>
              </a:rPr>
              <a:t>la </a:t>
            </a:r>
            <a:r>
              <a:rPr lang="it-IT" sz="20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riforma della scuola media inferiore</a:t>
            </a:r>
            <a:r>
              <a:rPr lang="it-IT" sz="2000" dirty="0">
                <a:latin typeface="Palatino Linotype" panose="02040502050505030304" pitchFamily="18" charset="0"/>
                <a:sym typeface="Wingdings" panose="05000000000000000000" pitchFamily="2" charset="2"/>
              </a:rPr>
              <a:t>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000" dirty="0">
                <a:latin typeface="Palatino Linotype" panose="02040502050505030304" pitchFamily="18" charset="0"/>
                <a:sym typeface="Wingdings" panose="05000000000000000000" pitchFamily="2" charset="2"/>
              </a:rPr>
              <a:t>la </a:t>
            </a:r>
            <a:r>
              <a:rPr lang="it-IT" sz="20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nazionalizzazione dell’energia elettrica</a:t>
            </a:r>
            <a:r>
              <a:rPr lang="it-IT" sz="2000" dirty="0">
                <a:latin typeface="Palatino Linotype" panose="02040502050505030304" pitchFamily="18" charset="0"/>
                <a:sym typeface="Wingdings" panose="05000000000000000000" pitchFamily="2" charset="2"/>
              </a:rPr>
              <a:t>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000" dirty="0">
                <a:latin typeface="Palatino Linotype" panose="02040502050505030304" pitchFamily="18" charset="0"/>
                <a:sym typeface="Wingdings" panose="05000000000000000000" pitchFamily="2" charset="2"/>
              </a:rPr>
              <a:t>i </a:t>
            </a:r>
            <a:r>
              <a:rPr lang="it-IT" sz="20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provvedimenti a favore del Mezzogiorno</a:t>
            </a:r>
            <a:r>
              <a:rPr lang="it-IT" sz="2000" dirty="0">
                <a:latin typeface="Palatino Linotype" panose="02040502050505030304" pitchFamily="18" charset="0"/>
                <a:sym typeface="Wingdings" panose="05000000000000000000" pitchFamily="2" charset="2"/>
              </a:rPr>
              <a:t>.</a:t>
            </a:r>
            <a:endParaRPr lang="it-IT" sz="2000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356526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94ECC3-EB8A-EDE0-8226-8E2E2B9AF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34E1132-F5FE-E47F-BB67-ED1F9BA726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D3125DA-62A3-7C5C-40F2-990147B62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34F5E7A5-9035-94F9-AE37-4289F10686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23B2294B-4746-1EB9-29D3-7E7C8007AC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CA8508B-44F1-D38C-8523-F42B88AF0A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F7F6D36-DA54-310E-9C13-07C93A4406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A932FE3F-9123-853D-003A-2314F1F761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346062" cy="1706564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9C415020-D058-A429-B565-075782EAC5E6}"/>
              </a:ext>
            </a:extLst>
          </p:cNvPr>
          <p:cNvSpPr txBox="1"/>
          <p:nvPr/>
        </p:nvSpPr>
        <p:spPr>
          <a:xfrm>
            <a:off x="4512801" y="1231405"/>
            <a:ext cx="66010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Dagli anni Settanta ai nostri giorni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CE55A42D-8A10-1A70-3C3D-AF5D6505332A}"/>
              </a:ext>
            </a:extLst>
          </p:cNvPr>
          <p:cNvSpPr txBox="1"/>
          <p:nvPr/>
        </p:nvSpPr>
        <p:spPr>
          <a:xfrm>
            <a:off x="8181922" y="5759037"/>
            <a:ext cx="3065198" cy="646331"/>
          </a:xfrm>
          <a:prstGeom prst="rect">
            <a:avLst/>
          </a:prstGeom>
          <a:gradFill>
            <a:gsLst>
              <a:gs pos="3000">
                <a:schemeClr val="tx2">
                  <a:lumMod val="10000"/>
                  <a:lumOff val="90000"/>
                </a:schemeClr>
              </a:gs>
              <a:gs pos="48000">
                <a:schemeClr val="tx2">
                  <a:lumMod val="10000"/>
                  <a:lumOff val="90000"/>
                </a:schemeClr>
              </a:gs>
              <a:gs pos="77000">
                <a:schemeClr val="tx2">
                  <a:lumMod val="10000"/>
                  <a:lumOff val="90000"/>
                </a:schemeClr>
              </a:gs>
            </a:gsLst>
            <a:path path="rect">
              <a:fillToRect l="100000" t="100000"/>
            </a:path>
          </a:gradFill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Docente: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Chiara Patricia Bonaventura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D0601C7C-E426-CA13-6EB6-47804F0E100C}"/>
              </a:ext>
            </a:extLst>
          </p:cNvPr>
          <p:cNvSpPr txBox="1"/>
          <p:nvPr/>
        </p:nvSpPr>
        <p:spPr>
          <a:xfrm>
            <a:off x="1325880" y="2148699"/>
            <a:ext cx="992124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000" b="1" dirty="0">
                <a:latin typeface="Palatino Linotype" panose="02040502050505030304" pitchFamily="18" charset="0"/>
              </a:rPr>
              <a:t>La massima espansione delle riforme sociali si ebbe negli anni Settanta, quando, in seguito alle proteste operaie e studentesche, furono introdotte leggi che trasformarono profondamente l’organizzazione sociale. </a:t>
            </a:r>
          </a:p>
          <a:p>
            <a:pPr algn="just"/>
            <a:endParaRPr lang="it-IT" sz="2000" b="1" dirty="0">
              <a:latin typeface="Palatino Linotype" panose="02040502050505030304" pitchFamily="18" charset="0"/>
            </a:endParaRPr>
          </a:p>
          <a:p>
            <a:pPr algn="just"/>
            <a:r>
              <a:rPr lang="it-IT" sz="2000" dirty="0">
                <a:latin typeface="Palatino Linotype" panose="02040502050505030304" pitchFamily="18" charset="0"/>
              </a:rPr>
              <a:t>La legge </a:t>
            </a:r>
            <a:r>
              <a:rPr lang="it-IT" sz="2000" b="1" dirty="0">
                <a:latin typeface="Palatino Linotype" panose="02040502050505030304" pitchFamily="18" charset="0"/>
              </a:rPr>
              <a:t>Statuto dei lavoratori (L. 300/70) </a:t>
            </a:r>
            <a:r>
              <a:rPr lang="it-IT" sz="20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 </a:t>
            </a:r>
            <a:r>
              <a:rPr lang="it-IT" sz="2000" dirty="0">
                <a:latin typeface="Palatino Linotype" panose="02040502050505030304" pitchFamily="18" charset="0"/>
                <a:sym typeface="Wingdings" panose="05000000000000000000" pitchFamily="2" charset="2"/>
              </a:rPr>
              <a:t>regolamenta l’assunzione e la cessazione del rapporto di lavoro;</a:t>
            </a:r>
          </a:p>
          <a:p>
            <a:pPr algn="just"/>
            <a:endParaRPr lang="it-IT" sz="2000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algn="just"/>
            <a:r>
              <a:rPr lang="it-IT" sz="2000" dirty="0">
                <a:latin typeface="Palatino Linotype" panose="02040502050505030304" pitchFamily="18" charset="0"/>
                <a:sym typeface="Wingdings" panose="05000000000000000000" pitchFamily="2" charset="2"/>
              </a:rPr>
              <a:t>La </a:t>
            </a:r>
            <a:r>
              <a:rPr lang="it-IT" sz="20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legge 1044/71 </a:t>
            </a:r>
            <a:r>
              <a:rPr lang="it-IT" sz="2000" dirty="0">
                <a:latin typeface="Palatino Linotype" panose="02040502050505030304" pitchFamily="18" charset="0"/>
                <a:sym typeface="Wingdings" panose="05000000000000000000" pitchFamily="2" charset="2"/>
              </a:rPr>
              <a:t> istituisce gli </a:t>
            </a:r>
            <a:r>
              <a:rPr lang="it-IT" sz="20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asili nido;</a:t>
            </a:r>
          </a:p>
          <a:p>
            <a:pPr algn="just"/>
            <a:endParaRPr lang="it-IT" sz="2000" b="1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algn="just"/>
            <a:r>
              <a:rPr lang="it-IT" sz="2000" dirty="0">
                <a:latin typeface="Palatino Linotype" panose="02040502050505030304" pitchFamily="18" charset="0"/>
                <a:sym typeface="Wingdings" panose="05000000000000000000" pitchFamily="2" charset="2"/>
              </a:rPr>
              <a:t>La </a:t>
            </a:r>
            <a:r>
              <a:rPr lang="it-IT" sz="20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legge 151/75 </a:t>
            </a:r>
            <a:r>
              <a:rPr lang="it-IT" sz="2000" dirty="0">
                <a:latin typeface="Palatino Linotype" panose="02040502050505030304" pitchFamily="18" charset="0"/>
                <a:sym typeface="Wingdings" panose="05000000000000000000" pitchFamily="2" charset="2"/>
              </a:rPr>
              <a:t> riforma il </a:t>
            </a:r>
            <a:r>
              <a:rPr lang="it-IT" sz="20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diritto di famiglia </a:t>
            </a:r>
            <a:r>
              <a:rPr lang="it-IT" sz="2000" dirty="0">
                <a:latin typeface="Palatino Linotype" panose="02040502050505030304" pitchFamily="18" charset="0"/>
                <a:sym typeface="Wingdings" panose="05000000000000000000" pitchFamily="2" charset="2"/>
              </a:rPr>
              <a:t>nell’ottica della parità tra coniugi e dell’equiparazione dei figli legittimi ai figli naturali riconosciuti.</a:t>
            </a:r>
          </a:p>
        </p:txBody>
      </p:sp>
    </p:spTree>
    <p:extLst>
      <p:ext uri="{BB962C8B-B14F-4D97-AF65-F5344CB8AC3E}">
        <p14:creationId xmlns:p14="http://schemas.microsoft.com/office/powerpoint/2010/main" val="286000552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94ECC3-EB8A-EDE0-8226-8E2E2B9AF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34E1132-F5FE-E47F-BB67-ED1F9BA726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D3125DA-62A3-7C5C-40F2-990147B62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34F5E7A5-9035-94F9-AE37-4289F10686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23B2294B-4746-1EB9-29D3-7E7C8007AC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CA8508B-44F1-D38C-8523-F42B88AF0A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F7F6D36-DA54-310E-9C13-07C93A4406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A932FE3F-9123-853D-003A-2314F1F761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346062" cy="1706564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9C415020-D058-A429-B565-075782EAC5E6}"/>
              </a:ext>
            </a:extLst>
          </p:cNvPr>
          <p:cNvSpPr txBox="1"/>
          <p:nvPr/>
        </p:nvSpPr>
        <p:spPr>
          <a:xfrm>
            <a:off x="4512801" y="1231405"/>
            <a:ext cx="66010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Dagli anni Settanta ai nostri giorni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CE55A42D-8A10-1A70-3C3D-AF5D6505332A}"/>
              </a:ext>
            </a:extLst>
          </p:cNvPr>
          <p:cNvSpPr txBox="1"/>
          <p:nvPr/>
        </p:nvSpPr>
        <p:spPr>
          <a:xfrm>
            <a:off x="8181922" y="5491141"/>
            <a:ext cx="3065198" cy="646331"/>
          </a:xfrm>
          <a:prstGeom prst="rect">
            <a:avLst/>
          </a:prstGeom>
          <a:gradFill>
            <a:gsLst>
              <a:gs pos="3000">
                <a:schemeClr val="tx2">
                  <a:lumMod val="10000"/>
                  <a:lumOff val="90000"/>
                </a:schemeClr>
              </a:gs>
              <a:gs pos="48000">
                <a:schemeClr val="tx2">
                  <a:lumMod val="10000"/>
                  <a:lumOff val="90000"/>
                </a:schemeClr>
              </a:gs>
              <a:gs pos="77000">
                <a:schemeClr val="tx2">
                  <a:lumMod val="10000"/>
                  <a:lumOff val="90000"/>
                </a:schemeClr>
              </a:gs>
            </a:gsLst>
            <a:path path="rect">
              <a:fillToRect l="100000" t="100000"/>
            </a:path>
          </a:gradFill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Docente: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Chiara Patricia Bonaventura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D0601C7C-E426-CA13-6EB6-47804F0E100C}"/>
              </a:ext>
            </a:extLst>
          </p:cNvPr>
          <p:cNvSpPr txBox="1"/>
          <p:nvPr/>
        </p:nvSpPr>
        <p:spPr>
          <a:xfrm>
            <a:off x="1325880" y="2486327"/>
            <a:ext cx="992124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000" dirty="0">
                <a:latin typeface="Palatino Linotype" panose="02040502050505030304" pitchFamily="18" charset="0"/>
                <a:sym typeface="Wingdings" panose="05000000000000000000" pitchFamily="2" charset="2"/>
              </a:rPr>
              <a:t>Con l’obiettivo di realizzare una parità femminile all’interno del lavoro, ricordiamo anche:</a:t>
            </a:r>
          </a:p>
          <a:p>
            <a:pPr algn="just"/>
            <a:endParaRPr lang="it-IT" sz="2000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000" dirty="0">
                <a:latin typeface="Palatino Linotype" panose="02040502050505030304" pitchFamily="18" charset="0"/>
                <a:sym typeface="Wingdings" panose="05000000000000000000" pitchFamily="2" charset="2"/>
              </a:rPr>
              <a:t>la </a:t>
            </a:r>
            <a:r>
              <a:rPr lang="it-IT" sz="20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legge 1204/71 </a:t>
            </a:r>
            <a:r>
              <a:rPr lang="it-IT" sz="2000" dirty="0">
                <a:latin typeface="Palatino Linotype" panose="02040502050505030304" pitchFamily="18" charset="0"/>
                <a:sym typeface="Wingdings" panose="05000000000000000000" pitchFamily="2" charset="2"/>
              </a:rPr>
              <a:t> a </a:t>
            </a:r>
            <a:r>
              <a:rPr lang="it-IT" sz="20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tutela della maternità;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000" dirty="0">
                <a:latin typeface="Palatino Linotype" panose="02040502050505030304" pitchFamily="18" charset="0"/>
                <a:sym typeface="Wingdings" panose="05000000000000000000" pitchFamily="2" charset="2"/>
              </a:rPr>
              <a:t>la</a:t>
            </a:r>
            <a:r>
              <a:rPr lang="it-IT" sz="20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 legge 907/77  </a:t>
            </a:r>
            <a:r>
              <a:rPr lang="it-IT" sz="2000" dirty="0">
                <a:latin typeface="Palatino Linotype" panose="02040502050505030304" pitchFamily="18" charset="0"/>
                <a:sym typeface="Wingdings" panose="05000000000000000000" pitchFamily="2" charset="2"/>
              </a:rPr>
              <a:t>garantisce per la prima volta alla </a:t>
            </a:r>
            <a:r>
              <a:rPr lang="it-IT" sz="20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donna</a:t>
            </a:r>
            <a:r>
              <a:rPr lang="it-IT" sz="2000" dirty="0">
                <a:latin typeface="Palatino Linotype" panose="02040502050505030304" pitchFamily="18" charset="0"/>
                <a:sym typeface="Wingdings" panose="05000000000000000000" pitchFamily="2" charset="2"/>
              </a:rPr>
              <a:t> il diritto di ricevere </a:t>
            </a:r>
            <a:r>
              <a:rPr lang="it-IT" sz="20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una pari retribuzione</a:t>
            </a:r>
            <a:r>
              <a:rPr lang="it-IT" sz="2000" dirty="0">
                <a:latin typeface="Palatino Linotype" panose="02040502050505030304" pitchFamily="18" charset="0"/>
                <a:sym typeface="Wingdings" panose="05000000000000000000" pitchFamily="2" charset="2"/>
              </a:rPr>
              <a:t>, a parità di lavoro.</a:t>
            </a:r>
          </a:p>
        </p:txBody>
      </p:sp>
    </p:spTree>
    <p:extLst>
      <p:ext uri="{BB962C8B-B14F-4D97-AF65-F5344CB8AC3E}">
        <p14:creationId xmlns:p14="http://schemas.microsoft.com/office/powerpoint/2010/main" val="93510167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94ECC3-EB8A-EDE0-8226-8E2E2B9AF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34E1132-F5FE-E47F-BB67-ED1F9BA726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D3125DA-62A3-7C5C-40F2-990147B62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34F5E7A5-9035-94F9-AE37-4289F10686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23B2294B-4746-1EB9-29D3-7E7C8007AC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CA8508B-44F1-D38C-8523-F42B88AF0A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F7F6D36-DA54-310E-9C13-07C93A4406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A932FE3F-9123-853D-003A-2314F1F761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346062" cy="1706564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9C415020-D058-A429-B565-075782EAC5E6}"/>
              </a:ext>
            </a:extLst>
          </p:cNvPr>
          <p:cNvSpPr txBox="1"/>
          <p:nvPr/>
        </p:nvSpPr>
        <p:spPr>
          <a:xfrm>
            <a:off x="4512801" y="1231405"/>
            <a:ext cx="66010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Dagli anni Settanta ai nostri giorni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CE55A42D-8A10-1A70-3C3D-AF5D6505332A}"/>
              </a:ext>
            </a:extLst>
          </p:cNvPr>
          <p:cNvSpPr txBox="1"/>
          <p:nvPr/>
        </p:nvSpPr>
        <p:spPr>
          <a:xfrm>
            <a:off x="8181922" y="5703044"/>
            <a:ext cx="3065198" cy="646331"/>
          </a:xfrm>
          <a:prstGeom prst="rect">
            <a:avLst/>
          </a:prstGeom>
          <a:gradFill>
            <a:gsLst>
              <a:gs pos="3000">
                <a:schemeClr val="tx2">
                  <a:lumMod val="10000"/>
                  <a:lumOff val="90000"/>
                </a:schemeClr>
              </a:gs>
              <a:gs pos="48000">
                <a:schemeClr val="tx2">
                  <a:lumMod val="10000"/>
                  <a:lumOff val="90000"/>
                </a:schemeClr>
              </a:gs>
              <a:gs pos="77000">
                <a:schemeClr val="tx2">
                  <a:lumMod val="10000"/>
                  <a:lumOff val="90000"/>
                </a:schemeClr>
              </a:gs>
            </a:gsLst>
            <a:path path="rect">
              <a:fillToRect l="100000" t="100000"/>
            </a:path>
          </a:gradFill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Docente: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Chiara Patricia Bonaventura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D0601C7C-E426-CA13-6EB6-47804F0E100C}"/>
              </a:ext>
            </a:extLst>
          </p:cNvPr>
          <p:cNvSpPr txBox="1"/>
          <p:nvPr/>
        </p:nvSpPr>
        <p:spPr>
          <a:xfrm>
            <a:off x="1325880" y="2321042"/>
            <a:ext cx="992124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000" dirty="0">
                <a:latin typeface="Palatino Linotype" panose="02040502050505030304" pitchFamily="18" charset="0"/>
              </a:rPr>
              <a:t>Con la </a:t>
            </a:r>
            <a:r>
              <a:rPr lang="it-IT" sz="2000" b="1" dirty="0">
                <a:latin typeface="Palatino Linotype" panose="02040502050505030304" pitchFamily="18" charset="0"/>
              </a:rPr>
              <a:t>legge 833 del 1978 </a:t>
            </a:r>
            <a:r>
              <a:rPr lang="it-IT" sz="2000" dirty="0">
                <a:latin typeface="Palatino Linotype" panose="02040502050505030304" pitchFamily="18" charset="0"/>
              </a:rPr>
              <a:t>si realizza pienamente il diritto alla salute, riconosciuto dalla Costituzione come «pubblico e gratuito», attraverso l’istituzione del </a:t>
            </a:r>
            <a:r>
              <a:rPr lang="it-IT" sz="2000" b="1" dirty="0">
                <a:latin typeface="Palatino Linotype" panose="02040502050505030304" pitchFamily="18" charset="0"/>
              </a:rPr>
              <a:t>Servizio Sanitario Nazionale</a:t>
            </a:r>
            <a:r>
              <a:rPr lang="it-IT" sz="2000" dirty="0">
                <a:latin typeface="Palatino Linotype" panose="02040502050505030304" pitchFamily="18" charset="0"/>
              </a:rPr>
              <a:t>, successivamente riformato con il decreto legislativo 502 del 1992.</a:t>
            </a:r>
          </a:p>
          <a:p>
            <a:pPr algn="just"/>
            <a:endParaRPr lang="it-IT" sz="2000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algn="just"/>
            <a:r>
              <a:rPr lang="it-IT" sz="2000" dirty="0">
                <a:latin typeface="Palatino Linotype" panose="02040502050505030304" pitchFamily="18" charset="0"/>
                <a:sym typeface="Wingdings" panose="05000000000000000000" pitchFamily="2" charset="2"/>
              </a:rPr>
              <a:t>Dal 1970 vengono istituite le </a:t>
            </a:r>
            <a:r>
              <a:rPr lang="it-IT" sz="20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Regioni a Statuto ordinario</a:t>
            </a:r>
            <a:r>
              <a:rPr lang="it-IT" sz="2000" dirty="0">
                <a:latin typeface="Palatino Linotype" panose="02040502050505030304" pitchFamily="18" charset="0"/>
                <a:sym typeface="Wingdings" panose="05000000000000000000" pitchFamily="2" charset="2"/>
              </a:rPr>
              <a:t>, con importanti competenze in ambito sanitario e socioassistenziale.</a:t>
            </a:r>
          </a:p>
          <a:p>
            <a:pPr algn="just"/>
            <a:endParaRPr lang="it-IT" sz="2000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algn="just"/>
            <a:r>
              <a:rPr lang="it-IT" sz="2000" dirty="0">
                <a:latin typeface="Palatino Linotype" panose="02040502050505030304" pitchFamily="18" charset="0"/>
                <a:sym typeface="Wingdings" panose="05000000000000000000" pitchFamily="2" charset="2"/>
              </a:rPr>
              <a:t>Gli anni Settanta rappresentano quindi il periodo di massima espansione dello Stato sociale, che vede, invece, nella seconda metà del decennio successivo, l’inizio del suo declino.</a:t>
            </a:r>
          </a:p>
        </p:txBody>
      </p:sp>
    </p:spTree>
    <p:extLst>
      <p:ext uri="{BB962C8B-B14F-4D97-AF65-F5344CB8AC3E}">
        <p14:creationId xmlns:p14="http://schemas.microsoft.com/office/powerpoint/2010/main" val="414811790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94ECC3-EB8A-EDE0-8226-8E2E2B9AF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34E1132-F5FE-E47F-BB67-ED1F9BA726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D3125DA-62A3-7C5C-40F2-990147B62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34F5E7A5-9035-94F9-AE37-4289F10686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23B2294B-4746-1EB9-29D3-7E7C8007AC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CA8508B-44F1-D38C-8523-F42B88AF0A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F7F6D36-DA54-310E-9C13-07C93A4406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A932FE3F-9123-853D-003A-2314F1F761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346062" cy="1706564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9C415020-D058-A429-B565-075782EAC5E6}"/>
              </a:ext>
            </a:extLst>
          </p:cNvPr>
          <p:cNvSpPr txBox="1"/>
          <p:nvPr/>
        </p:nvSpPr>
        <p:spPr>
          <a:xfrm>
            <a:off x="4512801" y="1231405"/>
            <a:ext cx="66010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Dagli anni Settanta ai nostri giorni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CE55A42D-8A10-1A70-3C3D-AF5D6505332A}"/>
              </a:ext>
            </a:extLst>
          </p:cNvPr>
          <p:cNvSpPr txBox="1"/>
          <p:nvPr/>
        </p:nvSpPr>
        <p:spPr>
          <a:xfrm>
            <a:off x="8181922" y="5703044"/>
            <a:ext cx="3065198" cy="646331"/>
          </a:xfrm>
          <a:prstGeom prst="rect">
            <a:avLst/>
          </a:prstGeom>
          <a:gradFill>
            <a:gsLst>
              <a:gs pos="3000">
                <a:schemeClr val="tx2">
                  <a:lumMod val="10000"/>
                  <a:lumOff val="90000"/>
                </a:schemeClr>
              </a:gs>
              <a:gs pos="48000">
                <a:schemeClr val="tx2">
                  <a:lumMod val="10000"/>
                  <a:lumOff val="90000"/>
                </a:schemeClr>
              </a:gs>
              <a:gs pos="77000">
                <a:schemeClr val="tx2">
                  <a:lumMod val="10000"/>
                  <a:lumOff val="90000"/>
                </a:schemeClr>
              </a:gs>
            </a:gsLst>
            <a:path path="rect">
              <a:fillToRect l="100000" t="100000"/>
            </a:path>
          </a:gradFill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Docente: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Chiara Patricia Bonaventura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D0601C7C-E426-CA13-6EB6-47804F0E100C}"/>
              </a:ext>
            </a:extLst>
          </p:cNvPr>
          <p:cNvSpPr txBox="1"/>
          <p:nvPr/>
        </p:nvSpPr>
        <p:spPr>
          <a:xfrm>
            <a:off x="1325880" y="2321042"/>
            <a:ext cx="992124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000" dirty="0">
                <a:latin typeface="Palatino Linotype" panose="02040502050505030304" pitchFamily="18" charset="0"/>
                <a:sym typeface="Wingdings" panose="05000000000000000000" pitchFamily="2" charset="2"/>
              </a:rPr>
              <a:t>A partire dalla seconda metà degli anni Ottanta, infatti, la situazione economica italiana iniziò a mostrare preoccupanti segnali di allarme: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000" dirty="0">
                <a:latin typeface="Palatino Linotype" panose="02040502050505030304" pitchFamily="18" charset="0"/>
                <a:sym typeface="Wingdings" panose="05000000000000000000" pitchFamily="2" charset="2"/>
              </a:rPr>
              <a:t>si registrò un aumento vertiginoso del debito pubblico e del deficit di bilancio;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000" dirty="0">
                <a:latin typeface="Palatino Linotype" panose="02040502050505030304" pitchFamily="18" charset="0"/>
                <a:sym typeface="Wingdings" panose="05000000000000000000" pitchFamily="2" charset="2"/>
              </a:rPr>
              <a:t>le spese superarono quindi le entrate.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it-IT" sz="2000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algn="just"/>
            <a:r>
              <a:rPr lang="it-IT" sz="2000" dirty="0">
                <a:latin typeface="Palatino Linotype" panose="02040502050505030304" pitchFamily="18" charset="0"/>
                <a:sym typeface="Wingdings" panose="05000000000000000000" pitchFamily="2" charset="2"/>
              </a:rPr>
              <a:t>In particolare, la voce di spesa di bilancio che suscitò maggiore allarme riguardava i settori sanitario, previdenziale e assistenziale, cioè quelli che compongono il Welfare State.</a:t>
            </a:r>
          </a:p>
        </p:txBody>
      </p:sp>
    </p:spTree>
    <p:extLst>
      <p:ext uri="{BB962C8B-B14F-4D97-AF65-F5344CB8AC3E}">
        <p14:creationId xmlns:p14="http://schemas.microsoft.com/office/powerpoint/2010/main" val="275999223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94ECC3-EB8A-EDE0-8226-8E2E2B9AF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34E1132-F5FE-E47F-BB67-ED1F9BA726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D3125DA-62A3-7C5C-40F2-990147B62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34F5E7A5-9035-94F9-AE37-4289F10686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23B2294B-4746-1EB9-29D3-7E7C8007AC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CA8508B-44F1-D38C-8523-F42B88AF0A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F7F6D36-DA54-310E-9C13-07C93A4406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A932FE3F-9123-853D-003A-2314F1F761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346062" cy="1706564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9C415020-D058-A429-B565-075782EAC5E6}"/>
              </a:ext>
            </a:extLst>
          </p:cNvPr>
          <p:cNvSpPr txBox="1"/>
          <p:nvPr/>
        </p:nvSpPr>
        <p:spPr>
          <a:xfrm>
            <a:off x="4512801" y="1231405"/>
            <a:ext cx="66010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Dagli anni Settanta ai nostri giorni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CE55A42D-8A10-1A70-3C3D-AF5D6505332A}"/>
              </a:ext>
            </a:extLst>
          </p:cNvPr>
          <p:cNvSpPr txBox="1"/>
          <p:nvPr/>
        </p:nvSpPr>
        <p:spPr>
          <a:xfrm>
            <a:off x="8181922" y="5547002"/>
            <a:ext cx="3065198" cy="646331"/>
          </a:xfrm>
          <a:prstGeom prst="rect">
            <a:avLst/>
          </a:prstGeom>
          <a:gradFill>
            <a:gsLst>
              <a:gs pos="3000">
                <a:schemeClr val="tx2">
                  <a:lumMod val="10000"/>
                  <a:lumOff val="90000"/>
                </a:schemeClr>
              </a:gs>
              <a:gs pos="48000">
                <a:schemeClr val="tx2">
                  <a:lumMod val="10000"/>
                  <a:lumOff val="90000"/>
                </a:schemeClr>
              </a:gs>
              <a:gs pos="77000">
                <a:schemeClr val="tx2">
                  <a:lumMod val="10000"/>
                  <a:lumOff val="90000"/>
                </a:schemeClr>
              </a:gs>
            </a:gsLst>
            <a:path path="rect">
              <a:fillToRect l="100000" t="100000"/>
            </a:path>
          </a:gradFill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Docente: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Chiara Patricia Bonaventura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D0601C7C-E426-CA13-6EB6-47804F0E100C}"/>
              </a:ext>
            </a:extLst>
          </p:cNvPr>
          <p:cNvSpPr txBox="1"/>
          <p:nvPr/>
        </p:nvSpPr>
        <p:spPr>
          <a:xfrm>
            <a:off x="1325880" y="2327790"/>
            <a:ext cx="992124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0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I tagli allo Stato sociale diventarono una conseguenza necessaria, poiché gli accordi di Maastricht del 1992 vincolavano l’ingresso nell’Unione monetaria europea a restrizioni di bilancio e alla riduzione dell’inflazione.</a:t>
            </a:r>
          </a:p>
          <a:p>
            <a:pPr algn="just"/>
            <a:endParaRPr lang="it-IT" sz="2000" b="1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algn="just"/>
            <a:r>
              <a:rPr lang="it-IT" sz="2000" dirty="0">
                <a:latin typeface="Palatino Linotype" panose="02040502050505030304" pitchFamily="18" charset="0"/>
                <a:sym typeface="Wingdings" panose="05000000000000000000" pitchFamily="2" charset="2"/>
              </a:rPr>
              <a:t>Alla fine del Novecento venne approvata in Italia la prima </a:t>
            </a:r>
            <a:r>
              <a:rPr lang="it-IT" sz="20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legge quadro </a:t>
            </a:r>
            <a:r>
              <a:rPr lang="it-IT" sz="2000" dirty="0">
                <a:latin typeface="Palatino Linotype" panose="02040502050505030304" pitchFamily="18" charset="0"/>
                <a:sym typeface="Wingdings" panose="05000000000000000000" pitchFamily="2" charset="2"/>
              </a:rPr>
              <a:t>(n. 328/2000) sui </a:t>
            </a:r>
            <a:r>
              <a:rPr lang="it-IT" sz="20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servizi sociali  </a:t>
            </a:r>
            <a:r>
              <a:rPr lang="it-IT" sz="2000" dirty="0">
                <a:latin typeface="Palatino Linotype" panose="02040502050505030304" pitchFamily="18" charset="0"/>
                <a:sym typeface="Wingdings" panose="05000000000000000000" pitchFamily="2" charset="2"/>
              </a:rPr>
              <a:t>nasce quando la riduzione della crescita economica e della ricchezza dell’Italia portò a rendere gratuiti i servizi socioassistenziali solo per le persone in stato di bisogno.</a:t>
            </a:r>
          </a:p>
        </p:txBody>
      </p:sp>
    </p:spTree>
    <p:extLst>
      <p:ext uri="{BB962C8B-B14F-4D97-AF65-F5344CB8AC3E}">
        <p14:creationId xmlns:p14="http://schemas.microsoft.com/office/powerpoint/2010/main" val="301901702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94ECC3-EB8A-EDE0-8226-8E2E2B9AF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34E1132-F5FE-E47F-BB67-ED1F9BA726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D3125DA-62A3-7C5C-40F2-990147B62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34F5E7A5-9035-94F9-AE37-4289F10686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23B2294B-4746-1EB9-29D3-7E7C8007AC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CA8508B-44F1-D38C-8523-F42B88AF0A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F7F6D36-DA54-310E-9C13-07C93A4406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A932FE3F-9123-853D-003A-2314F1F761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346062" cy="1706564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9C415020-D058-A429-B565-075782EAC5E6}"/>
              </a:ext>
            </a:extLst>
          </p:cNvPr>
          <p:cNvSpPr txBox="1"/>
          <p:nvPr/>
        </p:nvSpPr>
        <p:spPr>
          <a:xfrm>
            <a:off x="4512801" y="1231405"/>
            <a:ext cx="66010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Dagli anni Settanta ai nostri giorni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CE55A42D-8A10-1A70-3C3D-AF5D6505332A}"/>
              </a:ext>
            </a:extLst>
          </p:cNvPr>
          <p:cNvSpPr txBox="1"/>
          <p:nvPr/>
        </p:nvSpPr>
        <p:spPr>
          <a:xfrm>
            <a:off x="8181922" y="5499464"/>
            <a:ext cx="3065198" cy="646331"/>
          </a:xfrm>
          <a:prstGeom prst="rect">
            <a:avLst/>
          </a:prstGeom>
          <a:gradFill>
            <a:gsLst>
              <a:gs pos="3000">
                <a:schemeClr val="tx2">
                  <a:lumMod val="10000"/>
                  <a:lumOff val="90000"/>
                </a:schemeClr>
              </a:gs>
              <a:gs pos="48000">
                <a:schemeClr val="tx2">
                  <a:lumMod val="10000"/>
                  <a:lumOff val="90000"/>
                </a:schemeClr>
              </a:gs>
              <a:gs pos="77000">
                <a:schemeClr val="tx2">
                  <a:lumMod val="10000"/>
                  <a:lumOff val="90000"/>
                </a:schemeClr>
              </a:gs>
            </a:gsLst>
            <a:path path="rect">
              <a:fillToRect l="100000" t="100000"/>
            </a:path>
          </a:gradFill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Docente: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Chiara Patricia Bonaventura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D0601C7C-E426-CA13-6EB6-47804F0E100C}"/>
              </a:ext>
            </a:extLst>
          </p:cNvPr>
          <p:cNvSpPr txBox="1"/>
          <p:nvPr/>
        </p:nvSpPr>
        <p:spPr>
          <a:xfrm>
            <a:off x="1325880" y="2291812"/>
            <a:ext cx="992124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0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Legge quadro </a:t>
            </a:r>
            <a:r>
              <a:rPr lang="it-IT" sz="2000" dirty="0">
                <a:latin typeface="Palatino Linotype" panose="02040502050505030304" pitchFamily="18" charset="0"/>
                <a:sym typeface="Wingdings" panose="05000000000000000000" pitchFamily="2" charset="2"/>
              </a:rPr>
              <a:t> </a:t>
            </a:r>
            <a:r>
              <a:rPr lang="it-IT" sz="20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legge che ha validità sull’intero territorio italiano.</a:t>
            </a:r>
            <a:endParaRPr lang="it-IT" sz="2000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algn="just"/>
            <a:r>
              <a:rPr lang="it-IT" sz="2000" dirty="0">
                <a:latin typeface="Palatino Linotype" panose="02040502050505030304" pitchFamily="18" charset="0"/>
                <a:sym typeface="Wingdings" panose="05000000000000000000" pitchFamily="2" charset="2"/>
              </a:rPr>
              <a:t>(La riforma della Costituzione, avvenuta nel 2001, ha eliminato questa tipologia di leggi, ma non la loro validità).</a:t>
            </a:r>
          </a:p>
          <a:p>
            <a:pPr algn="just"/>
            <a:endParaRPr lang="it-IT" sz="2000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algn="just"/>
            <a:r>
              <a:rPr lang="it-IT" sz="2000" dirty="0">
                <a:latin typeface="Palatino Linotype" panose="02040502050505030304" pitchFamily="18" charset="0"/>
                <a:sym typeface="Wingdings" panose="05000000000000000000" pitchFamily="2" charset="2"/>
              </a:rPr>
              <a:t>La «legge quadro per la realizzazione del sistema integrato di interventi e servizi sociali» ridefinisce le politiche sociali, punta a creare un «</a:t>
            </a:r>
            <a:r>
              <a:rPr lang="it-IT" sz="20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sistema integrato» </a:t>
            </a:r>
            <a:r>
              <a:rPr lang="it-IT" sz="2000" dirty="0">
                <a:latin typeface="Palatino Linotype" panose="02040502050505030304" pitchFamily="18" charset="0"/>
                <a:sym typeface="Wingdings" panose="05000000000000000000" pitchFamily="2" charset="2"/>
              </a:rPr>
              <a:t>che superi la frammentazione nell’erogazione dei servizi e promuova il benessere di tutti i cittadini.</a:t>
            </a:r>
          </a:p>
        </p:txBody>
      </p:sp>
    </p:spTree>
    <p:extLst>
      <p:ext uri="{BB962C8B-B14F-4D97-AF65-F5344CB8AC3E}">
        <p14:creationId xmlns:p14="http://schemas.microsoft.com/office/powerpoint/2010/main" val="272971305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94ECC3-EB8A-EDE0-8226-8E2E2B9AF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34E1132-F5FE-E47F-BB67-ED1F9BA726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D3125DA-62A3-7C5C-40F2-990147B62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34F5E7A5-9035-94F9-AE37-4289F10686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23B2294B-4746-1EB9-29D3-7E7C8007AC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CA8508B-44F1-D38C-8523-F42B88AF0A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F7F6D36-DA54-310E-9C13-07C93A4406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A932FE3F-9123-853D-003A-2314F1F761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346062" cy="1706564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9C415020-D058-A429-B565-075782EAC5E6}"/>
              </a:ext>
            </a:extLst>
          </p:cNvPr>
          <p:cNvSpPr txBox="1"/>
          <p:nvPr/>
        </p:nvSpPr>
        <p:spPr>
          <a:xfrm>
            <a:off x="4512801" y="1231405"/>
            <a:ext cx="66010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Dagli anni Settanta ai nostri giorni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CE55A42D-8A10-1A70-3C3D-AF5D6505332A}"/>
              </a:ext>
            </a:extLst>
          </p:cNvPr>
          <p:cNvSpPr txBox="1"/>
          <p:nvPr/>
        </p:nvSpPr>
        <p:spPr>
          <a:xfrm>
            <a:off x="8181922" y="5573607"/>
            <a:ext cx="3065198" cy="646331"/>
          </a:xfrm>
          <a:prstGeom prst="rect">
            <a:avLst/>
          </a:prstGeom>
          <a:gradFill>
            <a:gsLst>
              <a:gs pos="3000">
                <a:schemeClr val="tx2">
                  <a:lumMod val="10000"/>
                  <a:lumOff val="90000"/>
                </a:schemeClr>
              </a:gs>
              <a:gs pos="48000">
                <a:schemeClr val="tx2">
                  <a:lumMod val="10000"/>
                  <a:lumOff val="90000"/>
                </a:schemeClr>
              </a:gs>
              <a:gs pos="77000">
                <a:schemeClr val="tx2">
                  <a:lumMod val="10000"/>
                  <a:lumOff val="90000"/>
                </a:schemeClr>
              </a:gs>
            </a:gsLst>
            <a:path path="rect">
              <a:fillToRect l="100000" t="100000"/>
            </a:path>
          </a:gradFill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Docente: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Chiara Patricia Bonaventura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D0601C7C-E426-CA13-6EB6-47804F0E100C}"/>
              </a:ext>
            </a:extLst>
          </p:cNvPr>
          <p:cNvSpPr txBox="1"/>
          <p:nvPr/>
        </p:nvSpPr>
        <p:spPr>
          <a:xfrm>
            <a:off x="1325880" y="2191607"/>
            <a:ext cx="992124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000" dirty="0">
                <a:latin typeface="Palatino Linotype" panose="02040502050505030304" pitchFamily="18" charset="0"/>
                <a:sym typeface="Wingdings" panose="05000000000000000000" pitchFamily="2" charset="2"/>
              </a:rPr>
              <a:t>Questo compito, in particolare, verrà affidato allo Stato centrale che dovrà definire i </a:t>
            </a:r>
            <a:r>
              <a:rPr lang="it-IT" sz="20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LIVEAS, </a:t>
            </a:r>
            <a:r>
              <a:rPr lang="it-IT" sz="2000" dirty="0">
                <a:latin typeface="Palatino Linotype" panose="02040502050505030304" pitchFamily="18" charset="0"/>
                <a:sym typeface="Wingdings" panose="05000000000000000000" pitchFamily="2" charset="2"/>
              </a:rPr>
              <a:t>cioè «i livelli essenziali e uniformi di prestazioni sociali» da garantire ai cittadini sull’intero territorio nazionale.</a:t>
            </a:r>
          </a:p>
          <a:p>
            <a:pPr algn="just"/>
            <a:endParaRPr lang="it-IT" sz="2000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algn="just"/>
            <a:r>
              <a:rPr lang="it-IT" sz="2000" dirty="0">
                <a:latin typeface="Palatino Linotype" panose="02040502050505030304" pitchFamily="18" charset="0"/>
                <a:sym typeface="Wingdings" panose="05000000000000000000" pitchFamily="2" charset="2"/>
              </a:rPr>
              <a:t>I principi che caratterizzeranno la nuova idea di </a:t>
            </a:r>
            <a:r>
              <a:rPr lang="it-IT" sz="20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Welfare State </a:t>
            </a:r>
            <a:r>
              <a:rPr lang="it-IT" sz="2000" dirty="0">
                <a:latin typeface="Palatino Linotype" panose="02040502050505030304" pitchFamily="18" charset="0"/>
                <a:sym typeface="Wingdings" panose="05000000000000000000" pitchFamily="2" charset="2"/>
              </a:rPr>
              <a:t>da realizzare nella società saranno, dunque: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0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la sussidiarietà,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0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la solidarietà;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0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la responsabilità;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0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la concertazione.</a:t>
            </a:r>
          </a:p>
        </p:txBody>
      </p:sp>
    </p:spTree>
    <p:extLst>
      <p:ext uri="{BB962C8B-B14F-4D97-AF65-F5344CB8AC3E}">
        <p14:creationId xmlns:p14="http://schemas.microsoft.com/office/powerpoint/2010/main" val="228513264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94ECC3-EB8A-EDE0-8226-8E2E2B9AF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34E1132-F5FE-E47F-BB67-ED1F9BA726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D3125DA-62A3-7C5C-40F2-990147B62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34F5E7A5-9035-94F9-AE37-4289F10686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23B2294B-4746-1EB9-29D3-7E7C8007AC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CA8508B-44F1-D38C-8523-F42B88AF0A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F7F6D36-DA54-310E-9C13-07C93A4406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A932FE3F-9123-853D-003A-2314F1F761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346062" cy="1706564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9C415020-D058-A429-B565-075782EAC5E6}"/>
              </a:ext>
            </a:extLst>
          </p:cNvPr>
          <p:cNvSpPr txBox="1"/>
          <p:nvPr/>
        </p:nvSpPr>
        <p:spPr>
          <a:xfrm>
            <a:off x="4512801" y="1231405"/>
            <a:ext cx="66010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Dagli anni Settanta ai nostri giorni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CE55A42D-8A10-1A70-3C3D-AF5D6505332A}"/>
              </a:ext>
            </a:extLst>
          </p:cNvPr>
          <p:cNvSpPr txBox="1"/>
          <p:nvPr/>
        </p:nvSpPr>
        <p:spPr>
          <a:xfrm>
            <a:off x="8181922" y="5918243"/>
            <a:ext cx="3065198" cy="646331"/>
          </a:xfrm>
          <a:prstGeom prst="rect">
            <a:avLst/>
          </a:prstGeom>
          <a:gradFill>
            <a:gsLst>
              <a:gs pos="3000">
                <a:schemeClr val="tx2">
                  <a:lumMod val="10000"/>
                  <a:lumOff val="90000"/>
                </a:schemeClr>
              </a:gs>
              <a:gs pos="48000">
                <a:schemeClr val="tx2">
                  <a:lumMod val="10000"/>
                  <a:lumOff val="90000"/>
                </a:schemeClr>
              </a:gs>
              <a:gs pos="77000">
                <a:schemeClr val="tx2">
                  <a:lumMod val="10000"/>
                  <a:lumOff val="90000"/>
                </a:schemeClr>
              </a:gs>
            </a:gsLst>
            <a:path path="rect">
              <a:fillToRect l="100000" t="100000"/>
            </a:path>
          </a:gradFill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Docente: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Chiara Patricia Bonaventura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D0601C7C-E426-CA13-6EB6-47804F0E100C}"/>
              </a:ext>
            </a:extLst>
          </p:cNvPr>
          <p:cNvSpPr txBox="1"/>
          <p:nvPr/>
        </p:nvSpPr>
        <p:spPr>
          <a:xfrm>
            <a:off x="1325880" y="2062303"/>
            <a:ext cx="9921240" cy="356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9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La sussidiarietà </a:t>
            </a:r>
            <a:r>
              <a:rPr lang="it-IT" sz="1900" dirty="0">
                <a:latin typeface="Palatino Linotype" panose="02040502050505030304" pitchFamily="18" charset="0"/>
                <a:sym typeface="Wingdings" panose="05000000000000000000" pitchFamily="2" charset="2"/>
              </a:rPr>
              <a:t>(termine che deriva dal verbo latino </a:t>
            </a:r>
            <a:r>
              <a:rPr lang="it-IT" sz="1900" i="1" dirty="0" err="1">
                <a:latin typeface="Palatino Linotype" panose="02040502050505030304" pitchFamily="18" charset="0"/>
                <a:sym typeface="Wingdings" panose="05000000000000000000" pitchFamily="2" charset="2"/>
              </a:rPr>
              <a:t>subsidiari</a:t>
            </a:r>
            <a:r>
              <a:rPr lang="it-IT" sz="1900" dirty="0">
                <a:latin typeface="Palatino Linotype" panose="02040502050505030304" pitchFamily="18" charset="0"/>
                <a:sym typeface="Wingdings" panose="05000000000000000000" pitchFamily="2" charset="2"/>
              </a:rPr>
              <a:t> che significa portare aiuto) </a:t>
            </a:r>
            <a:r>
              <a:rPr lang="it-IT" sz="19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indica il principio secondo cui lo Stato e i suoi organismi locali portano aiuto ai vari soggetti sociali (persone, famiglie, gruppi, associazioni, etc.) potenziando le loro capacità di risposta e d’intervento rispetto ai bisogni.</a:t>
            </a:r>
          </a:p>
          <a:p>
            <a:pPr algn="just"/>
            <a:endParaRPr lang="it-IT" sz="2000" b="1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algn="just"/>
            <a:r>
              <a:rPr lang="it-IT" sz="1850" dirty="0">
                <a:latin typeface="Palatino Linotype" panose="02040502050505030304" pitchFamily="18" charset="0"/>
                <a:sym typeface="Wingdings" panose="05000000000000000000" pitchFamily="2" charset="2"/>
              </a:rPr>
              <a:t>Lo Stato viene definito </a:t>
            </a:r>
            <a:r>
              <a:rPr lang="it-IT" sz="185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primo settore </a:t>
            </a:r>
            <a:r>
              <a:rPr lang="it-IT" sz="1850" dirty="0">
                <a:latin typeface="Palatino Linotype" panose="02040502050505030304" pitchFamily="18" charset="0"/>
                <a:sym typeface="Wingdings" panose="05000000000000000000" pitchFamily="2" charset="2"/>
              </a:rPr>
              <a:t> rimane il principale erogatore di servizi per i cittadini. </a:t>
            </a:r>
          </a:p>
          <a:p>
            <a:pPr algn="just"/>
            <a:r>
              <a:rPr lang="it-IT" sz="1850" dirty="0">
                <a:latin typeface="Palatino Linotype" panose="02040502050505030304" pitchFamily="18" charset="0"/>
                <a:sym typeface="Wingdings" panose="05000000000000000000" pitchFamily="2" charset="2"/>
              </a:rPr>
              <a:t>Le organizzazioni private rappresentano il </a:t>
            </a:r>
            <a:r>
              <a:rPr lang="it-IT" sz="185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secondo settore  </a:t>
            </a:r>
            <a:r>
              <a:rPr lang="it-IT" sz="1850" dirty="0">
                <a:latin typeface="Palatino Linotype" panose="02040502050505030304" pitchFamily="18" charset="0"/>
                <a:sym typeface="Wingdings" panose="05000000000000000000" pitchFamily="2" charset="2"/>
              </a:rPr>
              <a:t>erogano servizi realizzando anche profitti privati.</a:t>
            </a:r>
          </a:p>
          <a:p>
            <a:pPr algn="just"/>
            <a:r>
              <a:rPr lang="it-IT" sz="1850" dirty="0">
                <a:latin typeface="Palatino Linotype" panose="02040502050505030304" pitchFamily="18" charset="0"/>
                <a:sym typeface="Wingdings" panose="05000000000000000000" pitchFamily="2" charset="2"/>
              </a:rPr>
              <a:t>Infine, le organizzazioni sociali senza scopo di lucro (come le associazioni di volontariato e le cooperative sociali) costituiscono il </a:t>
            </a:r>
            <a:r>
              <a:rPr lang="it-IT" sz="185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terzo settore  </a:t>
            </a:r>
            <a:r>
              <a:rPr lang="it-IT" sz="1850" dirty="0">
                <a:latin typeface="Palatino Linotype" panose="02040502050505030304" pitchFamily="18" charset="0"/>
                <a:sym typeface="Wingdings" panose="05000000000000000000" pitchFamily="2" charset="2"/>
              </a:rPr>
              <a:t>assumono oggi un ruolo sempre più importante a causa delle esigenze di risparmio dovute alla grande crescita dello Stato sociale.</a:t>
            </a:r>
          </a:p>
        </p:txBody>
      </p:sp>
    </p:spTree>
    <p:extLst>
      <p:ext uri="{BB962C8B-B14F-4D97-AF65-F5344CB8AC3E}">
        <p14:creationId xmlns:p14="http://schemas.microsoft.com/office/powerpoint/2010/main" val="284117016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94ECC3-EB8A-EDE0-8226-8E2E2B9AF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34E1132-F5FE-E47F-BB67-ED1F9BA726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D3125DA-62A3-7C5C-40F2-990147B62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34F5E7A5-9035-94F9-AE37-4289F10686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23B2294B-4746-1EB9-29D3-7E7C8007AC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CA8508B-44F1-D38C-8523-F42B88AF0A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F7F6D36-DA54-310E-9C13-07C93A4406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A932FE3F-9123-853D-003A-2314F1F761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346062" cy="1706564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9C415020-D058-A429-B565-075782EAC5E6}"/>
              </a:ext>
            </a:extLst>
          </p:cNvPr>
          <p:cNvSpPr txBox="1"/>
          <p:nvPr/>
        </p:nvSpPr>
        <p:spPr>
          <a:xfrm>
            <a:off x="4512801" y="1231405"/>
            <a:ext cx="66010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I sistemi previdenziali in Italia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CE55A42D-8A10-1A70-3C3D-AF5D6505332A}"/>
              </a:ext>
            </a:extLst>
          </p:cNvPr>
          <p:cNvSpPr txBox="1"/>
          <p:nvPr/>
        </p:nvSpPr>
        <p:spPr>
          <a:xfrm>
            <a:off x="8181922" y="5748215"/>
            <a:ext cx="3065198" cy="646331"/>
          </a:xfrm>
          <a:prstGeom prst="rect">
            <a:avLst/>
          </a:prstGeom>
          <a:gradFill>
            <a:gsLst>
              <a:gs pos="3000">
                <a:schemeClr val="tx2">
                  <a:lumMod val="10000"/>
                  <a:lumOff val="90000"/>
                </a:schemeClr>
              </a:gs>
              <a:gs pos="48000">
                <a:schemeClr val="tx2">
                  <a:lumMod val="10000"/>
                  <a:lumOff val="90000"/>
                </a:schemeClr>
              </a:gs>
              <a:gs pos="77000">
                <a:schemeClr val="tx2">
                  <a:lumMod val="10000"/>
                  <a:lumOff val="90000"/>
                </a:schemeClr>
              </a:gs>
            </a:gsLst>
            <a:path path="rect">
              <a:fillToRect l="100000" t="100000"/>
            </a:path>
          </a:gradFill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Docente: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Chiara Patricia Bonaventura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D0601C7C-E426-CA13-6EB6-47804F0E100C}"/>
              </a:ext>
            </a:extLst>
          </p:cNvPr>
          <p:cNvSpPr txBox="1"/>
          <p:nvPr/>
        </p:nvSpPr>
        <p:spPr>
          <a:xfrm>
            <a:off x="1325880" y="2268552"/>
            <a:ext cx="9921240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900" dirty="0">
                <a:latin typeface="Palatino Linotype" panose="02040502050505030304" pitchFamily="18" charset="0"/>
                <a:sym typeface="Wingdings" panose="05000000000000000000" pitchFamily="2" charset="2"/>
              </a:rPr>
              <a:t>I sistemi nazionali di welfare sono molto diversi tra di loro e si sviluppano tra due modelli: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19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Universalistico  </a:t>
            </a:r>
            <a:r>
              <a:rPr lang="it-IT" sz="1900" dirty="0">
                <a:latin typeface="Palatino Linotype" panose="02040502050505030304" pitchFamily="18" charset="0"/>
                <a:sym typeface="Wingdings" panose="05000000000000000000" pitchFamily="2" charset="2"/>
              </a:rPr>
              <a:t>tipico della Danimarca e altri Paesi scandinavi, cerca di garantire una condizione di vita dignitosa a tutti i cittadini;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19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Occupazionale</a:t>
            </a:r>
            <a:r>
              <a:rPr lang="it-IT" sz="1900" dirty="0">
                <a:latin typeface="Palatino Linotype" panose="02040502050505030304" pitchFamily="18" charset="0"/>
                <a:sym typeface="Wingdings" panose="05000000000000000000" pitchFamily="2" charset="2"/>
              </a:rPr>
              <a:t>  introdotto per primo in Germania, garantisce protezione solo a chi lavora attraverso il modello delle assicurazioni obbligatorie.</a:t>
            </a:r>
          </a:p>
          <a:p>
            <a:pPr algn="just"/>
            <a:endParaRPr lang="it-IT" sz="1900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algn="just"/>
            <a:r>
              <a:rPr lang="it-IT" sz="1900" dirty="0">
                <a:latin typeface="Palatino Linotype" panose="02040502050505030304" pitchFamily="18" charset="0"/>
                <a:sym typeface="Wingdings" panose="05000000000000000000" pitchFamily="2" charset="2"/>
              </a:rPr>
              <a:t>In Italia, questi due sistemi sociali sono mescolati.</a:t>
            </a:r>
          </a:p>
          <a:p>
            <a:pPr algn="just"/>
            <a:r>
              <a:rPr lang="it-IT" sz="1900" dirty="0">
                <a:latin typeface="Palatino Linotype" panose="02040502050505030304" pitchFamily="18" charset="0"/>
                <a:sym typeface="Wingdings" panose="05000000000000000000" pitchFamily="2" charset="2"/>
              </a:rPr>
              <a:t>Lo </a:t>
            </a:r>
            <a:r>
              <a:rPr lang="it-IT" sz="19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schema previdenziale </a:t>
            </a:r>
            <a:r>
              <a:rPr lang="it-IT" sz="1900" dirty="0">
                <a:latin typeface="Palatino Linotype" panose="02040502050505030304" pitchFamily="18" charset="0"/>
                <a:sym typeface="Wingdings" panose="05000000000000000000" pitchFamily="2" charset="2"/>
              </a:rPr>
              <a:t>è </a:t>
            </a:r>
            <a:r>
              <a:rPr lang="it-IT" sz="19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occupazionale  </a:t>
            </a:r>
            <a:r>
              <a:rPr lang="it-IT" sz="1900" dirty="0">
                <a:latin typeface="Palatino Linotype" panose="02040502050505030304" pitchFamily="18" charset="0"/>
                <a:sym typeface="Wingdings" panose="05000000000000000000" pitchFamily="2" charset="2"/>
              </a:rPr>
              <a:t>l’accesso alla protezione sociale avviene sulla base di categorie lavorative e dipende dal versamento di contributi.</a:t>
            </a:r>
          </a:p>
          <a:p>
            <a:pPr algn="just"/>
            <a:r>
              <a:rPr lang="it-IT" sz="1900" dirty="0">
                <a:latin typeface="Palatino Linotype" panose="02040502050505030304" pitchFamily="18" charset="0"/>
                <a:sym typeface="Wingdings" panose="05000000000000000000" pitchFamily="2" charset="2"/>
              </a:rPr>
              <a:t>In </a:t>
            </a:r>
            <a:r>
              <a:rPr lang="it-IT" sz="19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campo sanitario </a:t>
            </a:r>
            <a:r>
              <a:rPr lang="it-IT" sz="1900" dirty="0">
                <a:latin typeface="Palatino Linotype" panose="02040502050505030304" pitchFamily="18" charset="0"/>
                <a:sym typeface="Wingdings" panose="05000000000000000000" pitchFamily="2" charset="2"/>
              </a:rPr>
              <a:t>è presente invece lo </a:t>
            </a:r>
            <a:r>
              <a:rPr lang="it-IT" sz="19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schema universalistico</a:t>
            </a:r>
            <a:r>
              <a:rPr lang="it-IT" sz="1900" dirty="0">
                <a:latin typeface="Palatino Linotype" panose="02040502050505030304" pitchFamily="18" charset="0"/>
                <a:sym typeface="Wingdings" panose="05000000000000000000" pitchFamily="2" charset="2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3469901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94ECC3-EB8A-EDE0-8226-8E2E2B9AF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34E1132-F5FE-E47F-BB67-ED1F9BA726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D3125DA-62A3-7C5C-40F2-990147B62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34F5E7A5-9035-94F9-AE37-4289F10686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23B2294B-4746-1EB9-29D3-7E7C8007AC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CA8508B-44F1-D38C-8523-F42B88AF0A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F7F6D36-DA54-310E-9C13-07C93A4406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A932FE3F-9123-853D-003A-2314F1F761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346062" cy="1706564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9C415020-D058-A429-B565-075782EAC5E6}"/>
              </a:ext>
            </a:extLst>
          </p:cNvPr>
          <p:cNvSpPr txBox="1"/>
          <p:nvPr/>
        </p:nvSpPr>
        <p:spPr>
          <a:xfrm>
            <a:off x="4512801" y="1231405"/>
            <a:ext cx="66010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I sistemi previdenziali in Italia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CE55A42D-8A10-1A70-3C3D-AF5D6505332A}"/>
              </a:ext>
            </a:extLst>
          </p:cNvPr>
          <p:cNvSpPr txBox="1"/>
          <p:nvPr/>
        </p:nvSpPr>
        <p:spPr>
          <a:xfrm>
            <a:off x="8181922" y="5748215"/>
            <a:ext cx="3065198" cy="646331"/>
          </a:xfrm>
          <a:prstGeom prst="rect">
            <a:avLst/>
          </a:prstGeom>
          <a:gradFill>
            <a:gsLst>
              <a:gs pos="3000">
                <a:schemeClr val="tx2">
                  <a:lumMod val="10000"/>
                  <a:lumOff val="90000"/>
                </a:schemeClr>
              </a:gs>
              <a:gs pos="48000">
                <a:schemeClr val="tx2">
                  <a:lumMod val="10000"/>
                  <a:lumOff val="90000"/>
                </a:schemeClr>
              </a:gs>
              <a:gs pos="77000">
                <a:schemeClr val="tx2">
                  <a:lumMod val="10000"/>
                  <a:lumOff val="90000"/>
                </a:schemeClr>
              </a:gs>
            </a:gsLst>
            <a:path path="rect">
              <a:fillToRect l="100000" t="100000"/>
            </a:path>
          </a:gradFill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Docente: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Chiara Patricia Bonaventura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D0601C7C-E426-CA13-6EB6-47804F0E100C}"/>
              </a:ext>
            </a:extLst>
          </p:cNvPr>
          <p:cNvSpPr txBox="1"/>
          <p:nvPr/>
        </p:nvSpPr>
        <p:spPr>
          <a:xfrm>
            <a:off x="1325880" y="2317997"/>
            <a:ext cx="9921240" cy="330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900" dirty="0">
                <a:latin typeface="Palatino Linotype" panose="02040502050505030304" pitchFamily="18" charset="0"/>
                <a:sym typeface="Wingdings" panose="05000000000000000000" pitchFamily="2" charset="2"/>
              </a:rPr>
              <a:t>In Italia il </a:t>
            </a:r>
            <a:r>
              <a:rPr lang="it-IT" sz="19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sistema previdenziale </a:t>
            </a:r>
            <a:r>
              <a:rPr lang="it-IT" sz="1900" dirty="0">
                <a:latin typeface="Palatino Linotype" panose="02040502050505030304" pitchFamily="18" charset="0"/>
                <a:sym typeface="Wingdings" panose="05000000000000000000" pitchFamily="2" charset="2"/>
              </a:rPr>
              <a:t>comprende l’insieme delle tutele contro la disoccupazione, la vecchiaia, l’invalidità, la malattia e gli infortuni. Esso si fonda su un sistema di assicurazione sociale obbligatoria, che non prevede la possibilità di forme integrative private.</a:t>
            </a:r>
          </a:p>
          <a:p>
            <a:pPr algn="just"/>
            <a:endParaRPr lang="it-IT" sz="1900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algn="just"/>
            <a:r>
              <a:rPr lang="it-IT" sz="1900" dirty="0">
                <a:latin typeface="Palatino Linotype" panose="02040502050505030304" pitchFamily="18" charset="0"/>
                <a:sym typeface="Wingdings" panose="05000000000000000000" pitchFamily="2" charset="2"/>
              </a:rPr>
              <a:t>Le pensioni costituiscono l’elemento principale del sistema di previdenza sociale e si articolano in diverse tipologie: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1900" dirty="0">
                <a:latin typeface="Palatino Linotype" panose="02040502050505030304" pitchFamily="18" charset="0"/>
                <a:sym typeface="Wingdings" panose="05000000000000000000" pitchFamily="2" charset="2"/>
              </a:rPr>
              <a:t>la pensione di vecchiaia;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1900" dirty="0">
                <a:latin typeface="Palatino Linotype" panose="02040502050505030304" pitchFamily="18" charset="0"/>
                <a:sym typeface="Wingdings" panose="05000000000000000000" pitchFamily="2" charset="2"/>
              </a:rPr>
              <a:t>la pensione di anzianità,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1900" dirty="0">
                <a:latin typeface="Palatino Linotype" panose="02040502050505030304" pitchFamily="18" charset="0"/>
                <a:sym typeface="Wingdings" panose="05000000000000000000" pitchFamily="2" charset="2"/>
              </a:rPr>
              <a:t>la pensione di invalidità;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1900" dirty="0">
                <a:latin typeface="Palatino Linotype" panose="02040502050505030304" pitchFamily="18" charset="0"/>
                <a:sym typeface="Wingdings" panose="05000000000000000000" pitchFamily="2" charset="2"/>
              </a:rPr>
              <a:t>la pensione di reversibilità.</a:t>
            </a:r>
          </a:p>
        </p:txBody>
      </p:sp>
    </p:spTree>
    <p:extLst>
      <p:ext uri="{BB962C8B-B14F-4D97-AF65-F5344CB8AC3E}">
        <p14:creationId xmlns:p14="http://schemas.microsoft.com/office/powerpoint/2010/main" val="52503036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94ECC3-EB8A-EDE0-8226-8E2E2B9AF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34E1132-F5FE-E47F-BB67-ED1F9BA726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D3125DA-62A3-7C5C-40F2-990147B62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34F5E7A5-9035-94F9-AE37-4289F10686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23B2294B-4746-1EB9-29D3-7E7C8007AC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CA8508B-44F1-D38C-8523-F42B88AF0A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F7F6D36-DA54-310E-9C13-07C93A4406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A932FE3F-9123-853D-003A-2314F1F761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346062" cy="1706564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9C415020-D058-A429-B565-075782EAC5E6}"/>
              </a:ext>
            </a:extLst>
          </p:cNvPr>
          <p:cNvSpPr txBox="1"/>
          <p:nvPr/>
        </p:nvSpPr>
        <p:spPr>
          <a:xfrm>
            <a:off x="4512801" y="1231405"/>
            <a:ext cx="66010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I sistemi previdenziali in Italia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CE55A42D-8A10-1A70-3C3D-AF5D6505332A}"/>
              </a:ext>
            </a:extLst>
          </p:cNvPr>
          <p:cNvSpPr txBox="1"/>
          <p:nvPr/>
        </p:nvSpPr>
        <p:spPr>
          <a:xfrm>
            <a:off x="8181922" y="5748215"/>
            <a:ext cx="3065198" cy="646331"/>
          </a:xfrm>
          <a:prstGeom prst="rect">
            <a:avLst/>
          </a:prstGeom>
          <a:gradFill>
            <a:gsLst>
              <a:gs pos="3000">
                <a:schemeClr val="tx2">
                  <a:lumMod val="10000"/>
                  <a:lumOff val="90000"/>
                </a:schemeClr>
              </a:gs>
              <a:gs pos="48000">
                <a:schemeClr val="tx2">
                  <a:lumMod val="10000"/>
                  <a:lumOff val="90000"/>
                </a:schemeClr>
              </a:gs>
              <a:gs pos="77000">
                <a:schemeClr val="tx2">
                  <a:lumMod val="10000"/>
                  <a:lumOff val="90000"/>
                </a:schemeClr>
              </a:gs>
            </a:gsLst>
            <a:path path="rect">
              <a:fillToRect l="100000" t="100000"/>
            </a:path>
          </a:gradFill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Docente: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Chiara Patricia Bonaventura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D0601C7C-E426-CA13-6EB6-47804F0E100C}"/>
              </a:ext>
            </a:extLst>
          </p:cNvPr>
          <p:cNvSpPr txBox="1"/>
          <p:nvPr/>
        </p:nvSpPr>
        <p:spPr>
          <a:xfrm>
            <a:off x="1325880" y="2268552"/>
            <a:ext cx="9921240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900" dirty="0">
                <a:latin typeface="Palatino Linotype" panose="02040502050505030304" pitchFamily="18" charset="0"/>
                <a:sym typeface="Wingdings" panose="05000000000000000000" pitchFamily="2" charset="2"/>
              </a:rPr>
              <a:t>Il finanziamento delle pensioni è dato o dalla </a:t>
            </a:r>
            <a:r>
              <a:rPr lang="it-IT" sz="19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ripartizione</a:t>
            </a:r>
            <a:r>
              <a:rPr lang="it-IT" sz="1900" dirty="0">
                <a:latin typeface="Palatino Linotype" panose="02040502050505030304" pitchFamily="18" charset="0"/>
                <a:sym typeface="Wingdings" panose="05000000000000000000" pitchFamily="2" charset="2"/>
              </a:rPr>
              <a:t> o dalla </a:t>
            </a:r>
            <a:r>
              <a:rPr lang="it-IT" sz="19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capitalizzazione</a:t>
            </a:r>
            <a:r>
              <a:rPr lang="it-IT" sz="1900" dirty="0">
                <a:latin typeface="Palatino Linotype" panose="02040502050505030304" pitchFamily="18" charset="0"/>
                <a:sym typeface="Wingdings" panose="05000000000000000000" pitchFamily="2" charset="2"/>
              </a:rPr>
              <a:t>.</a:t>
            </a:r>
          </a:p>
          <a:p>
            <a:pPr algn="just"/>
            <a:endParaRPr lang="it-IT" sz="1900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algn="just"/>
            <a:r>
              <a:rPr lang="it-IT" sz="19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Ripartizione</a:t>
            </a:r>
            <a:r>
              <a:rPr lang="it-IT" sz="1900" dirty="0">
                <a:latin typeface="Palatino Linotype" panose="02040502050505030304" pitchFamily="18" charset="0"/>
                <a:sym typeface="Wingdings" panose="05000000000000000000" pitchFamily="2" charset="2"/>
              </a:rPr>
              <a:t>  contributi versati oggi dai lavoratori servono a pagare le pensioni attuali;</a:t>
            </a:r>
          </a:p>
          <a:p>
            <a:pPr algn="just"/>
            <a:r>
              <a:rPr lang="it-IT" sz="19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Capitalizzazione </a:t>
            </a:r>
            <a:r>
              <a:rPr lang="it-IT" sz="1900" dirty="0">
                <a:latin typeface="Palatino Linotype" panose="02040502050505030304" pitchFamily="18" charset="0"/>
                <a:sym typeface="Wingdings" panose="05000000000000000000" pitchFamily="2" charset="2"/>
              </a:rPr>
              <a:t> quando il pensionato prende gli interessi dei soldi risparmiati durante la sua vita lavorativa.</a:t>
            </a:r>
          </a:p>
          <a:p>
            <a:pPr algn="just"/>
            <a:endParaRPr lang="it-IT" sz="1900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algn="just"/>
            <a:r>
              <a:rPr lang="it-IT" sz="1900" dirty="0">
                <a:latin typeface="Palatino Linotype" panose="02040502050505030304" pitchFamily="18" charset="0"/>
              </a:rPr>
              <a:t>Il sistema pensionistico italiano si basa sul modello della </a:t>
            </a:r>
            <a:r>
              <a:rPr lang="it-IT" sz="1900" b="1" dirty="0">
                <a:latin typeface="Palatino Linotype" panose="02040502050505030304" pitchFamily="18" charset="0"/>
              </a:rPr>
              <a:t>ripartizione.</a:t>
            </a:r>
          </a:p>
          <a:p>
            <a:pPr algn="just"/>
            <a:r>
              <a:rPr lang="it-IT" sz="1900" dirty="0">
                <a:latin typeface="Palatino Linotype" panose="02040502050505030304" pitchFamily="18" charset="0"/>
              </a:rPr>
              <a:t>In questi anni, tuttavia, questo sistema è stato messo in crisi a causa dell’invecchiamento della popolazione e dello squilibrio che questo fenomeno ha provocato tra pensionati e lavoratori. </a:t>
            </a:r>
            <a:endParaRPr lang="it-IT" sz="1900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32709467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94ECC3-EB8A-EDE0-8226-8E2E2B9AF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34E1132-F5FE-E47F-BB67-ED1F9BA726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D3125DA-62A3-7C5C-40F2-990147B62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34F5E7A5-9035-94F9-AE37-4289F10686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23B2294B-4746-1EB9-29D3-7E7C8007AC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CA8508B-44F1-D38C-8523-F42B88AF0A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F7F6D36-DA54-310E-9C13-07C93A4406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A932FE3F-9123-853D-003A-2314F1F761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346062" cy="1706564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9C415020-D058-A429-B565-075782EAC5E6}"/>
              </a:ext>
            </a:extLst>
          </p:cNvPr>
          <p:cNvSpPr txBox="1"/>
          <p:nvPr/>
        </p:nvSpPr>
        <p:spPr>
          <a:xfrm>
            <a:off x="4512801" y="1231405"/>
            <a:ext cx="66010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I sistemi previdenziali in Italia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CE55A42D-8A10-1A70-3C3D-AF5D6505332A}"/>
              </a:ext>
            </a:extLst>
          </p:cNvPr>
          <p:cNvSpPr txBox="1"/>
          <p:nvPr/>
        </p:nvSpPr>
        <p:spPr>
          <a:xfrm>
            <a:off x="8181922" y="5675118"/>
            <a:ext cx="3065198" cy="646331"/>
          </a:xfrm>
          <a:prstGeom prst="rect">
            <a:avLst/>
          </a:prstGeom>
          <a:gradFill>
            <a:gsLst>
              <a:gs pos="3000">
                <a:schemeClr val="tx2">
                  <a:lumMod val="10000"/>
                  <a:lumOff val="90000"/>
                </a:schemeClr>
              </a:gs>
              <a:gs pos="48000">
                <a:schemeClr val="tx2">
                  <a:lumMod val="10000"/>
                  <a:lumOff val="90000"/>
                </a:schemeClr>
              </a:gs>
              <a:gs pos="77000">
                <a:schemeClr val="tx2">
                  <a:lumMod val="10000"/>
                  <a:lumOff val="90000"/>
                </a:schemeClr>
              </a:gs>
            </a:gsLst>
            <a:path path="rect">
              <a:fillToRect l="100000" t="100000"/>
            </a:path>
          </a:gradFill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Docente: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Chiara Patricia Bonaventura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D0601C7C-E426-CA13-6EB6-47804F0E100C}"/>
              </a:ext>
            </a:extLst>
          </p:cNvPr>
          <p:cNvSpPr txBox="1"/>
          <p:nvPr/>
        </p:nvSpPr>
        <p:spPr>
          <a:xfrm>
            <a:off x="1325880" y="2414745"/>
            <a:ext cx="9921240" cy="2723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900" dirty="0">
                <a:latin typeface="Palatino Linotype" panose="02040502050505030304" pitchFamily="18" charset="0"/>
                <a:sym typeface="Wingdings" panose="05000000000000000000" pitchFamily="2" charset="2"/>
              </a:rPr>
              <a:t>Si è verificato poi un aumento del deficit a carico pubblico, per via di misure prese negli anni come agganciamento delle pensioni ai salari.</a:t>
            </a:r>
          </a:p>
          <a:p>
            <a:pPr algn="just"/>
            <a:endParaRPr lang="it-IT" sz="1900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algn="just"/>
            <a:r>
              <a:rPr lang="it-IT" sz="1900" dirty="0">
                <a:latin typeface="Palatino Linotype" panose="02040502050505030304" pitchFamily="18" charset="0"/>
                <a:sym typeface="Wingdings" panose="05000000000000000000" pitchFamily="2" charset="2"/>
              </a:rPr>
              <a:t>Inoltre, nonostante la spesa sociale complessiva in Italia sia inferiore a quella di Paesi europei (come Germania o Francia), quella pensionistica è superiore.</a:t>
            </a:r>
          </a:p>
          <a:p>
            <a:pPr algn="just"/>
            <a:endParaRPr lang="it-IT" sz="1900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algn="just"/>
            <a:endParaRPr lang="it-IT" sz="1900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algn="just"/>
            <a:r>
              <a:rPr lang="it-IT" sz="1900" dirty="0">
                <a:latin typeface="Palatino Linotype" panose="02040502050505030304" pitchFamily="18" charset="0"/>
                <a:sym typeface="Wingdings" panose="05000000000000000000" pitchFamily="2" charset="2"/>
              </a:rPr>
              <a:t>Per contenere questo problema, quindi, recentemente, sono state introdotte riforme importanti riguardanti il sistema pensionistico.</a:t>
            </a:r>
          </a:p>
        </p:txBody>
      </p:sp>
      <p:cxnSp>
        <p:nvCxnSpPr>
          <p:cNvPr id="4" name="Connettore 2 3">
            <a:extLst>
              <a:ext uri="{FF2B5EF4-FFF2-40B4-BE49-F238E27FC236}">
                <a16:creationId xmlns:a16="http://schemas.microsoft.com/office/drawing/2014/main" id="{A48ED95E-7370-2653-0661-C917D7B7D59C}"/>
              </a:ext>
            </a:extLst>
          </p:cNvPr>
          <p:cNvCxnSpPr>
            <a:cxnSpLocks/>
          </p:cNvCxnSpPr>
          <p:nvPr/>
        </p:nvCxnSpPr>
        <p:spPr>
          <a:xfrm>
            <a:off x="2080260" y="4056410"/>
            <a:ext cx="0" cy="36576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540315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94ECC3-EB8A-EDE0-8226-8E2E2B9AF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34E1132-F5FE-E47F-BB67-ED1F9BA726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D3125DA-62A3-7C5C-40F2-990147B62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34F5E7A5-9035-94F9-AE37-4289F10686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23B2294B-4746-1EB9-29D3-7E7C8007AC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CA8508B-44F1-D38C-8523-F42B88AF0A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F7F6D36-DA54-310E-9C13-07C93A4406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A932FE3F-9123-853D-003A-2314F1F761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346062" cy="1706564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9C415020-D058-A429-B565-075782EAC5E6}"/>
              </a:ext>
            </a:extLst>
          </p:cNvPr>
          <p:cNvSpPr txBox="1"/>
          <p:nvPr/>
        </p:nvSpPr>
        <p:spPr>
          <a:xfrm>
            <a:off x="4512801" y="1231405"/>
            <a:ext cx="66010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Le politiche sociosanitarie nei Paesi dell’UE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CE55A42D-8A10-1A70-3C3D-AF5D6505332A}"/>
              </a:ext>
            </a:extLst>
          </p:cNvPr>
          <p:cNvSpPr txBox="1"/>
          <p:nvPr/>
        </p:nvSpPr>
        <p:spPr>
          <a:xfrm>
            <a:off x="8181922" y="5739857"/>
            <a:ext cx="3065198" cy="646331"/>
          </a:xfrm>
          <a:prstGeom prst="rect">
            <a:avLst/>
          </a:prstGeom>
          <a:gradFill>
            <a:gsLst>
              <a:gs pos="3000">
                <a:schemeClr val="tx2">
                  <a:lumMod val="10000"/>
                  <a:lumOff val="90000"/>
                </a:schemeClr>
              </a:gs>
              <a:gs pos="48000">
                <a:schemeClr val="tx2">
                  <a:lumMod val="10000"/>
                  <a:lumOff val="90000"/>
                </a:schemeClr>
              </a:gs>
              <a:gs pos="77000">
                <a:schemeClr val="tx2">
                  <a:lumMod val="10000"/>
                  <a:lumOff val="90000"/>
                </a:schemeClr>
              </a:gs>
            </a:gsLst>
            <a:path path="rect">
              <a:fillToRect l="100000" t="100000"/>
            </a:path>
          </a:gradFill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Docente: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Chiara Patricia Bonaventura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D0601C7C-E426-CA13-6EB6-47804F0E100C}"/>
              </a:ext>
            </a:extLst>
          </p:cNvPr>
          <p:cNvSpPr txBox="1"/>
          <p:nvPr/>
        </p:nvSpPr>
        <p:spPr>
          <a:xfrm>
            <a:off x="1325880" y="2317997"/>
            <a:ext cx="9921240" cy="330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900" dirty="0">
                <a:latin typeface="Palatino Linotype" panose="02040502050505030304" pitchFamily="18" charset="0"/>
                <a:sym typeface="Wingdings" panose="05000000000000000000" pitchFamily="2" charset="2"/>
              </a:rPr>
              <a:t>Tra i servizi dell’Unione europea dedicati all’assistenza sociale rientrano quelli rivolti a soggetti svantaggiati, come gli anziani e le persone con disabilità.</a:t>
            </a:r>
          </a:p>
          <a:p>
            <a:pPr algn="just"/>
            <a:endParaRPr lang="it-IT" sz="1900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algn="just"/>
            <a:r>
              <a:rPr lang="it-IT" sz="1900" dirty="0">
                <a:latin typeface="Palatino Linotype" panose="02040502050505030304" pitchFamily="18" charset="0"/>
                <a:sym typeface="Wingdings" panose="05000000000000000000" pitchFamily="2" charset="2"/>
              </a:rPr>
              <a:t>A pesare in maniera particolare sulle finanze pubbliche e sul welfare, in questi ultimi anni, è il fatto che l’Unione europea sta affrontando un cambiamento importante della sua composizione demografica dovuta all’invecchiamento della popolazione.</a:t>
            </a:r>
          </a:p>
          <a:p>
            <a:pPr algn="just"/>
            <a:endParaRPr lang="it-IT" sz="1900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algn="just"/>
            <a:r>
              <a:rPr lang="it-IT" sz="1900" dirty="0">
                <a:latin typeface="Palatino Linotype" panose="02040502050505030304" pitchFamily="18" charset="0"/>
                <a:sym typeface="Wingdings" panose="05000000000000000000" pitchFamily="2" charset="2"/>
              </a:rPr>
              <a:t>Per cercare di affrontare in maniera costruttiva questo problema l’Unione europea ha cercato di sensibilizzare gli Stati membri e quindi l’opinione pubblica al contributo che le persone anziane possono fornire alla società, dichiarando il 2012 l’</a:t>
            </a:r>
            <a:r>
              <a:rPr lang="it-IT" sz="1900" i="1" dirty="0">
                <a:latin typeface="Palatino Linotype" panose="02040502050505030304" pitchFamily="18" charset="0"/>
                <a:sym typeface="Wingdings" panose="05000000000000000000" pitchFamily="2" charset="2"/>
              </a:rPr>
              <a:t>Anno Europeo dell’invecchiamento attivo e della solidarietà tra le generazioni</a:t>
            </a:r>
            <a:r>
              <a:rPr lang="it-IT" sz="1900" dirty="0">
                <a:latin typeface="Palatino Linotype" panose="02040502050505030304" pitchFamily="18" charset="0"/>
                <a:sym typeface="Wingdings" panose="05000000000000000000" pitchFamily="2" charset="2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1025834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94ECC3-EB8A-EDE0-8226-8E2E2B9AF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34E1132-F5FE-E47F-BB67-ED1F9BA726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D3125DA-62A3-7C5C-40F2-990147B62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34F5E7A5-9035-94F9-AE37-4289F10686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23B2294B-4746-1EB9-29D3-7E7C8007AC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CA8508B-44F1-D38C-8523-F42B88AF0A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F7F6D36-DA54-310E-9C13-07C93A4406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A932FE3F-9123-853D-003A-2314F1F761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346062" cy="1706564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9C415020-D058-A429-B565-075782EAC5E6}"/>
              </a:ext>
            </a:extLst>
          </p:cNvPr>
          <p:cNvSpPr txBox="1"/>
          <p:nvPr/>
        </p:nvSpPr>
        <p:spPr>
          <a:xfrm>
            <a:off x="4512801" y="1231405"/>
            <a:ext cx="66010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Le politiche sociosanitarie nei Paesi dell’UE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CE55A42D-8A10-1A70-3C3D-AF5D6505332A}"/>
              </a:ext>
            </a:extLst>
          </p:cNvPr>
          <p:cNvSpPr txBox="1"/>
          <p:nvPr/>
        </p:nvSpPr>
        <p:spPr>
          <a:xfrm>
            <a:off x="8181922" y="5516224"/>
            <a:ext cx="3065198" cy="646331"/>
          </a:xfrm>
          <a:prstGeom prst="rect">
            <a:avLst/>
          </a:prstGeom>
          <a:gradFill>
            <a:gsLst>
              <a:gs pos="3000">
                <a:schemeClr val="tx2">
                  <a:lumMod val="10000"/>
                  <a:lumOff val="90000"/>
                </a:schemeClr>
              </a:gs>
              <a:gs pos="48000">
                <a:schemeClr val="tx2">
                  <a:lumMod val="10000"/>
                  <a:lumOff val="90000"/>
                </a:schemeClr>
              </a:gs>
              <a:gs pos="77000">
                <a:schemeClr val="tx2">
                  <a:lumMod val="10000"/>
                  <a:lumOff val="90000"/>
                </a:schemeClr>
              </a:gs>
            </a:gsLst>
            <a:path path="rect">
              <a:fillToRect l="100000" t="100000"/>
            </a:path>
          </a:gradFill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Docente: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Chiara Patricia Bonaventura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D0601C7C-E426-CA13-6EB6-47804F0E100C}"/>
              </a:ext>
            </a:extLst>
          </p:cNvPr>
          <p:cNvSpPr txBox="1"/>
          <p:nvPr/>
        </p:nvSpPr>
        <p:spPr>
          <a:xfrm>
            <a:off x="1325880" y="2389345"/>
            <a:ext cx="992124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900" dirty="0">
                <a:latin typeface="Palatino Linotype" panose="02040502050505030304" pitchFamily="18" charset="0"/>
                <a:sym typeface="Wingdings" panose="05000000000000000000" pitchFamily="2" charset="2"/>
              </a:rPr>
              <a:t>Negli ultimi anni sono state introdotte numerose iniziative volte a favorire un invecchiamento attivo, affinché gli anziani possano rimanere più a lungo nel mercato del lavoro, mantenendo una buona salute e conducendo una vita attiva il più a lungo possibile.</a:t>
            </a:r>
          </a:p>
          <a:p>
            <a:pPr algn="just"/>
            <a:endParaRPr lang="it-IT" sz="1900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algn="just"/>
            <a:r>
              <a:rPr lang="it-IT" sz="1900" dirty="0">
                <a:latin typeface="Palatino Linotype" panose="02040502050505030304" pitchFamily="18" charset="0"/>
                <a:sym typeface="Wingdings" panose="05000000000000000000" pitchFamily="2" charset="2"/>
              </a:rPr>
              <a:t>L’Unione europea promuove la </a:t>
            </a:r>
            <a:r>
              <a:rPr lang="it-IT" sz="19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strategia europea per invecchiare bene con le tecnologie</a:t>
            </a:r>
            <a:r>
              <a:rPr lang="it-IT" sz="1900" dirty="0">
                <a:latin typeface="Palatino Linotype" panose="02040502050505030304" pitchFamily="18" charset="0"/>
                <a:sym typeface="Wingdings" panose="05000000000000000000" pitchFamily="2" charset="2"/>
              </a:rPr>
              <a:t>, sostenendo finanziariamente progetti di adattamento delle abitazioni, servizi di telemedicina e sistemi di monitoraggio informatico degli anziani, con una conseguente riduzione dei costi per lo Stato.</a:t>
            </a:r>
          </a:p>
        </p:txBody>
      </p:sp>
    </p:spTree>
    <p:extLst>
      <p:ext uri="{BB962C8B-B14F-4D97-AF65-F5344CB8AC3E}">
        <p14:creationId xmlns:p14="http://schemas.microsoft.com/office/powerpoint/2010/main" val="207841650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94ECC3-EB8A-EDE0-8226-8E2E2B9AF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34E1132-F5FE-E47F-BB67-ED1F9BA726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D3125DA-62A3-7C5C-40F2-990147B62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34F5E7A5-9035-94F9-AE37-4289F10686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23B2294B-4746-1EB9-29D3-7E7C8007AC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CA8508B-44F1-D38C-8523-F42B88AF0A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F7F6D36-DA54-310E-9C13-07C93A4406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A932FE3F-9123-853D-003A-2314F1F761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346062" cy="1706564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9C415020-D058-A429-B565-075782EAC5E6}"/>
              </a:ext>
            </a:extLst>
          </p:cNvPr>
          <p:cNvSpPr txBox="1"/>
          <p:nvPr/>
        </p:nvSpPr>
        <p:spPr>
          <a:xfrm>
            <a:off x="4512801" y="1231405"/>
            <a:ext cx="66010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Le politiche sociosanitarie nei Paesi dell’UE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CE55A42D-8A10-1A70-3C3D-AF5D6505332A}"/>
              </a:ext>
            </a:extLst>
          </p:cNvPr>
          <p:cNvSpPr txBox="1"/>
          <p:nvPr/>
        </p:nvSpPr>
        <p:spPr>
          <a:xfrm>
            <a:off x="8181922" y="5718597"/>
            <a:ext cx="3065198" cy="646331"/>
          </a:xfrm>
          <a:prstGeom prst="rect">
            <a:avLst/>
          </a:prstGeom>
          <a:gradFill>
            <a:gsLst>
              <a:gs pos="3000">
                <a:schemeClr val="tx2">
                  <a:lumMod val="10000"/>
                  <a:lumOff val="90000"/>
                </a:schemeClr>
              </a:gs>
              <a:gs pos="48000">
                <a:schemeClr val="tx2">
                  <a:lumMod val="10000"/>
                  <a:lumOff val="90000"/>
                </a:schemeClr>
              </a:gs>
              <a:gs pos="77000">
                <a:schemeClr val="tx2">
                  <a:lumMod val="10000"/>
                  <a:lumOff val="90000"/>
                </a:schemeClr>
              </a:gs>
            </a:gsLst>
            <a:path path="rect">
              <a:fillToRect l="100000" t="100000"/>
            </a:path>
          </a:gradFill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Docente: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Chiara Patricia Bonaventura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D0601C7C-E426-CA13-6EB6-47804F0E100C}"/>
              </a:ext>
            </a:extLst>
          </p:cNvPr>
          <p:cNvSpPr txBox="1"/>
          <p:nvPr/>
        </p:nvSpPr>
        <p:spPr>
          <a:xfrm>
            <a:off x="1325880" y="2250570"/>
            <a:ext cx="992124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0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I servizi per gli anziani, presenti nella maggior parte dei Paesi dell’Unione europea, possono essere classificati in residenziali, semiresidenziali e domiciliari.</a:t>
            </a:r>
          </a:p>
          <a:p>
            <a:pPr algn="just"/>
            <a:endParaRPr lang="it-IT" sz="1900" b="1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algn="just"/>
            <a:r>
              <a:rPr lang="it-IT" sz="20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Servizi residenziali  case di riposo, alloggi protetti o residenze assistite</a:t>
            </a:r>
          </a:p>
          <a:p>
            <a:pPr algn="just"/>
            <a:r>
              <a:rPr lang="it-IT" sz="1900" dirty="0">
                <a:latin typeface="Palatino Linotype" panose="02040502050505030304" pitchFamily="18" charset="0"/>
                <a:sym typeface="Wingdings" panose="05000000000000000000" pitchFamily="2" charset="2"/>
              </a:rPr>
              <a:t>strutture che ospitano persone non più autosufficienti, che hanno bisogno di cure continue, nelle quali lavorano operatori sociali, infermieri e medici;</a:t>
            </a:r>
          </a:p>
          <a:p>
            <a:pPr algn="just"/>
            <a:endParaRPr lang="it-IT" sz="1900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algn="just"/>
            <a:r>
              <a:rPr lang="it-IT" sz="19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Alloggi protetti  </a:t>
            </a:r>
            <a:r>
              <a:rPr lang="it-IT" sz="1900" dirty="0">
                <a:latin typeface="Palatino Linotype" panose="02040502050505030304" pitchFamily="18" charset="0"/>
                <a:sym typeface="Wingdings" panose="05000000000000000000" pitchFamily="2" charset="2"/>
              </a:rPr>
              <a:t>strutture pensate per anziani in condizioni di autonomia precaria, che non necessitano di un’assistenza sanitaria continua </a:t>
            </a:r>
            <a:r>
              <a:rPr lang="it-IT" dirty="0">
                <a:latin typeface="Palatino Linotype" panose="02040502050505030304" pitchFamily="18" charset="0"/>
                <a:sym typeface="Wingdings" panose="05000000000000000000" pitchFamily="2" charset="2"/>
              </a:rPr>
              <a:t>(leggera differenza rispetto alle case di riposo). </a:t>
            </a:r>
          </a:p>
        </p:txBody>
      </p:sp>
    </p:spTree>
    <p:extLst>
      <p:ext uri="{BB962C8B-B14F-4D97-AF65-F5344CB8AC3E}">
        <p14:creationId xmlns:p14="http://schemas.microsoft.com/office/powerpoint/2010/main" val="332207898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94ECC3-EB8A-EDE0-8226-8E2E2B9AF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34E1132-F5FE-E47F-BB67-ED1F9BA726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D3125DA-62A3-7C5C-40F2-990147B62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34F5E7A5-9035-94F9-AE37-4289F10686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23B2294B-4746-1EB9-29D3-7E7C8007AC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CA8508B-44F1-D38C-8523-F42B88AF0A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F7F6D36-DA54-310E-9C13-07C93A4406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A932FE3F-9123-853D-003A-2314F1F761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346062" cy="1706564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9C415020-D058-A429-B565-075782EAC5E6}"/>
              </a:ext>
            </a:extLst>
          </p:cNvPr>
          <p:cNvSpPr txBox="1"/>
          <p:nvPr/>
        </p:nvSpPr>
        <p:spPr>
          <a:xfrm>
            <a:off x="4512801" y="1231405"/>
            <a:ext cx="66010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Le politiche sociosanitarie nei Paesi dell’UE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CE55A42D-8A10-1A70-3C3D-AF5D6505332A}"/>
              </a:ext>
            </a:extLst>
          </p:cNvPr>
          <p:cNvSpPr txBox="1"/>
          <p:nvPr/>
        </p:nvSpPr>
        <p:spPr>
          <a:xfrm>
            <a:off x="8181922" y="5778993"/>
            <a:ext cx="3065198" cy="646331"/>
          </a:xfrm>
          <a:prstGeom prst="rect">
            <a:avLst/>
          </a:prstGeom>
          <a:gradFill>
            <a:gsLst>
              <a:gs pos="3000">
                <a:schemeClr val="tx2">
                  <a:lumMod val="10000"/>
                  <a:lumOff val="90000"/>
                </a:schemeClr>
              </a:gs>
              <a:gs pos="48000">
                <a:schemeClr val="tx2">
                  <a:lumMod val="10000"/>
                  <a:lumOff val="90000"/>
                </a:schemeClr>
              </a:gs>
              <a:gs pos="77000">
                <a:schemeClr val="tx2">
                  <a:lumMod val="10000"/>
                  <a:lumOff val="90000"/>
                </a:schemeClr>
              </a:gs>
            </a:gsLst>
            <a:path path="rect">
              <a:fillToRect l="100000" t="100000"/>
            </a:path>
          </a:gradFill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Docente: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Chiara Patricia Bonaventura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D0601C7C-E426-CA13-6EB6-47804F0E100C}"/>
              </a:ext>
            </a:extLst>
          </p:cNvPr>
          <p:cNvSpPr txBox="1"/>
          <p:nvPr/>
        </p:nvSpPr>
        <p:spPr>
          <a:xfrm>
            <a:off x="1325880" y="2206996"/>
            <a:ext cx="992124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dirty="0">
                <a:latin typeface="Palatino Linotype" panose="02040502050505030304" pitchFamily="18" charset="0"/>
                <a:sym typeface="Wingdings" panose="05000000000000000000" pitchFamily="2" charset="2"/>
              </a:rPr>
              <a:t>I Paesi in cui questi servizi sono più sviluppati sono il Belgio, la Svezia, la Svizzera e l’Olanda, che è anche il Paese che si è maggiormente impegnato nella creazione e nello sviluppo del sistema degli alloggi protetti.</a:t>
            </a:r>
          </a:p>
          <a:p>
            <a:pPr algn="just"/>
            <a:endParaRPr lang="it-IT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algn="just"/>
            <a:r>
              <a:rPr lang="it-IT" dirty="0">
                <a:latin typeface="Palatino Linotype" panose="02040502050505030304" pitchFamily="18" charset="0"/>
                <a:sym typeface="Wingdings" panose="05000000000000000000" pitchFamily="2" charset="2"/>
              </a:rPr>
              <a:t>Anche nei Paesi scandinavi, in Gran Bretagna e in Germania gli alloggi protetti sono diffusi in maniera significativa. </a:t>
            </a:r>
          </a:p>
          <a:p>
            <a:pPr algn="just"/>
            <a:endParaRPr lang="it-IT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algn="just"/>
            <a:r>
              <a:rPr lang="it-IT" dirty="0">
                <a:latin typeface="Palatino Linotype" panose="02040502050505030304" pitchFamily="18" charset="0"/>
                <a:sym typeface="Wingdings" panose="05000000000000000000" pitchFamily="2" charset="2"/>
              </a:rPr>
              <a:t>In Paesi con tradizioni forti di tipo familistico, come Italia, Grecia, Spagna e Portogallo, i servizi residenziali per anziani sono decisamente più limitati. </a:t>
            </a:r>
            <a:r>
              <a:rPr lang="it-IT" dirty="0">
                <a:latin typeface="Palatino Linotype" panose="02040502050505030304" pitchFamily="18" charset="0"/>
              </a:rPr>
              <a:t>In questi Paesi, tradizionalmente, è più comune che sia la famiglia a occuparsi direttamente dei più anziani. In Italia, inoltre, spesso si ricorre all’assistenza privata di operatori specializzati, detti «badanti».</a:t>
            </a:r>
            <a:endParaRPr lang="it-IT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65156455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94ECC3-EB8A-EDE0-8226-8E2E2B9AF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34E1132-F5FE-E47F-BB67-ED1F9BA726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D3125DA-62A3-7C5C-40F2-990147B62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34F5E7A5-9035-94F9-AE37-4289F10686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23B2294B-4746-1EB9-29D3-7E7C8007AC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CA8508B-44F1-D38C-8523-F42B88AF0A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F7F6D36-DA54-310E-9C13-07C93A4406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A932FE3F-9123-853D-003A-2314F1F761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346062" cy="1706564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9C415020-D058-A429-B565-075782EAC5E6}"/>
              </a:ext>
            </a:extLst>
          </p:cNvPr>
          <p:cNvSpPr txBox="1"/>
          <p:nvPr/>
        </p:nvSpPr>
        <p:spPr>
          <a:xfrm>
            <a:off x="4455651" y="1250865"/>
            <a:ext cx="66010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Tutti invecchiamo, ma alcuni meglio di altri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CE55A42D-8A10-1A70-3C3D-AF5D6505332A}"/>
              </a:ext>
            </a:extLst>
          </p:cNvPr>
          <p:cNvSpPr txBox="1"/>
          <p:nvPr/>
        </p:nvSpPr>
        <p:spPr>
          <a:xfrm>
            <a:off x="7962794" y="5568270"/>
            <a:ext cx="3065198" cy="646331"/>
          </a:xfrm>
          <a:prstGeom prst="rect">
            <a:avLst/>
          </a:prstGeom>
          <a:gradFill>
            <a:gsLst>
              <a:gs pos="3000">
                <a:schemeClr val="tx2">
                  <a:lumMod val="10000"/>
                  <a:lumOff val="90000"/>
                </a:schemeClr>
              </a:gs>
              <a:gs pos="48000">
                <a:schemeClr val="tx2">
                  <a:lumMod val="10000"/>
                  <a:lumOff val="90000"/>
                </a:schemeClr>
              </a:gs>
              <a:gs pos="77000">
                <a:schemeClr val="tx2">
                  <a:lumMod val="10000"/>
                  <a:lumOff val="90000"/>
                </a:schemeClr>
              </a:gs>
            </a:gsLst>
            <a:path path="rect">
              <a:fillToRect l="100000" t="100000"/>
            </a:path>
          </a:gradFill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Docente: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Chiara Patricia Bonaventura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79AB57F1-4122-5881-E140-D7DD6F5E62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8784" y="1948101"/>
            <a:ext cx="3467278" cy="4216617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51B37F6D-E9C8-550F-957D-A1A6C00A7360}"/>
              </a:ext>
            </a:extLst>
          </p:cNvPr>
          <p:cNvSpPr txBox="1"/>
          <p:nvPr/>
        </p:nvSpPr>
        <p:spPr>
          <a:xfrm>
            <a:off x="5335852" y="2243151"/>
            <a:ext cx="5692140" cy="2723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900" dirty="0">
                <a:latin typeface="Palatino Linotype" panose="02040502050505030304" pitchFamily="18" charset="0"/>
              </a:rPr>
              <a:t>«[…] </a:t>
            </a:r>
            <a:r>
              <a:rPr lang="it-IT" sz="1900" i="1" dirty="0">
                <a:latin typeface="Palatino Linotype" panose="02040502050505030304" pitchFamily="18" charset="0"/>
              </a:rPr>
              <a:t>I nemici di un invecchiamento sano e attivo: ipertensione arteriosa, obesità, cancro, decadimento cognitivo e sedentarietà. Le armi di cui disponiamo si riassumono in: stimolazione cognitiva, alimentazione corretta e attività fisica</a:t>
            </a:r>
            <a:r>
              <a:rPr lang="it-IT" sz="1900" dirty="0">
                <a:latin typeface="Palatino Linotype" panose="02040502050505030304" pitchFamily="18" charset="0"/>
              </a:rPr>
              <a:t>».</a:t>
            </a:r>
          </a:p>
          <a:p>
            <a:pPr algn="just"/>
            <a:endParaRPr lang="it-IT" sz="1900" dirty="0">
              <a:latin typeface="Palatino Linotype" panose="02040502050505030304" pitchFamily="18" charset="0"/>
            </a:endParaRPr>
          </a:p>
          <a:p>
            <a:pPr algn="just"/>
            <a:r>
              <a:rPr lang="it-IT" sz="1900" dirty="0">
                <a:latin typeface="Palatino Linotype" panose="02040502050505030304" pitchFamily="18" charset="0"/>
              </a:rPr>
              <a:t>Come scriveva Giovenale: “</a:t>
            </a:r>
            <a:r>
              <a:rPr lang="it-IT" sz="1900" i="1" dirty="0" err="1">
                <a:latin typeface="Palatino Linotype" panose="02040502050505030304" pitchFamily="18" charset="0"/>
              </a:rPr>
              <a:t>Orandum</a:t>
            </a:r>
            <a:r>
              <a:rPr lang="it-IT" sz="1900" i="1" dirty="0">
                <a:latin typeface="Palatino Linotype" panose="02040502050505030304" pitchFamily="18" charset="0"/>
              </a:rPr>
              <a:t> est ut </a:t>
            </a:r>
            <a:r>
              <a:rPr lang="it-IT" sz="1900" i="1" dirty="0" err="1">
                <a:latin typeface="Palatino Linotype" panose="02040502050505030304" pitchFamily="18" charset="0"/>
              </a:rPr>
              <a:t>sit</a:t>
            </a:r>
            <a:r>
              <a:rPr lang="it-IT" sz="1900" i="1" dirty="0">
                <a:latin typeface="Palatino Linotype" panose="02040502050505030304" pitchFamily="18" charset="0"/>
              </a:rPr>
              <a:t> </a:t>
            </a:r>
            <a:r>
              <a:rPr lang="it-IT" sz="1900" i="1" dirty="0" err="1">
                <a:latin typeface="Palatino Linotype" panose="02040502050505030304" pitchFamily="18" charset="0"/>
              </a:rPr>
              <a:t>mens</a:t>
            </a:r>
            <a:r>
              <a:rPr lang="it-IT" sz="1900" i="1" dirty="0">
                <a:latin typeface="Palatino Linotype" panose="02040502050505030304" pitchFamily="18" charset="0"/>
              </a:rPr>
              <a:t> sana in </a:t>
            </a:r>
            <a:r>
              <a:rPr lang="it-IT" sz="1900" i="1" dirty="0" err="1">
                <a:latin typeface="Palatino Linotype" panose="02040502050505030304" pitchFamily="18" charset="0"/>
              </a:rPr>
              <a:t>corpore</a:t>
            </a:r>
            <a:r>
              <a:rPr lang="it-IT" sz="1900" i="1" dirty="0">
                <a:latin typeface="Palatino Linotype" panose="02040502050505030304" pitchFamily="18" charset="0"/>
              </a:rPr>
              <a:t> sano. </a:t>
            </a:r>
            <a:r>
              <a:rPr lang="it-IT" sz="1900" dirty="0">
                <a:latin typeface="Palatino Linotype" panose="02040502050505030304" pitchFamily="18" charset="0"/>
              </a:rPr>
              <a:t>(Bisogna chiedere agli dei che la mente sia sana in un corpo sano).„</a:t>
            </a:r>
          </a:p>
        </p:txBody>
      </p:sp>
    </p:spTree>
    <p:extLst>
      <p:ext uri="{BB962C8B-B14F-4D97-AF65-F5344CB8AC3E}">
        <p14:creationId xmlns:p14="http://schemas.microsoft.com/office/powerpoint/2010/main" val="11936357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94ECC3-EB8A-EDE0-8226-8E2E2B9AF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34E1132-F5FE-E47F-BB67-ED1F9BA726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D3125DA-62A3-7C5C-40F2-990147B62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34F5E7A5-9035-94F9-AE37-4289F10686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23B2294B-4746-1EB9-29D3-7E7C8007AC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CA8508B-44F1-D38C-8523-F42B88AF0A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F7F6D36-DA54-310E-9C13-07C93A4406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A932FE3F-9123-853D-003A-2314F1F761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346062" cy="1706564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9C415020-D058-A429-B565-075782EAC5E6}"/>
              </a:ext>
            </a:extLst>
          </p:cNvPr>
          <p:cNvSpPr txBox="1"/>
          <p:nvPr/>
        </p:nvSpPr>
        <p:spPr>
          <a:xfrm>
            <a:off x="4566748" y="1250865"/>
            <a:ext cx="61781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Libro Bianco 2012 e Decalogo 2012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CE55A42D-8A10-1A70-3C3D-AF5D6505332A}"/>
              </a:ext>
            </a:extLst>
          </p:cNvPr>
          <p:cNvSpPr txBox="1"/>
          <p:nvPr/>
        </p:nvSpPr>
        <p:spPr>
          <a:xfrm>
            <a:off x="640432" y="5645865"/>
            <a:ext cx="3065198" cy="646331"/>
          </a:xfrm>
          <a:prstGeom prst="rect">
            <a:avLst/>
          </a:prstGeom>
          <a:gradFill>
            <a:gsLst>
              <a:gs pos="3000">
                <a:schemeClr val="tx2">
                  <a:lumMod val="10000"/>
                  <a:lumOff val="90000"/>
                </a:schemeClr>
              </a:gs>
              <a:gs pos="48000">
                <a:schemeClr val="tx2">
                  <a:lumMod val="10000"/>
                  <a:lumOff val="90000"/>
                </a:schemeClr>
              </a:gs>
              <a:gs pos="77000">
                <a:schemeClr val="tx2">
                  <a:lumMod val="10000"/>
                  <a:lumOff val="90000"/>
                </a:schemeClr>
              </a:gs>
            </a:gsLst>
            <a:path path="rect">
              <a:fillToRect l="100000" t="100000"/>
            </a:path>
          </a:gradFill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Docente: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Chiara Patricia Bonaventura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51B37F6D-E9C8-550F-957D-A1A6C00A7360}"/>
              </a:ext>
            </a:extLst>
          </p:cNvPr>
          <p:cNvSpPr txBox="1"/>
          <p:nvPr/>
        </p:nvSpPr>
        <p:spPr>
          <a:xfrm>
            <a:off x="638122" y="2278464"/>
            <a:ext cx="370794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700" b="1" dirty="0">
                <a:latin typeface="Palatino Linotype" panose="02040502050505030304" pitchFamily="18" charset="0"/>
              </a:rPr>
              <a:t>Realizza un progetto a sostegno e tutela della persona anziana.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68E54D2A-FEC6-1BC7-376B-B0B1B29B08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3660" y="1992286"/>
            <a:ext cx="4299910" cy="4299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33040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94ECC3-EB8A-EDE0-8226-8E2E2B9AF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34E1132-F5FE-E47F-BB67-ED1F9BA726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D3125DA-62A3-7C5C-40F2-990147B62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34F5E7A5-9035-94F9-AE37-4289F10686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23B2294B-4746-1EB9-29D3-7E7C8007AC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CA8508B-44F1-D38C-8523-F42B88AF0A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F7F6D36-DA54-310E-9C13-07C93A4406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A932FE3F-9123-853D-003A-2314F1F761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346062" cy="1706564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9C415020-D058-A429-B565-075782EAC5E6}"/>
              </a:ext>
            </a:extLst>
          </p:cNvPr>
          <p:cNvSpPr txBox="1"/>
          <p:nvPr/>
        </p:nvSpPr>
        <p:spPr>
          <a:xfrm>
            <a:off x="4512801" y="1231405"/>
            <a:ext cx="66010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Le politiche sociosanitarie nei Paesi dell’UE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CE55A42D-8A10-1A70-3C3D-AF5D6505332A}"/>
              </a:ext>
            </a:extLst>
          </p:cNvPr>
          <p:cNvSpPr txBox="1"/>
          <p:nvPr/>
        </p:nvSpPr>
        <p:spPr>
          <a:xfrm>
            <a:off x="8181922" y="5794382"/>
            <a:ext cx="3065198" cy="646331"/>
          </a:xfrm>
          <a:prstGeom prst="rect">
            <a:avLst/>
          </a:prstGeom>
          <a:gradFill>
            <a:gsLst>
              <a:gs pos="3000">
                <a:schemeClr val="tx2">
                  <a:lumMod val="10000"/>
                  <a:lumOff val="90000"/>
                </a:schemeClr>
              </a:gs>
              <a:gs pos="48000">
                <a:schemeClr val="tx2">
                  <a:lumMod val="10000"/>
                  <a:lumOff val="90000"/>
                </a:schemeClr>
              </a:gs>
              <a:gs pos="77000">
                <a:schemeClr val="tx2">
                  <a:lumMod val="10000"/>
                  <a:lumOff val="90000"/>
                </a:schemeClr>
              </a:gs>
            </a:gsLst>
            <a:path path="rect">
              <a:fillToRect l="100000" t="100000"/>
            </a:path>
          </a:gradFill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Docente: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Chiara Patricia Bonaventura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D0601C7C-E426-CA13-6EB6-47804F0E100C}"/>
              </a:ext>
            </a:extLst>
          </p:cNvPr>
          <p:cNvSpPr txBox="1"/>
          <p:nvPr/>
        </p:nvSpPr>
        <p:spPr>
          <a:xfrm>
            <a:off x="1325880" y="2206996"/>
            <a:ext cx="992124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0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Servizi semiresidenziali </a:t>
            </a:r>
            <a:r>
              <a:rPr lang="it-IT" sz="2000" dirty="0">
                <a:latin typeface="Palatino Linotype" panose="02040502050505030304" pitchFamily="18" charset="0"/>
                <a:sym typeface="Wingdings" panose="05000000000000000000" pitchFamily="2" charset="2"/>
              </a:rPr>
              <a:t> assumono solitamente la forma di centri diurni per persone non completamente autosufficienti o strutture diurne finalizzate a prevenire l’isolamento o l’esclusione sociale di persone anziane.</a:t>
            </a:r>
          </a:p>
          <a:p>
            <a:pPr algn="just"/>
            <a:endParaRPr lang="it-IT" sz="2000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algn="just"/>
            <a:r>
              <a:rPr lang="it-IT" sz="2000" dirty="0">
                <a:latin typeface="Palatino Linotype" panose="02040502050505030304" pitchFamily="18" charset="0"/>
                <a:sym typeface="Wingdings" panose="05000000000000000000" pitchFamily="2" charset="2"/>
              </a:rPr>
              <a:t>Infine, </a:t>
            </a:r>
            <a:r>
              <a:rPr lang="it-IT" sz="20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servizi domiciliari </a:t>
            </a:r>
            <a:r>
              <a:rPr lang="it-IT" sz="2000" dirty="0">
                <a:latin typeface="Palatino Linotype" panose="02040502050505030304" pitchFamily="18" charset="0"/>
                <a:sym typeface="Wingdings" panose="05000000000000000000" pitchFamily="2" charset="2"/>
              </a:rPr>
              <a:t> prestazioni fornite presso il </a:t>
            </a:r>
            <a:r>
              <a:rPr lang="it-IT" sz="20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domicilio del soggetto</a:t>
            </a:r>
            <a:r>
              <a:rPr lang="it-IT" sz="2000" dirty="0">
                <a:latin typeface="Palatino Linotype" panose="02040502050505030304" pitchFamily="18" charset="0"/>
                <a:sym typeface="Wingdings" panose="05000000000000000000" pitchFamily="2" charset="2"/>
              </a:rPr>
              <a:t> che necessita di assistenza</a:t>
            </a:r>
          </a:p>
          <a:p>
            <a:pPr algn="just"/>
            <a:endParaRPr lang="it-IT" sz="2000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algn="just"/>
            <a:r>
              <a:rPr lang="it-IT" sz="2000" dirty="0">
                <a:latin typeface="Palatino Linotype" panose="02040502050505030304" pitchFamily="18" charset="0"/>
                <a:sym typeface="Wingdings" panose="05000000000000000000" pitchFamily="2" charset="2"/>
              </a:rPr>
              <a:t>molto diffusi nei Paesi scandinavi, in Olanda e in Danimarca. Possono includere attività di cura, che forniscono sostegno infermieristico o riabilitativo, oppure servizi più semplici di </a:t>
            </a:r>
            <a:r>
              <a:rPr lang="it-IT" sz="2000" i="1" dirty="0">
                <a:latin typeface="Palatino Linotype" panose="02040502050505030304" pitchFamily="18" charset="0"/>
                <a:sym typeface="Wingdings" panose="05000000000000000000" pitchFamily="2" charset="2"/>
              </a:rPr>
              <a:t>home care, </a:t>
            </a:r>
            <a:r>
              <a:rPr lang="it-IT" sz="2000" dirty="0">
                <a:latin typeface="Palatino Linotype" panose="02040502050505030304" pitchFamily="18" charset="0"/>
                <a:sym typeface="Wingdings" panose="05000000000000000000" pitchFamily="2" charset="2"/>
              </a:rPr>
              <a:t>come le pulizie della casa o gli acquisti. </a:t>
            </a:r>
          </a:p>
        </p:txBody>
      </p:sp>
      <p:cxnSp>
        <p:nvCxnSpPr>
          <p:cNvPr id="4" name="Connettore 2 3">
            <a:extLst>
              <a:ext uri="{FF2B5EF4-FFF2-40B4-BE49-F238E27FC236}">
                <a16:creationId xmlns:a16="http://schemas.microsoft.com/office/drawing/2014/main" id="{4C9F9D88-7C9C-2417-A7CC-650CB07275E0}"/>
              </a:ext>
            </a:extLst>
          </p:cNvPr>
          <p:cNvCxnSpPr>
            <a:cxnSpLocks/>
          </p:cNvCxnSpPr>
          <p:nvPr/>
        </p:nvCxnSpPr>
        <p:spPr>
          <a:xfrm>
            <a:off x="2846070" y="4097492"/>
            <a:ext cx="0" cy="31448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375535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94ECC3-EB8A-EDE0-8226-8E2E2B9AF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34E1132-F5FE-E47F-BB67-ED1F9BA726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D3125DA-62A3-7C5C-40F2-990147B62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34F5E7A5-9035-94F9-AE37-4289F10686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23B2294B-4746-1EB9-29D3-7E7C8007AC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CA8508B-44F1-D38C-8523-F42B88AF0A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F7F6D36-DA54-310E-9C13-07C93A4406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A932FE3F-9123-853D-003A-2314F1F761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346062" cy="1706564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9C415020-D058-A429-B565-075782EAC5E6}"/>
              </a:ext>
            </a:extLst>
          </p:cNvPr>
          <p:cNvSpPr txBox="1"/>
          <p:nvPr/>
        </p:nvSpPr>
        <p:spPr>
          <a:xfrm>
            <a:off x="4545399" y="1244899"/>
            <a:ext cx="66010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L’UE e le persone diversamente abili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CE55A42D-8A10-1A70-3C3D-AF5D6505332A}"/>
              </a:ext>
            </a:extLst>
          </p:cNvPr>
          <p:cNvSpPr txBox="1"/>
          <p:nvPr/>
        </p:nvSpPr>
        <p:spPr>
          <a:xfrm>
            <a:off x="8181922" y="5663813"/>
            <a:ext cx="3065198" cy="646331"/>
          </a:xfrm>
          <a:prstGeom prst="rect">
            <a:avLst/>
          </a:prstGeom>
          <a:gradFill>
            <a:gsLst>
              <a:gs pos="3000">
                <a:schemeClr val="tx2">
                  <a:lumMod val="10000"/>
                  <a:lumOff val="90000"/>
                </a:schemeClr>
              </a:gs>
              <a:gs pos="48000">
                <a:schemeClr val="tx2">
                  <a:lumMod val="10000"/>
                  <a:lumOff val="90000"/>
                </a:schemeClr>
              </a:gs>
              <a:gs pos="77000">
                <a:schemeClr val="tx2">
                  <a:lumMod val="10000"/>
                  <a:lumOff val="90000"/>
                </a:schemeClr>
              </a:gs>
            </a:gsLst>
            <a:path path="rect">
              <a:fillToRect l="100000" t="100000"/>
            </a:path>
          </a:gradFill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Docente: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Chiara Patricia Bonaventura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D0601C7C-E426-CA13-6EB6-47804F0E100C}"/>
              </a:ext>
            </a:extLst>
          </p:cNvPr>
          <p:cNvSpPr txBox="1"/>
          <p:nvPr/>
        </p:nvSpPr>
        <p:spPr>
          <a:xfrm>
            <a:off x="1325880" y="2191607"/>
            <a:ext cx="992124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000" dirty="0">
                <a:latin typeface="Palatino Linotype" panose="02040502050505030304" pitchFamily="18" charset="0"/>
                <a:sym typeface="Wingdings" panose="05000000000000000000" pitchFamily="2" charset="2"/>
              </a:rPr>
              <a:t>Attraverso </a:t>
            </a:r>
            <a:r>
              <a:rPr lang="it-IT" sz="2000" b="1" i="1" dirty="0">
                <a:latin typeface="Palatino Linotype" panose="02040502050505030304" pitchFamily="18" charset="0"/>
                <a:sym typeface="Wingdings" panose="05000000000000000000" pitchFamily="2" charset="2"/>
              </a:rPr>
              <a:t>La</a:t>
            </a:r>
            <a:r>
              <a:rPr lang="it-IT" sz="20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 </a:t>
            </a:r>
            <a:r>
              <a:rPr lang="it-IT" sz="2000" b="1" i="1" dirty="0">
                <a:latin typeface="Palatino Linotype" panose="02040502050505030304" pitchFamily="18" charset="0"/>
                <a:sym typeface="Wingdings" panose="05000000000000000000" pitchFamily="2" charset="2"/>
              </a:rPr>
              <a:t>Carta dei diritti fondamentali di Nizza</a:t>
            </a:r>
            <a:r>
              <a:rPr lang="it-IT" sz="20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 (2000) </a:t>
            </a:r>
            <a:r>
              <a:rPr lang="it-IT" sz="2000" dirty="0">
                <a:latin typeface="Palatino Linotype" panose="02040502050505030304" pitchFamily="18" charset="0"/>
                <a:sym typeface="Wingdings" panose="05000000000000000000" pitchFamily="2" charset="2"/>
              </a:rPr>
              <a:t>l’Unione europea </a:t>
            </a:r>
            <a:r>
              <a:rPr lang="it-IT" sz="2000" dirty="0">
                <a:latin typeface="Palatino Linotype" panose="02040502050505030304" pitchFamily="18" charset="0"/>
              </a:rPr>
              <a:t>stabilisce importanti tutele per le persone con disabilità: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000" dirty="0">
                <a:latin typeface="Palatino Linotype" panose="02040502050505030304" pitchFamily="18" charset="0"/>
              </a:rPr>
              <a:t>l’articolo 21 vieta ogni forma di discriminazione basata sulla </a:t>
            </a:r>
            <a:r>
              <a:rPr lang="it-IT" sz="2000" b="1" dirty="0">
                <a:latin typeface="Palatino Linotype" panose="02040502050505030304" pitchFamily="18" charset="0"/>
              </a:rPr>
              <a:t>disabilità;</a:t>
            </a:r>
            <a:r>
              <a:rPr lang="it-IT" sz="2000" dirty="0">
                <a:latin typeface="Palatino Linotype" panose="02040502050505030304" pitchFamily="18" charset="0"/>
              </a:rPr>
              <a:t>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000" dirty="0">
                <a:latin typeface="Palatino Linotype" panose="02040502050505030304" pitchFamily="18" charset="0"/>
              </a:rPr>
              <a:t>l’articolo 26 riconosce a queste persone il diritto all’autonomia, all’inclusione sociale e lavorativa e alla piena partecipazione alla vita della comunità.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it-IT" sz="2000" b="1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algn="just"/>
            <a:r>
              <a:rPr lang="it-IT" sz="2000" dirty="0">
                <a:latin typeface="Palatino Linotype" panose="02040502050505030304" pitchFamily="18" charset="0"/>
                <a:sym typeface="Wingdings" panose="05000000000000000000" pitchFamily="2" charset="2"/>
              </a:rPr>
              <a:t>Inoltre, nel 2009, l’Unione europea ha aderito anche alla </a:t>
            </a:r>
            <a:r>
              <a:rPr lang="it-IT" sz="20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Convenzione delle Nazioni Unite sui diritti delle persone con disabilità  </a:t>
            </a:r>
            <a:r>
              <a:rPr lang="it-IT" sz="2000" dirty="0">
                <a:latin typeface="Palatino Linotype" panose="02040502050505030304" pitchFamily="18" charset="0"/>
                <a:sym typeface="Wingdings" panose="05000000000000000000" pitchFamily="2" charset="2"/>
              </a:rPr>
              <a:t>punta a garantire non solo sostegno sociale e assistenziale alle persone con disabilità, ma anche la possibilità di godere di tutti i diritti umani e delle libertà fondamentali.</a:t>
            </a:r>
          </a:p>
        </p:txBody>
      </p:sp>
    </p:spTree>
    <p:extLst>
      <p:ext uri="{BB962C8B-B14F-4D97-AF65-F5344CB8AC3E}">
        <p14:creationId xmlns:p14="http://schemas.microsoft.com/office/powerpoint/2010/main" val="229196224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94ECC3-EB8A-EDE0-8226-8E2E2B9AF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34E1132-F5FE-E47F-BB67-ED1F9BA726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D3125DA-62A3-7C5C-40F2-990147B62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34F5E7A5-9035-94F9-AE37-4289F10686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23B2294B-4746-1EB9-29D3-7E7C8007AC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CA8508B-44F1-D38C-8523-F42B88AF0A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F7F6D36-DA54-310E-9C13-07C93A4406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A932FE3F-9123-853D-003A-2314F1F761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346062" cy="1706564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9C415020-D058-A429-B565-075782EAC5E6}"/>
              </a:ext>
            </a:extLst>
          </p:cNvPr>
          <p:cNvSpPr txBox="1"/>
          <p:nvPr/>
        </p:nvSpPr>
        <p:spPr>
          <a:xfrm>
            <a:off x="4545399" y="1244899"/>
            <a:ext cx="66010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L’UE e le persone diversamente abili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CE55A42D-8A10-1A70-3C3D-AF5D6505332A}"/>
              </a:ext>
            </a:extLst>
          </p:cNvPr>
          <p:cNvSpPr txBox="1"/>
          <p:nvPr/>
        </p:nvSpPr>
        <p:spPr>
          <a:xfrm>
            <a:off x="8181922" y="5663813"/>
            <a:ext cx="3065198" cy="646331"/>
          </a:xfrm>
          <a:prstGeom prst="rect">
            <a:avLst/>
          </a:prstGeom>
          <a:gradFill>
            <a:gsLst>
              <a:gs pos="3000">
                <a:schemeClr val="tx2">
                  <a:lumMod val="10000"/>
                  <a:lumOff val="90000"/>
                </a:schemeClr>
              </a:gs>
              <a:gs pos="48000">
                <a:schemeClr val="tx2">
                  <a:lumMod val="10000"/>
                  <a:lumOff val="90000"/>
                </a:schemeClr>
              </a:gs>
              <a:gs pos="77000">
                <a:schemeClr val="tx2">
                  <a:lumMod val="10000"/>
                  <a:lumOff val="90000"/>
                </a:schemeClr>
              </a:gs>
            </a:gsLst>
            <a:path path="rect">
              <a:fillToRect l="100000" t="100000"/>
            </a:path>
          </a:gradFill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Docente: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Chiara Patricia Bonaventura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D0601C7C-E426-CA13-6EB6-47804F0E100C}"/>
              </a:ext>
            </a:extLst>
          </p:cNvPr>
          <p:cNvSpPr txBox="1"/>
          <p:nvPr/>
        </p:nvSpPr>
        <p:spPr>
          <a:xfrm>
            <a:off x="1325880" y="2037719"/>
            <a:ext cx="992124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000" dirty="0">
                <a:latin typeface="Palatino Linotype" panose="02040502050505030304" pitchFamily="18" charset="0"/>
                <a:sym typeface="Wingdings" panose="05000000000000000000" pitchFamily="2" charset="2"/>
              </a:rPr>
              <a:t>Dalla Commissione europea sulla disabilità sono state individuate </a:t>
            </a:r>
            <a:r>
              <a:rPr lang="it-IT" sz="20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otto aree </a:t>
            </a:r>
            <a:r>
              <a:rPr lang="it-IT" sz="2000" dirty="0">
                <a:latin typeface="Palatino Linotype" panose="02040502050505030304" pitchFamily="18" charset="0"/>
                <a:sym typeface="Wingdings" panose="05000000000000000000" pitchFamily="2" charset="2"/>
              </a:rPr>
              <a:t>per migliorare l’inclusione sociale, il benessere e il pieno esercizio dei diritti delle persone disabili. Queste aree sono: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0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Accessibilità</a:t>
            </a:r>
            <a:r>
              <a:rPr lang="it-IT" sz="2000" dirty="0">
                <a:latin typeface="Palatino Linotype" panose="02040502050505030304" pitchFamily="18" charset="0"/>
                <a:sym typeface="Wingdings" panose="05000000000000000000" pitchFamily="2" charset="2"/>
              </a:rPr>
              <a:t>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0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Partecipazione</a:t>
            </a:r>
            <a:r>
              <a:rPr lang="it-IT" sz="2000" dirty="0">
                <a:latin typeface="Palatino Linotype" panose="02040502050505030304" pitchFamily="18" charset="0"/>
                <a:sym typeface="Wingdings" panose="05000000000000000000" pitchFamily="2" charset="2"/>
              </a:rPr>
              <a:t>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0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Uguaglianza</a:t>
            </a:r>
            <a:r>
              <a:rPr lang="it-IT" sz="2000" dirty="0">
                <a:latin typeface="Palatino Linotype" panose="02040502050505030304" pitchFamily="18" charset="0"/>
                <a:sym typeface="Wingdings" panose="05000000000000000000" pitchFamily="2" charset="2"/>
              </a:rPr>
              <a:t>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0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Occupazione</a:t>
            </a:r>
            <a:r>
              <a:rPr lang="it-IT" sz="2000" dirty="0">
                <a:latin typeface="Palatino Linotype" panose="02040502050505030304" pitchFamily="18" charset="0"/>
                <a:sym typeface="Wingdings" panose="05000000000000000000" pitchFamily="2" charset="2"/>
              </a:rPr>
              <a:t>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0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Istruzione e formazione</a:t>
            </a:r>
            <a:r>
              <a:rPr lang="it-IT" sz="2000" dirty="0">
                <a:latin typeface="Palatino Linotype" panose="02040502050505030304" pitchFamily="18" charset="0"/>
                <a:sym typeface="Wingdings" panose="05000000000000000000" pitchFamily="2" charset="2"/>
              </a:rPr>
              <a:t>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0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Protezione sociale</a:t>
            </a:r>
            <a:r>
              <a:rPr lang="it-IT" sz="2000" dirty="0">
                <a:latin typeface="Palatino Linotype" panose="02040502050505030304" pitchFamily="18" charset="0"/>
                <a:sym typeface="Wingdings" panose="05000000000000000000" pitchFamily="2" charset="2"/>
              </a:rPr>
              <a:t>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0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Salute</a:t>
            </a:r>
            <a:r>
              <a:rPr lang="it-IT" sz="2000" dirty="0">
                <a:latin typeface="Palatino Linotype" panose="02040502050505030304" pitchFamily="18" charset="0"/>
                <a:sym typeface="Wingdings" panose="05000000000000000000" pitchFamily="2" charset="2"/>
              </a:rPr>
              <a:t>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0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Azioni esterne</a:t>
            </a:r>
            <a:r>
              <a:rPr lang="it-IT" sz="2000" dirty="0">
                <a:latin typeface="Palatino Linotype" panose="02040502050505030304" pitchFamily="18" charset="0"/>
                <a:sym typeface="Wingdings" panose="05000000000000000000" pitchFamily="2" charset="2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2992053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94ECC3-EB8A-EDE0-8226-8E2E2B9AF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34E1132-F5FE-E47F-BB67-ED1F9BA726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D3125DA-62A3-7C5C-40F2-990147B62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34F5E7A5-9035-94F9-AE37-4289F10686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23B2294B-4746-1EB9-29D3-7E7C8007AC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CA8508B-44F1-D38C-8523-F42B88AF0A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F7F6D36-DA54-310E-9C13-07C93A4406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A932FE3F-9123-853D-003A-2314F1F761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346062" cy="1706564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9C415020-D058-A429-B565-075782EAC5E6}"/>
              </a:ext>
            </a:extLst>
          </p:cNvPr>
          <p:cNvSpPr txBox="1"/>
          <p:nvPr/>
        </p:nvSpPr>
        <p:spPr>
          <a:xfrm>
            <a:off x="4545399" y="1244899"/>
            <a:ext cx="66010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L’UE e le persone diversamente abili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CE55A42D-8A10-1A70-3C3D-AF5D6505332A}"/>
              </a:ext>
            </a:extLst>
          </p:cNvPr>
          <p:cNvSpPr txBox="1"/>
          <p:nvPr/>
        </p:nvSpPr>
        <p:spPr>
          <a:xfrm>
            <a:off x="8181922" y="5491141"/>
            <a:ext cx="3065198" cy="646331"/>
          </a:xfrm>
          <a:prstGeom prst="rect">
            <a:avLst/>
          </a:prstGeom>
          <a:gradFill>
            <a:gsLst>
              <a:gs pos="3000">
                <a:schemeClr val="tx2">
                  <a:lumMod val="10000"/>
                  <a:lumOff val="90000"/>
                </a:schemeClr>
              </a:gs>
              <a:gs pos="48000">
                <a:schemeClr val="tx2">
                  <a:lumMod val="10000"/>
                  <a:lumOff val="90000"/>
                </a:schemeClr>
              </a:gs>
              <a:gs pos="77000">
                <a:schemeClr val="tx2">
                  <a:lumMod val="10000"/>
                  <a:lumOff val="90000"/>
                </a:schemeClr>
              </a:gs>
            </a:gsLst>
            <a:path path="rect">
              <a:fillToRect l="100000" t="100000"/>
            </a:path>
          </a:gradFill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Docente: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Chiara Patricia Bonaventura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D0601C7C-E426-CA13-6EB6-47804F0E100C}"/>
              </a:ext>
            </a:extLst>
          </p:cNvPr>
          <p:cNvSpPr txBox="1"/>
          <p:nvPr/>
        </p:nvSpPr>
        <p:spPr>
          <a:xfrm>
            <a:off x="1325880" y="2486327"/>
            <a:ext cx="992124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000" dirty="0">
                <a:latin typeface="Palatino Linotype" panose="02040502050505030304" pitchFamily="18" charset="0"/>
                <a:sym typeface="Wingdings" panose="05000000000000000000" pitchFamily="2" charset="2"/>
              </a:rPr>
              <a:t>L’UE si occupa, inoltre, di sostenere vari progetti come, ad esempio, quello dei </a:t>
            </a:r>
            <a:r>
              <a:rPr lang="it-IT" sz="20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laboratori protetti</a:t>
            </a:r>
          </a:p>
          <a:p>
            <a:pPr algn="just"/>
            <a:endParaRPr lang="it-IT" sz="2000" b="1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algn="just"/>
            <a:endParaRPr lang="it-IT" sz="2000" b="1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algn="just"/>
            <a:r>
              <a:rPr lang="it-IT" sz="20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ambienti lavorativi finalizzati al reinserimento professionale di persone svantaggiate.</a:t>
            </a:r>
          </a:p>
        </p:txBody>
      </p:sp>
      <p:cxnSp>
        <p:nvCxnSpPr>
          <p:cNvPr id="4" name="Connettore 2 3">
            <a:extLst>
              <a:ext uri="{FF2B5EF4-FFF2-40B4-BE49-F238E27FC236}">
                <a16:creationId xmlns:a16="http://schemas.microsoft.com/office/drawing/2014/main" id="{637B919A-6765-5EFD-3D18-45F38F77DBD0}"/>
              </a:ext>
            </a:extLst>
          </p:cNvPr>
          <p:cNvCxnSpPr>
            <a:cxnSpLocks/>
          </p:cNvCxnSpPr>
          <p:nvPr/>
        </p:nvCxnSpPr>
        <p:spPr>
          <a:xfrm>
            <a:off x="1977390" y="3180393"/>
            <a:ext cx="0" cy="55086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700595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94ECC3-EB8A-EDE0-8226-8E2E2B9AF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34E1132-F5FE-E47F-BB67-ED1F9BA726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D3125DA-62A3-7C5C-40F2-990147B62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34F5E7A5-9035-94F9-AE37-4289F10686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23B2294B-4746-1EB9-29D3-7E7C8007AC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CA8508B-44F1-D38C-8523-F42B88AF0A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F7F6D36-DA54-310E-9C13-07C93A4406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A932FE3F-9123-853D-003A-2314F1F761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346062" cy="1706564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9C415020-D058-A429-B565-075782EAC5E6}"/>
              </a:ext>
            </a:extLst>
          </p:cNvPr>
          <p:cNvSpPr txBox="1"/>
          <p:nvPr/>
        </p:nvSpPr>
        <p:spPr>
          <a:xfrm>
            <a:off x="4545399" y="1244899"/>
            <a:ext cx="66010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L’UE e le persone diversamente abili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CE55A42D-8A10-1A70-3C3D-AF5D6505332A}"/>
              </a:ext>
            </a:extLst>
          </p:cNvPr>
          <p:cNvSpPr txBox="1"/>
          <p:nvPr/>
        </p:nvSpPr>
        <p:spPr>
          <a:xfrm>
            <a:off x="8181922" y="5726363"/>
            <a:ext cx="3065198" cy="646331"/>
          </a:xfrm>
          <a:prstGeom prst="rect">
            <a:avLst/>
          </a:prstGeom>
          <a:gradFill>
            <a:gsLst>
              <a:gs pos="3000">
                <a:schemeClr val="tx2">
                  <a:lumMod val="10000"/>
                  <a:lumOff val="90000"/>
                </a:schemeClr>
              </a:gs>
              <a:gs pos="48000">
                <a:schemeClr val="tx2">
                  <a:lumMod val="10000"/>
                  <a:lumOff val="90000"/>
                </a:schemeClr>
              </a:gs>
              <a:gs pos="77000">
                <a:schemeClr val="tx2">
                  <a:lumMod val="10000"/>
                  <a:lumOff val="90000"/>
                </a:schemeClr>
              </a:gs>
            </a:gsLst>
            <a:path path="rect">
              <a:fillToRect l="100000" t="100000"/>
            </a:path>
          </a:gradFill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Docente: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Chiara Patricia Bonaventura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D0601C7C-E426-CA13-6EB6-47804F0E100C}"/>
              </a:ext>
            </a:extLst>
          </p:cNvPr>
          <p:cNvSpPr txBox="1"/>
          <p:nvPr/>
        </p:nvSpPr>
        <p:spPr>
          <a:xfrm>
            <a:off x="1325880" y="2012115"/>
            <a:ext cx="992124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900" dirty="0">
                <a:latin typeface="Palatino Linotype" panose="02040502050505030304" pitchFamily="18" charset="0"/>
                <a:sym typeface="Wingdings" panose="05000000000000000000" pitchFamily="2" charset="2"/>
              </a:rPr>
              <a:t>Anche le strutture per persone diversamente abili, come quelle riservate agli anziani, si distinguono in strutture </a:t>
            </a:r>
            <a:r>
              <a:rPr lang="it-IT" sz="19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residenziali</a:t>
            </a:r>
            <a:r>
              <a:rPr lang="it-IT" sz="1900" dirty="0">
                <a:latin typeface="Palatino Linotype" panose="02040502050505030304" pitchFamily="18" charset="0"/>
                <a:sym typeface="Wingdings" panose="05000000000000000000" pitchFamily="2" charset="2"/>
              </a:rPr>
              <a:t>, </a:t>
            </a:r>
            <a:r>
              <a:rPr lang="it-IT" sz="19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semiresidenziali</a:t>
            </a:r>
            <a:r>
              <a:rPr lang="it-IT" sz="1900" dirty="0">
                <a:latin typeface="Palatino Linotype" panose="02040502050505030304" pitchFamily="18" charset="0"/>
                <a:sym typeface="Wingdings" panose="05000000000000000000" pitchFamily="2" charset="2"/>
              </a:rPr>
              <a:t> e </a:t>
            </a:r>
            <a:r>
              <a:rPr lang="it-IT" sz="19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domiciliari</a:t>
            </a:r>
            <a:r>
              <a:rPr lang="it-IT" sz="1900" dirty="0">
                <a:latin typeface="Palatino Linotype" panose="02040502050505030304" pitchFamily="18" charset="0"/>
                <a:sym typeface="Wingdings" panose="05000000000000000000" pitchFamily="2" charset="2"/>
              </a:rPr>
              <a:t>.</a:t>
            </a:r>
          </a:p>
          <a:p>
            <a:pPr algn="just"/>
            <a:endParaRPr lang="it-IT" sz="1900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algn="just"/>
            <a:r>
              <a:rPr lang="it-IT" sz="19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Strutture residenziali  </a:t>
            </a:r>
            <a:r>
              <a:rPr lang="it-IT" sz="1900" dirty="0">
                <a:latin typeface="Palatino Linotype" panose="02040502050505030304" pitchFamily="18" charset="0"/>
                <a:sym typeface="Wingdings" panose="05000000000000000000" pitchFamily="2" charset="2"/>
              </a:rPr>
              <a:t>destinate a persone in stato di disabilità molto grave che non possono vivere in famiglia;</a:t>
            </a:r>
          </a:p>
          <a:p>
            <a:pPr algn="just"/>
            <a:endParaRPr lang="it-IT" sz="1900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algn="just"/>
            <a:r>
              <a:rPr lang="it-IT" sz="19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Servizi semiresidenziali  diurni </a:t>
            </a:r>
            <a:r>
              <a:rPr lang="it-IT" sz="1900" dirty="0">
                <a:latin typeface="Palatino Linotype" panose="02040502050505030304" pitchFamily="18" charset="0"/>
                <a:sym typeface="Wingdings" panose="05000000000000000000" pitchFamily="2" charset="2"/>
              </a:rPr>
              <a:t>(garantiscono agli utenti attività da svolgerne nel tempo libero), </a:t>
            </a:r>
            <a:r>
              <a:rPr lang="it-IT" sz="19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notturni</a:t>
            </a:r>
            <a:r>
              <a:rPr lang="it-IT" sz="1900" dirty="0">
                <a:latin typeface="Palatino Linotype" panose="02040502050505030304" pitchFamily="18" charset="0"/>
                <a:sym typeface="Wingdings" panose="05000000000000000000" pitchFamily="2" charset="2"/>
              </a:rPr>
              <a:t> (case alloggio in cui soggetti vivono in situazioni di semiautonomia);</a:t>
            </a:r>
          </a:p>
          <a:p>
            <a:pPr algn="just"/>
            <a:endParaRPr lang="it-IT" sz="1900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algn="just"/>
            <a:r>
              <a:rPr lang="it-IT" sz="19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Servizi domiciliari  </a:t>
            </a:r>
            <a:r>
              <a:rPr lang="it-IT" sz="1900" dirty="0">
                <a:latin typeface="Palatino Linotype" panose="02040502050505030304" pitchFamily="18" charset="0"/>
                <a:sym typeface="Wingdings" panose="05000000000000000000" pitchFamily="2" charset="2"/>
              </a:rPr>
              <a:t>forniscono un supporto alla vita quotidiana sia delle persone assistite sia delle loro famiglie.</a:t>
            </a:r>
          </a:p>
        </p:txBody>
      </p:sp>
    </p:spTree>
    <p:extLst>
      <p:ext uri="{BB962C8B-B14F-4D97-AF65-F5344CB8AC3E}">
        <p14:creationId xmlns:p14="http://schemas.microsoft.com/office/powerpoint/2010/main" val="153297890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94ECC3-EB8A-EDE0-8226-8E2E2B9AF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34E1132-F5FE-E47F-BB67-ED1F9BA726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D3125DA-62A3-7C5C-40F2-990147B62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34F5E7A5-9035-94F9-AE37-4289F10686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23B2294B-4746-1EB9-29D3-7E7C8007AC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CA8508B-44F1-D38C-8523-F42B88AF0A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F7F6D36-DA54-310E-9C13-07C93A4406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A932FE3F-9123-853D-003A-2314F1F761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346062" cy="1706564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9C415020-D058-A429-B565-075782EAC5E6}"/>
              </a:ext>
            </a:extLst>
          </p:cNvPr>
          <p:cNvSpPr txBox="1"/>
          <p:nvPr/>
        </p:nvSpPr>
        <p:spPr>
          <a:xfrm>
            <a:off x="4545399" y="1244899"/>
            <a:ext cx="66010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L’UE e le persone diversamente abili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CE55A42D-8A10-1A70-3C3D-AF5D6505332A}"/>
              </a:ext>
            </a:extLst>
          </p:cNvPr>
          <p:cNvSpPr txBox="1"/>
          <p:nvPr/>
        </p:nvSpPr>
        <p:spPr>
          <a:xfrm>
            <a:off x="8181922" y="5491141"/>
            <a:ext cx="3065198" cy="646331"/>
          </a:xfrm>
          <a:prstGeom prst="rect">
            <a:avLst/>
          </a:prstGeom>
          <a:gradFill>
            <a:gsLst>
              <a:gs pos="3000">
                <a:schemeClr val="tx2">
                  <a:lumMod val="10000"/>
                  <a:lumOff val="90000"/>
                </a:schemeClr>
              </a:gs>
              <a:gs pos="48000">
                <a:schemeClr val="tx2">
                  <a:lumMod val="10000"/>
                  <a:lumOff val="90000"/>
                </a:schemeClr>
              </a:gs>
              <a:gs pos="77000">
                <a:schemeClr val="tx2">
                  <a:lumMod val="10000"/>
                  <a:lumOff val="90000"/>
                </a:schemeClr>
              </a:gs>
            </a:gsLst>
            <a:path path="rect">
              <a:fillToRect l="100000" t="100000"/>
            </a:path>
          </a:gradFill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Docente: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Chiara Patricia Bonaventura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D0601C7C-E426-CA13-6EB6-47804F0E100C}"/>
              </a:ext>
            </a:extLst>
          </p:cNvPr>
          <p:cNvSpPr txBox="1"/>
          <p:nvPr/>
        </p:nvSpPr>
        <p:spPr>
          <a:xfrm>
            <a:off x="1325880" y="2599589"/>
            <a:ext cx="992124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000" dirty="0">
                <a:latin typeface="Palatino Linotype" panose="02040502050505030304" pitchFamily="18" charset="0"/>
                <a:sym typeface="Wingdings" panose="05000000000000000000" pitchFamily="2" charset="2"/>
              </a:rPr>
              <a:t>I Paesi in cui si è osservato un reale miglioramento della qualità della vita delle persone con disabilità sono principalmente quelli </a:t>
            </a:r>
            <a:r>
              <a:rPr lang="it-IT" sz="20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scandinavi</a:t>
            </a:r>
            <a:r>
              <a:rPr lang="it-IT" sz="2000" dirty="0">
                <a:latin typeface="Palatino Linotype" panose="02040502050505030304" pitchFamily="18" charset="0"/>
                <a:sym typeface="Wingdings" panose="05000000000000000000" pitchFamily="2" charset="2"/>
              </a:rPr>
              <a:t>, grazie all’impegno dei loro Enti pubblici.</a:t>
            </a:r>
          </a:p>
          <a:p>
            <a:pPr algn="just"/>
            <a:endParaRPr lang="it-IT" sz="2000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algn="just"/>
            <a:r>
              <a:rPr lang="it-IT" sz="2000" dirty="0">
                <a:latin typeface="Palatino Linotype" panose="02040502050505030304" pitchFamily="18" charset="0"/>
                <a:sym typeface="Wingdings" panose="05000000000000000000" pitchFamily="2" charset="2"/>
              </a:rPr>
              <a:t>Infatti, i livelli di protezione sociale che questi Paesi offrono alle persone in stato di bisogno, sia storicamente sia oggi, sono tra i più elevati al mondo.</a:t>
            </a:r>
          </a:p>
        </p:txBody>
      </p:sp>
    </p:spTree>
    <p:extLst>
      <p:ext uri="{BB962C8B-B14F-4D97-AF65-F5344CB8AC3E}">
        <p14:creationId xmlns:p14="http://schemas.microsoft.com/office/powerpoint/2010/main" val="77802818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94ECC3-EB8A-EDE0-8226-8E2E2B9AF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34E1132-F5FE-E47F-BB67-ED1F9BA726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D3125DA-62A3-7C5C-40F2-990147B62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34F5E7A5-9035-94F9-AE37-4289F10686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23B2294B-4746-1EB9-29D3-7E7C8007AC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CA8508B-44F1-D38C-8523-F42B88AF0A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F7F6D36-DA54-310E-9C13-07C93A4406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A932FE3F-9123-853D-003A-2314F1F761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346062" cy="1706564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9C415020-D058-A429-B565-075782EAC5E6}"/>
              </a:ext>
            </a:extLst>
          </p:cNvPr>
          <p:cNvSpPr txBox="1"/>
          <p:nvPr/>
        </p:nvSpPr>
        <p:spPr>
          <a:xfrm>
            <a:off x="4545399" y="1244899"/>
            <a:ext cx="66010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Il sistema dei servizi in Italia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CE55A42D-8A10-1A70-3C3D-AF5D6505332A}"/>
              </a:ext>
            </a:extLst>
          </p:cNvPr>
          <p:cNvSpPr txBox="1"/>
          <p:nvPr/>
        </p:nvSpPr>
        <p:spPr>
          <a:xfrm>
            <a:off x="8181922" y="5795462"/>
            <a:ext cx="3065198" cy="646331"/>
          </a:xfrm>
          <a:prstGeom prst="rect">
            <a:avLst/>
          </a:prstGeom>
          <a:gradFill>
            <a:gsLst>
              <a:gs pos="3000">
                <a:schemeClr val="tx2">
                  <a:lumMod val="10000"/>
                  <a:lumOff val="90000"/>
                </a:schemeClr>
              </a:gs>
              <a:gs pos="48000">
                <a:schemeClr val="tx2">
                  <a:lumMod val="10000"/>
                  <a:lumOff val="90000"/>
                </a:schemeClr>
              </a:gs>
              <a:gs pos="77000">
                <a:schemeClr val="tx2">
                  <a:lumMod val="10000"/>
                  <a:lumOff val="90000"/>
                </a:schemeClr>
              </a:gs>
            </a:gsLst>
            <a:path path="rect">
              <a:fillToRect l="100000" t="100000"/>
            </a:path>
          </a:gradFill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Docente: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Chiara Patricia Bonaventura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D0601C7C-E426-CA13-6EB6-47804F0E100C}"/>
              </a:ext>
            </a:extLst>
          </p:cNvPr>
          <p:cNvSpPr txBox="1"/>
          <p:nvPr/>
        </p:nvSpPr>
        <p:spPr>
          <a:xfrm>
            <a:off x="1325880" y="2060802"/>
            <a:ext cx="9921240" cy="34317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0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Lo Stato italiano, attraverso le sue articolazioni negli Enti locali (Regione, Provincia, Comune), sviluppa iniziative e interventi di tipo educativo, culturale e assistenziale che può gestire direttamente o affidare a enti privati.</a:t>
            </a:r>
          </a:p>
          <a:p>
            <a:pPr algn="just"/>
            <a:endParaRPr lang="it-IT" sz="2000" b="1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algn="just"/>
            <a:r>
              <a:rPr lang="it-IT" dirty="0">
                <a:latin typeface="Palatino Linotype" panose="02040502050505030304" pitchFamily="18" charset="0"/>
                <a:sym typeface="Wingdings" panose="05000000000000000000" pitchFamily="2" charset="2"/>
              </a:rPr>
              <a:t>Esempi: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700" dirty="0">
                <a:latin typeface="Palatino Linotype" panose="02040502050505030304" pitchFamily="18" charset="0"/>
                <a:sym typeface="Wingdings" panose="05000000000000000000" pitchFamily="2" charset="2"/>
              </a:rPr>
              <a:t>Giovanni e Caterina sono una coppia di operai che vivono in una grande città. Non possono contare sull’aiuto di parenti e hanno un figlio di pochi mesi, Mattia; per questo hanno presentato domanda affinché il bambino venga accolto nel nido del loro quartiere;</a:t>
            </a:r>
          </a:p>
          <a:p>
            <a:pPr algn="just"/>
            <a:endParaRPr lang="it-IT" sz="1700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700" dirty="0">
                <a:latin typeface="Palatino Linotype" panose="02040502050505030304" pitchFamily="18" charset="0"/>
                <a:sym typeface="Wingdings" panose="05000000000000000000" pitchFamily="2" charset="2"/>
              </a:rPr>
              <a:t>Roberto è un anziano pensionato con la passione per il giardinaggio. Ha saputo da un amico che, nel quartiere in cui vive, esiste un centro anziani e il Comune assegna gratuitamente degli orti che gli anziani possono coltivare liberamente.</a:t>
            </a:r>
          </a:p>
        </p:txBody>
      </p:sp>
    </p:spTree>
    <p:extLst>
      <p:ext uri="{BB962C8B-B14F-4D97-AF65-F5344CB8AC3E}">
        <p14:creationId xmlns:p14="http://schemas.microsoft.com/office/powerpoint/2010/main" val="89906943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94ECC3-EB8A-EDE0-8226-8E2E2B9AF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34E1132-F5FE-E47F-BB67-ED1F9BA726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D3125DA-62A3-7C5C-40F2-990147B62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34F5E7A5-9035-94F9-AE37-4289F10686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23B2294B-4746-1EB9-29D3-7E7C8007AC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CA8508B-44F1-D38C-8523-F42B88AF0A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F7F6D36-DA54-310E-9C13-07C93A4406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A932FE3F-9123-853D-003A-2314F1F761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346062" cy="1706564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9C415020-D058-A429-B565-075782EAC5E6}"/>
              </a:ext>
            </a:extLst>
          </p:cNvPr>
          <p:cNvSpPr txBox="1"/>
          <p:nvPr/>
        </p:nvSpPr>
        <p:spPr>
          <a:xfrm>
            <a:off x="4545399" y="1240074"/>
            <a:ext cx="66010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Il sistema dei servizi in Italia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CE55A42D-8A10-1A70-3C3D-AF5D6505332A}"/>
              </a:ext>
            </a:extLst>
          </p:cNvPr>
          <p:cNvSpPr txBox="1"/>
          <p:nvPr/>
        </p:nvSpPr>
        <p:spPr>
          <a:xfrm>
            <a:off x="8181922" y="5747353"/>
            <a:ext cx="3065198" cy="646331"/>
          </a:xfrm>
          <a:prstGeom prst="rect">
            <a:avLst/>
          </a:prstGeom>
          <a:gradFill>
            <a:gsLst>
              <a:gs pos="3000">
                <a:schemeClr val="tx2">
                  <a:lumMod val="10000"/>
                  <a:lumOff val="90000"/>
                </a:schemeClr>
              </a:gs>
              <a:gs pos="48000">
                <a:schemeClr val="tx2">
                  <a:lumMod val="10000"/>
                  <a:lumOff val="90000"/>
                </a:schemeClr>
              </a:gs>
              <a:gs pos="77000">
                <a:schemeClr val="tx2">
                  <a:lumMod val="10000"/>
                  <a:lumOff val="90000"/>
                </a:schemeClr>
              </a:gs>
            </a:gsLst>
            <a:path path="rect">
              <a:fillToRect l="100000" t="100000"/>
            </a:path>
          </a:gradFill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Docente: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Chiara Patricia Bonaventura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D0601C7C-E426-CA13-6EB6-47804F0E100C}"/>
              </a:ext>
            </a:extLst>
          </p:cNvPr>
          <p:cNvSpPr txBox="1"/>
          <p:nvPr/>
        </p:nvSpPr>
        <p:spPr>
          <a:xfrm>
            <a:off x="1325880" y="2220660"/>
            <a:ext cx="9921240" cy="30623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dirty="0">
                <a:latin typeface="Palatino Linotype" panose="02040502050505030304" pitchFamily="18" charset="0"/>
                <a:sym typeface="Wingdings" panose="05000000000000000000" pitchFamily="2" charset="2"/>
              </a:rPr>
              <a:t>Esempio: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700" dirty="0">
                <a:latin typeface="Palatino Linotype" panose="02040502050505030304" pitchFamily="18" charset="0"/>
                <a:sym typeface="Wingdings" panose="05000000000000000000" pitchFamily="2" charset="2"/>
              </a:rPr>
              <a:t>Michele è un ragazzo con disabilità che ha terminato la scuola dell’obbligo e non è in grado né di continuare gli studi né di svolgere un lavoro. I familiari, con l’aiuto degli operatori dei servizi sociali, individuano un centro diurno in cui il ragazzo venga stimolato a sviluppare l’autonomia e a potenziare in maniera adeguata le proprie abilità.</a:t>
            </a:r>
          </a:p>
          <a:p>
            <a:pPr algn="just"/>
            <a:endParaRPr lang="it-IT" sz="1700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algn="just"/>
            <a:r>
              <a:rPr lang="it-IT" dirty="0">
                <a:latin typeface="Palatino Linotype" panose="02040502050505030304" pitchFamily="18" charset="0"/>
                <a:sym typeface="Wingdings" panose="05000000000000000000" pitchFamily="2" charset="2"/>
              </a:rPr>
              <a:t>In questo esempio possiamo osservare che:</a:t>
            </a:r>
          </a:p>
          <a:p>
            <a:pPr marL="342900" indent="-342900" algn="just">
              <a:buAutoNum type="arabicParenR"/>
            </a:pPr>
            <a:r>
              <a:rPr lang="it-IT" dirty="0">
                <a:latin typeface="Palatino Linotype" panose="02040502050505030304" pitchFamily="18" charset="0"/>
              </a:rPr>
              <a:t>Il cittadino si avvale di un servizio prevalentemente educativo, che fornisce sostegno al suo percorso di formazione;</a:t>
            </a:r>
          </a:p>
          <a:p>
            <a:pPr marL="342900" indent="-342900" algn="just">
              <a:buAutoNum type="arabicParenR"/>
            </a:pPr>
            <a:r>
              <a:rPr lang="it-IT" dirty="0">
                <a:latin typeface="Palatino Linotype" panose="02040502050505030304" pitchFamily="18" charset="0"/>
                <a:sym typeface="Wingdings" panose="05000000000000000000" pitchFamily="2" charset="2"/>
              </a:rPr>
              <a:t>Il centro di aggregazione svolge una funzione culturale e consente di fruire del tempo libero;</a:t>
            </a:r>
          </a:p>
          <a:p>
            <a:pPr marL="342900" indent="-342900" algn="just">
              <a:buAutoNum type="arabicParenR"/>
            </a:pPr>
            <a:r>
              <a:rPr lang="it-IT" dirty="0">
                <a:latin typeface="Palatino Linotype" panose="02040502050505030304" pitchFamily="18" charset="0"/>
                <a:sym typeface="Wingdings" panose="05000000000000000000" pitchFamily="2" charset="2"/>
              </a:rPr>
              <a:t>I servizi sociali garantiscono un sostegno assistenziale alla famiglia.</a:t>
            </a:r>
          </a:p>
        </p:txBody>
      </p:sp>
    </p:spTree>
    <p:extLst>
      <p:ext uri="{BB962C8B-B14F-4D97-AF65-F5344CB8AC3E}">
        <p14:creationId xmlns:p14="http://schemas.microsoft.com/office/powerpoint/2010/main" val="2500584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94ECC3-EB8A-EDE0-8226-8E2E2B9AF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34E1132-F5FE-E47F-BB67-ED1F9BA726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D3125DA-62A3-7C5C-40F2-990147B62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34F5E7A5-9035-94F9-AE37-4289F10686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23B2294B-4746-1EB9-29D3-7E7C8007AC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CA8508B-44F1-D38C-8523-F42B88AF0A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F7F6D36-DA54-310E-9C13-07C93A4406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A932FE3F-9123-853D-003A-2314F1F761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346062" cy="1706564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9C415020-D058-A429-B565-075782EAC5E6}"/>
              </a:ext>
            </a:extLst>
          </p:cNvPr>
          <p:cNvSpPr txBox="1"/>
          <p:nvPr/>
        </p:nvSpPr>
        <p:spPr>
          <a:xfrm>
            <a:off x="4545399" y="1240074"/>
            <a:ext cx="66010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Il sistema dei servizi in Italia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CE55A42D-8A10-1A70-3C3D-AF5D6505332A}"/>
              </a:ext>
            </a:extLst>
          </p:cNvPr>
          <p:cNvSpPr txBox="1"/>
          <p:nvPr/>
        </p:nvSpPr>
        <p:spPr>
          <a:xfrm>
            <a:off x="8181922" y="5597016"/>
            <a:ext cx="3065198" cy="646331"/>
          </a:xfrm>
          <a:prstGeom prst="rect">
            <a:avLst/>
          </a:prstGeom>
          <a:gradFill>
            <a:gsLst>
              <a:gs pos="3000">
                <a:schemeClr val="tx2">
                  <a:lumMod val="10000"/>
                  <a:lumOff val="90000"/>
                </a:schemeClr>
              </a:gs>
              <a:gs pos="48000">
                <a:schemeClr val="tx2">
                  <a:lumMod val="10000"/>
                  <a:lumOff val="90000"/>
                </a:schemeClr>
              </a:gs>
              <a:gs pos="77000">
                <a:schemeClr val="tx2">
                  <a:lumMod val="10000"/>
                  <a:lumOff val="90000"/>
                </a:schemeClr>
              </a:gs>
            </a:gsLst>
            <a:path path="rect">
              <a:fillToRect l="100000" t="100000"/>
            </a:path>
          </a:gradFill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Docente: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Chiara Patricia Bonaventura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D0601C7C-E426-CA13-6EB6-47804F0E100C}"/>
              </a:ext>
            </a:extLst>
          </p:cNvPr>
          <p:cNvSpPr txBox="1"/>
          <p:nvPr/>
        </p:nvSpPr>
        <p:spPr>
          <a:xfrm>
            <a:off x="1325880" y="2227763"/>
            <a:ext cx="9921240" cy="2754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0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È fondamentale che il sistema dei servizi in Italia, siano essi di tipo educativo, culturale o assistenziale, sia ben integrato e coordinato.</a:t>
            </a:r>
          </a:p>
          <a:p>
            <a:pPr algn="just"/>
            <a:endParaRPr lang="it-IT" sz="1900" b="1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algn="just"/>
            <a:r>
              <a:rPr lang="it-IT" sz="1900" dirty="0">
                <a:latin typeface="Palatino Linotype" panose="02040502050505030304" pitchFamily="18" charset="0"/>
                <a:sym typeface="Wingdings" panose="05000000000000000000" pitchFamily="2" charset="2"/>
              </a:rPr>
              <a:t>Ogni struttura soddisfa bisogni specifici dei cittadini, coordinandosi con le altre strutture che offrono servizi diversi, in modo da evitare sovrapposizioni o conflitti.</a:t>
            </a:r>
          </a:p>
          <a:p>
            <a:pPr algn="just"/>
            <a:r>
              <a:rPr lang="it-IT" sz="1900" dirty="0">
                <a:latin typeface="Palatino Linotype" panose="02040502050505030304" pitchFamily="18" charset="0"/>
                <a:sym typeface="Wingdings" panose="05000000000000000000" pitchFamily="2" charset="2"/>
              </a:rPr>
              <a:t>In questo modo, gli interventi risultano più efficienti, riducendo i costi per la collettività.</a:t>
            </a:r>
          </a:p>
          <a:p>
            <a:pPr algn="just"/>
            <a:endParaRPr lang="it-IT" sz="1900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algn="just"/>
            <a:r>
              <a:rPr lang="it-IT" sz="1900" dirty="0">
                <a:latin typeface="Palatino Linotype" panose="02040502050505030304" pitchFamily="18" charset="0"/>
              </a:rPr>
              <a:t>Gli utenti, inoltre, devono essere coinvolti nella gestione del servizio e incoraggiati a usare le proprie risorse personali, insieme all’aiuto di amici e parenti.</a:t>
            </a:r>
            <a:endParaRPr lang="it-IT" sz="1900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9326574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94ECC3-EB8A-EDE0-8226-8E2E2B9AF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34E1132-F5FE-E47F-BB67-ED1F9BA726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D3125DA-62A3-7C5C-40F2-990147B62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34F5E7A5-9035-94F9-AE37-4289F10686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23B2294B-4746-1EB9-29D3-7E7C8007AC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CA8508B-44F1-D38C-8523-F42B88AF0A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F7F6D36-DA54-310E-9C13-07C93A4406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A932FE3F-9123-853D-003A-2314F1F761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346062" cy="1706564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9C415020-D058-A429-B565-075782EAC5E6}"/>
              </a:ext>
            </a:extLst>
          </p:cNvPr>
          <p:cNvSpPr txBox="1"/>
          <p:nvPr/>
        </p:nvSpPr>
        <p:spPr>
          <a:xfrm>
            <a:off x="4545399" y="875316"/>
            <a:ext cx="67017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La politica sociale e la programmazione dei servizi alla persona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CE55A42D-8A10-1A70-3C3D-AF5D6505332A}"/>
              </a:ext>
            </a:extLst>
          </p:cNvPr>
          <p:cNvSpPr txBox="1"/>
          <p:nvPr/>
        </p:nvSpPr>
        <p:spPr>
          <a:xfrm>
            <a:off x="8181922" y="5336353"/>
            <a:ext cx="3065198" cy="646331"/>
          </a:xfrm>
          <a:prstGeom prst="rect">
            <a:avLst/>
          </a:prstGeom>
          <a:gradFill>
            <a:gsLst>
              <a:gs pos="3000">
                <a:schemeClr val="tx2">
                  <a:lumMod val="10000"/>
                  <a:lumOff val="90000"/>
                </a:schemeClr>
              </a:gs>
              <a:gs pos="48000">
                <a:schemeClr val="tx2">
                  <a:lumMod val="10000"/>
                  <a:lumOff val="90000"/>
                </a:schemeClr>
              </a:gs>
              <a:gs pos="77000">
                <a:schemeClr val="tx2">
                  <a:lumMod val="10000"/>
                  <a:lumOff val="90000"/>
                </a:schemeClr>
              </a:gs>
            </a:gsLst>
            <a:path path="rect">
              <a:fillToRect l="100000" t="100000"/>
            </a:path>
          </a:gradFill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Docente: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Chiara Patricia Bonaventura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D0601C7C-E426-CA13-6EB6-47804F0E100C}"/>
              </a:ext>
            </a:extLst>
          </p:cNvPr>
          <p:cNvSpPr txBox="1"/>
          <p:nvPr/>
        </p:nvSpPr>
        <p:spPr>
          <a:xfrm>
            <a:off x="1325880" y="2635567"/>
            <a:ext cx="992124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000" dirty="0">
                <a:latin typeface="Palatino Linotype" panose="02040502050505030304" pitchFamily="18" charset="0"/>
                <a:sym typeface="Wingdings" panose="05000000000000000000" pitchFamily="2" charset="2"/>
              </a:rPr>
              <a:t>La politica sociale per essere operativa deve partire dall’analisi dei bisogni delle persone e dalla valutazione delle risorse economiche reperibili. </a:t>
            </a:r>
          </a:p>
          <a:p>
            <a:pPr algn="just"/>
            <a:endParaRPr lang="it-IT" sz="2000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algn="just"/>
            <a:r>
              <a:rPr lang="it-IT" sz="20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La politica sociale è un’attività che richiede competenze e creatività e si basa sui valori sociali condivisi, con l’obiettivo di realizzare un progetto sociale che risponda ai bisogni individuati.</a:t>
            </a:r>
          </a:p>
        </p:txBody>
      </p:sp>
    </p:spTree>
    <p:extLst>
      <p:ext uri="{BB962C8B-B14F-4D97-AF65-F5344CB8AC3E}">
        <p14:creationId xmlns:p14="http://schemas.microsoft.com/office/powerpoint/2010/main" val="38934002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94ECC3-EB8A-EDE0-8226-8E2E2B9AF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34E1132-F5FE-E47F-BB67-ED1F9BA726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D3125DA-62A3-7C5C-40F2-990147B62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34F5E7A5-9035-94F9-AE37-4289F10686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23B2294B-4746-1EB9-29D3-7E7C8007AC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CA8508B-44F1-D38C-8523-F42B88AF0A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F7F6D36-DA54-310E-9C13-07C93A4406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A932FE3F-9123-853D-003A-2314F1F761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346062" cy="1706564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9C415020-D058-A429-B565-075782EAC5E6}"/>
              </a:ext>
            </a:extLst>
          </p:cNvPr>
          <p:cNvSpPr txBox="1"/>
          <p:nvPr/>
        </p:nvSpPr>
        <p:spPr>
          <a:xfrm>
            <a:off x="4545399" y="875316"/>
            <a:ext cx="67017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La politica sociale e la programmazione dei servizi alla persona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CE55A42D-8A10-1A70-3C3D-AF5D6505332A}"/>
              </a:ext>
            </a:extLst>
          </p:cNvPr>
          <p:cNvSpPr txBox="1"/>
          <p:nvPr/>
        </p:nvSpPr>
        <p:spPr>
          <a:xfrm>
            <a:off x="8181922" y="5336353"/>
            <a:ext cx="3065198" cy="646331"/>
          </a:xfrm>
          <a:prstGeom prst="rect">
            <a:avLst/>
          </a:prstGeom>
          <a:gradFill>
            <a:gsLst>
              <a:gs pos="3000">
                <a:schemeClr val="tx2">
                  <a:lumMod val="10000"/>
                  <a:lumOff val="90000"/>
                </a:schemeClr>
              </a:gs>
              <a:gs pos="48000">
                <a:schemeClr val="tx2">
                  <a:lumMod val="10000"/>
                  <a:lumOff val="90000"/>
                </a:schemeClr>
              </a:gs>
              <a:gs pos="77000">
                <a:schemeClr val="tx2">
                  <a:lumMod val="10000"/>
                  <a:lumOff val="90000"/>
                </a:schemeClr>
              </a:gs>
            </a:gsLst>
            <a:path path="rect">
              <a:fillToRect l="100000" t="100000"/>
            </a:path>
          </a:gradFill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Docente: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Chiara Patricia Bonaventura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D0601C7C-E426-CA13-6EB6-47804F0E100C}"/>
              </a:ext>
            </a:extLst>
          </p:cNvPr>
          <p:cNvSpPr txBox="1"/>
          <p:nvPr/>
        </p:nvSpPr>
        <p:spPr>
          <a:xfrm>
            <a:off x="1325880" y="2753477"/>
            <a:ext cx="992124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000" dirty="0">
                <a:latin typeface="Palatino Linotype" panose="02040502050505030304" pitchFamily="18" charset="0"/>
                <a:sym typeface="Wingdings" panose="05000000000000000000" pitchFamily="2" charset="2"/>
              </a:rPr>
              <a:t>La politica sociale per concretizzarsi in un progetto sociale necessita di una pianificazione sociale.</a:t>
            </a:r>
          </a:p>
          <a:p>
            <a:pPr algn="just"/>
            <a:endParaRPr lang="it-IT" sz="2000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algn="just"/>
            <a:r>
              <a:rPr lang="it-IT" sz="20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Pianificazione sociale  processo che parte dall’individuazione del problema, determina gli obiettivi e, infine, controlla i risultati.</a:t>
            </a:r>
          </a:p>
        </p:txBody>
      </p:sp>
    </p:spTree>
    <p:extLst>
      <p:ext uri="{BB962C8B-B14F-4D97-AF65-F5344CB8AC3E}">
        <p14:creationId xmlns:p14="http://schemas.microsoft.com/office/powerpoint/2010/main" val="221554297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94ECC3-EB8A-EDE0-8226-8E2E2B9AF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34E1132-F5FE-E47F-BB67-ED1F9BA726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D3125DA-62A3-7C5C-40F2-990147B62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34F5E7A5-9035-94F9-AE37-4289F10686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23B2294B-4746-1EB9-29D3-7E7C8007AC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CA8508B-44F1-D38C-8523-F42B88AF0A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F7F6D36-DA54-310E-9C13-07C93A4406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A932FE3F-9123-853D-003A-2314F1F761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346062" cy="1706564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9C415020-D058-A429-B565-075782EAC5E6}"/>
              </a:ext>
            </a:extLst>
          </p:cNvPr>
          <p:cNvSpPr txBox="1"/>
          <p:nvPr/>
        </p:nvSpPr>
        <p:spPr>
          <a:xfrm>
            <a:off x="4545399" y="875316"/>
            <a:ext cx="67017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La politica sociale e la programmazione dei servizi alla persona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CE55A42D-8A10-1A70-3C3D-AF5D6505332A}"/>
              </a:ext>
            </a:extLst>
          </p:cNvPr>
          <p:cNvSpPr txBox="1"/>
          <p:nvPr/>
        </p:nvSpPr>
        <p:spPr>
          <a:xfrm>
            <a:off x="8181922" y="5491141"/>
            <a:ext cx="3065198" cy="646331"/>
          </a:xfrm>
          <a:prstGeom prst="rect">
            <a:avLst/>
          </a:prstGeom>
          <a:gradFill>
            <a:gsLst>
              <a:gs pos="3000">
                <a:schemeClr val="tx2">
                  <a:lumMod val="10000"/>
                  <a:lumOff val="90000"/>
                </a:schemeClr>
              </a:gs>
              <a:gs pos="48000">
                <a:schemeClr val="tx2">
                  <a:lumMod val="10000"/>
                  <a:lumOff val="90000"/>
                </a:schemeClr>
              </a:gs>
              <a:gs pos="77000">
                <a:schemeClr val="tx2">
                  <a:lumMod val="10000"/>
                  <a:lumOff val="90000"/>
                </a:schemeClr>
              </a:gs>
            </a:gsLst>
            <a:path path="rect">
              <a:fillToRect l="100000" t="100000"/>
            </a:path>
          </a:gradFill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Docente: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Chiara Patricia Bonaventura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D0601C7C-E426-CA13-6EB6-47804F0E100C}"/>
              </a:ext>
            </a:extLst>
          </p:cNvPr>
          <p:cNvSpPr txBox="1"/>
          <p:nvPr/>
        </p:nvSpPr>
        <p:spPr>
          <a:xfrm>
            <a:off x="1325880" y="2676061"/>
            <a:ext cx="992124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000" dirty="0">
                <a:latin typeface="Palatino Linotype" panose="02040502050505030304" pitchFamily="18" charset="0"/>
                <a:sym typeface="Wingdings" panose="05000000000000000000" pitchFamily="2" charset="2"/>
              </a:rPr>
              <a:t>La pianificazione sociale poi include la fase di programmazione.</a:t>
            </a:r>
          </a:p>
          <a:p>
            <a:pPr algn="just"/>
            <a:endParaRPr lang="it-IT" sz="2000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algn="just"/>
            <a:r>
              <a:rPr lang="it-IT" sz="20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Programmazione  ideare e realizzare un’organizzazione in grado di mettere in atto interventi specifici tali da rendere concreti i principi generali e le linee politiche che sono alla base della pianificazione.</a:t>
            </a:r>
          </a:p>
        </p:txBody>
      </p:sp>
    </p:spTree>
    <p:extLst>
      <p:ext uri="{BB962C8B-B14F-4D97-AF65-F5344CB8AC3E}">
        <p14:creationId xmlns:p14="http://schemas.microsoft.com/office/powerpoint/2010/main" val="105610328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94ECC3-EB8A-EDE0-8226-8E2E2B9AF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34E1132-F5FE-E47F-BB67-ED1F9BA726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D3125DA-62A3-7C5C-40F2-990147B62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34F5E7A5-9035-94F9-AE37-4289F10686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23B2294B-4746-1EB9-29D3-7E7C8007AC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CA8508B-44F1-D38C-8523-F42B88AF0A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F7F6D36-DA54-310E-9C13-07C93A4406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A932FE3F-9123-853D-003A-2314F1F761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346062" cy="1706564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9C415020-D058-A429-B565-075782EAC5E6}"/>
              </a:ext>
            </a:extLst>
          </p:cNvPr>
          <p:cNvSpPr txBox="1"/>
          <p:nvPr/>
        </p:nvSpPr>
        <p:spPr>
          <a:xfrm>
            <a:off x="4545399" y="875316"/>
            <a:ext cx="67017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La politica sociale e la programmazione dei servizi alla persona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CE55A42D-8A10-1A70-3C3D-AF5D6505332A}"/>
              </a:ext>
            </a:extLst>
          </p:cNvPr>
          <p:cNvSpPr txBox="1"/>
          <p:nvPr/>
        </p:nvSpPr>
        <p:spPr>
          <a:xfrm>
            <a:off x="8181922" y="5336353"/>
            <a:ext cx="3065198" cy="646331"/>
          </a:xfrm>
          <a:prstGeom prst="rect">
            <a:avLst/>
          </a:prstGeom>
          <a:gradFill>
            <a:gsLst>
              <a:gs pos="3000">
                <a:schemeClr val="tx2">
                  <a:lumMod val="10000"/>
                  <a:lumOff val="90000"/>
                </a:schemeClr>
              </a:gs>
              <a:gs pos="48000">
                <a:schemeClr val="tx2">
                  <a:lumMod val="10000"/>
                  <a:lumOff val="90000"/>
                </a:schemeClr>
              </a:gs>
              <a:gs pos="77000">
                <a:schemeClr val="tx2">
                  <a:lumMod val="10000"/>
                  <a:lumOff val="90000"/>
                </a:schemeClr>
              </a:gs>
            </a:gsLst>
            <a:path path="rect">
              <a:fillToRect l="100000" t="100000"/>
            </a:path>
          </a:gradFill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Docente: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Chiara Patricia Bonaventura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D0601C7C-E426-CA13-6EB6-47804F0E100C}"/>
              </a:ext>
            </a:extLst>
          </p:cNvPr>
          <p:cNvSpPr txBox="1"/>
          <p:nvPr/>
        </p:nvSpPr>
        <p:spPr>
          <a:xfrm>
            <a:off x="1325880" y="2538633"/>
            <a:ext cx="992124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0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Nel nostro Paese, i valori che costituiscono il riferimento primario della politica sociale sono quelli espressi nella nostra Costituzione.</a:t>
            </a:r>
          </a:p>
          <a:p>
            <a:pPr algn="just"/>
            <a:r>
              <a:rPr lang="it-IT" sz="2000" dirty="0">
                <a:latin typeface="Palatino Linotype" panose="02040502050505030304" pitchFamily="18" charset="0"/>
                <a:sym typeface="Wingdings" panose="05000000000000000000" pitchFamily="2" charset="2"/>
              </a:rPr>
              <a:t>Ad esempio: rimuovere gli ostacoli di tipo economico e sociale che limitano la libertà e l’uguaglianza dei cittadini, tutelare la salute delle persone e garantire a tutti la possibilità di accedere a cure adeguate.</a:t>
            </a:r>
          </a:p>
        </p:txBody>
      </p:sp>
    </p:spTree>
    <p:extLst>
      <p:ext uri="{BB962C8B-B14F-4D97-AF65-F5344CB8AC3E}">
        <p14:creationId xmlns:p14="http://schemas.microsoft.com/office/powerpoint/2010/main" val="93442893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94ECC3-EB8A-EDE0-8226-8E2E2B9AF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34E1132-F5FE-E47F-BB67-ED1F9BA726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D3125DA-62A3-7C5C-40F2-990147B62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34F5E7A5-9035-94F9-AE37-4289F10686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23B2294B-4746-1EB9-29D3-7E7C8007AC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CA8508B-44F1-D38C-8523-F42B88AF0A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F7F6D36-DA54-310E-9C13-07C93A4406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A932FE3F-9123-853D-003A-2314F1F761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346062" cy="1706564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9C415020-D058-A429-B565-075782EAC5E6}"/>
              </a:ext>
            </a:extLst>
          </p:cNvPr>
          <p:cNvSpPr txBox="1"/>
          <p:nvPr/>
        </p:nvSpPr>
        <p:spPr>
          <a:xfrm>
            <a:off x="4545399" y="875316"/>
            <a:ext cx="67017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La politica sociale e la programmazione dei servizi alla persona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CE55A42D-8A10-1A70-3C3D-AF5D6505332A}"/>
              </a:ext>
            </a:extLst>
          </p:cNvPr>
          <p:cNvSpPr txBox="1"/>
          <p:nvPr/>
        </p:nvSpPr>
        <p:spPr>
          <a:xfrm>
            <a:off x="640432" y="6000485"/>
            <a:ext cx="3065198" cy="646331"/>
          </a:xfrm>
          <a:prstGeom prst="rect">
            <a:avLst/>
          </a:prstGeom>
          <a:gradFill>
            <a:gsLst>
              <a:gs pos="3000">
                <a:schemeClr val="tx2">
                  <a:lumMod val="10000"/>
                  <a:lumOff val="90000"/>
                </a:schemeClr>
              </a:gs>
              <a:gs pos="48000">
                <a:schemeClr val="tx2">
                  <a:lumMod val="10000"/>
                  <a:lumOff val="90000"/>
                </a:schemeClr>
              </a:gs>
              <a:gs pos="77000">
                <a:schemeClr val="tx2">
                  <a:lumMod val="10000"/>
                  <a:lumOff val="90000"/>
                </a:schemeClr>
              </a:gs>
            </a:gsLst>
            <a:path path="rect">
              <a:fillToRect l="100000" t="100000"/>
            </a:path>
          </a:gradFill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Docente: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Chiara Patricia Bonaventura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48DC8C85-EA6D-333B-5619-C7425D900B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5399" y="2022633"/>
            <a:ext cx="6701721" cy="4149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045506"/>
      </p:ext>
    </p:extLst>
  </p:cSld>
  <p:clrMapOvr>
    <a:masterClrMapping/>
  </p:clrMapOvr>
</p:sld>
</file>

<file path=ppt/theme/theme1.xml><?xml version="1.0" encoding="utf-8"?>
<a:theme xmlns:a="http://schemas.openxmlformats.org/drawingml/2006/main" name="1_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5244</Words>
  <Application>Microsoft Office PowerPoint</Application>
  <PresentationFormat>Widescreen</PresentationFormat>
  <Paragraphs>500</Paragraphs>
  <Slides>66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66</vt:i4>
      </vt:variant>
    </vt:vector>
  </HeadingPairs>
  <TitlesOfParts>
    <vt:vector size="71" baseType="lpstr">
      <vt:lpstr>Aptos</vt:lpstr>
      <vt:lpstr>Aptos Display</vt:lpstr>
      <vt:lpstr>Arial</vt:lpstr>
      <vt:lpstr>Palatino Linotype</vt:lpstr>
      <vt:lpstr>1_Tema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Chiara Bonaventura</dc:creator>
  <cp:lastModifiedBy>Chiara Bonaventura</cp:lastModifiedBy>
  <cp:revision>71</cp:revision>
  <dcterms:created xsi:type="dcterms:W3CDTF">2025-12-08T11:29:51Z</dcterms:created>
  <dcterms:modified xsi:type="dcterms:W3CDTF">2025-12-22T09:55:28Z</dcterms:modified>
</cp:coreProperties>
</file>