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67" r:id="rId2"/>
    <p:sldId id="277" r:id="rId3"/>
    <p:sldId id="278" r:id="rId4"/>
    <p:sldId id="279" r:id="rId5"/>
    <p:sldId id="280" r:id="rId6"/>
    <p:sldId id="282" r:id="rId7"/>
    <p:sldId id="283" r:id="rId8"/>
    <p:sldId id="284" r:id="rId9"/>
    <p:sldId id="285" r:id="rId10"/>
    <p:sldId id="286" r:id="rId11"/>
    <p:sldId id="287" r:id="rId12"/>
    <p:sldId id="288" r:id="rId13"/>
    <p:sldId id="289" r:id="rId14"/>
    <p:sldId id="290" r:id="rId15"/>
    <p:sldId id="291" r:id="rId16"/>
    <p:sldId id="292" r:id="rId17"/>
    <p:sldId id="294" r:id="rId18"/>
    <p:sldId id="293" r:id="rId19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50" autoAdjust="0"/>
  </p:normalViewPr>
  <p:slideViewPr>
    <p:cSldViewPr snapToGrid="0" snapToObjects="1">
      <p:cViewPr>
        <p:scale>
          <a:sx n="143" d="100"/>
          <a:sy n="143" d="100"/>
        </p:scale>
        <p:origin x="-1528" y="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3" Type="http://schemas.openxmlformats.org/officeDocument/2006/relationships/slide" Target="slides/slide2.xml" /><Relationship Id="rId21" Type="http://schemas.openxmlformats.org/officeDocument/2006/relationships/viewProps" Target="viewProp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tableStyles" Target="tableStyle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3D4C5-E025-2E45-9787-80250BFFDC78}" type="datetimeFigureOut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04/11/2022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5D9E4-ED24-034E-941A-01F185A12143}" type="slidenum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69257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3D4C5-E025-2E45-9787-80250BFFDC78}" type="datetimeFigureOut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04/11/2022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5D9E4-ED24-034E-941A-01F185A12143}" type="slidenum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347569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3D4C5-E025-2E45-9787-80250BFFDC78}" type="datetimeFigureOut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04/11/2022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5D9E4-ED24-034E-941A-01F185A12143}" type="slidenum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68987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3D4C5-E025-2E45-9787-80250BFFDC78}" type="datetimeFigureOut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04/11/2022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5D9E4-ED24-034E-941A-01F185A12143}" type="slidenum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269728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3D4C5-E025-2E45-9787-80250BFFDC78}" type="datetimeFigureOut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04/11/2022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5D9E4-ED24-034E-941A-01F185A12143}" type="slidenum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69206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3D4C5-E025-2E45-9787-80250BFFDC78}" type="datetimeFigureOut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04/11/2022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5D9E4-ED24-034E-941A-01F185A12143}" type="slidenum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769148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3D4C5-E025-2E45-9787-80250BFFDC78}" type="datetimeFigureOut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04/11/2022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5D9E4-ED24-034E-941A-01F185A12143}" type="slidenum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87799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3D4C5-E025-2E45-9787-80250BFFDC78}" type="datetimeFigureOut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04/11/2022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5D9E4-ED24-034E-941A-01F185A12143}" type="slidenum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25243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3D4C5-E025-2E45-9787-80250BFFDC78}" type="datetimeFigureOut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04/11/2022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5D9E4-ED24-034E-941A-01F185A12143}" type="slidenum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30975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3D4C5-E025-2E45-9787-80250BFFDC78}" type="datetimeFigureOut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04/11/2022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5D9E4-ED24-034E-941A-01F185A12143}" type="slidenum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54332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3D4C5-E025-2E45-9787-80250BFFDC78}" type="datetimeFigureOut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04/11/2022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5D9E4-ED24-034E-941A-01F185A12143}" type="slidenum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522200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1.jp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A3D4C5-E025-2E45-9787-80250BFFDC78}" type="datetimeFigureOut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04/11/2022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35D9E4-ED24-034E-941A-01F185A12143}" type="slidenum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4787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 /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 /><Relationship Id="rId2" Type="http://schemas.openxmlformats.org/officeDocument/2006/relationships/image" Target="../media/image10.png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13.png" /><Relationship Id="rId4" Type="http://schemas.openxmlformats.org/officeDocument/2006/relationships/image" Target="../media/image12.png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 /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 /><Relationship Id="rId2" Type="http://schemas.openxmlformats.org/officeDocument/2006/relationships/image" Target="../media/image16.png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 /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 /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 /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Schermata 2016-04-18 a 14.15.1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12533"/>
            <a:ext cx="9144000" cy="3227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2192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-1" y="181447"/>
            <a:ext cx="65202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>
                <a:solidFill>
                  <a:schemeClr val="bg1"/>
                </a:solidFill>
                <a:latin typeface="Museo Sans 700" pitchFamily="50" charset="0"/>
              </a:rPr>
              <a:t>1. Il modello atomico a strati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205931" y="1052658"/>
            <a:ext cx="84546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Calibri"/>
                <a:cs typeface="Calibri"/>
              </a:rPr>
              <a:t>Nel modello di </a:t>
            </a:r>
            <a:r>
              <a:rPr lang="it-IT" dirty="0" err="1">
                <a:latin typeface="Calibri"/>
                <a:cs typeface="Calibri"/>
              </a:rPr>
              <a:t>Bohr</a:t>
            </a:r>
            <a:r>
              <a:rPr lang="it-IT" dirty="0">
                <a:latin typeface="Calibri"/>
                <a:cs typeface="Calibri"/>
              </a:rPr>
              <a:t>, i livelli energetici sono “</a:t>
            </a:r>
            <a:r>
              <a:rPr lang="it-IT" b="1" dirty="0">
                <a:solidFill>
                  <a:schemeClr val="accent2"/>
                </a:solidFill>
                <a:latin typeface="Calibri"/>
                <a:cs typeface="Calibri"/>
              </a:rPr>
              <a:t>strati</a:t>
            </a:r>
            <a:r>
              <a:rPr lang="it-IT" dirty="0">
                <a:latin typeface="Calibri"/>
                <a:cs typeface="Calibri"/>
              </a:rPr>
              <a:t>” o “</a:t>
            </a:r>
            <a:r>
              <a:rPr lang="it-IT" b="1" dirty="0">
                <a:solidFill>
                  <a:schemeClr val="accent2"/>
                </a:solidFill>
                <a:latin typeface="Calibri"/>
                <a:cs typeface="Calibri"/>
              </a:rPr>
              <a:t>gusci</a:t>
            </a:r>
            <a:r>
              <a:rPr lang="it-IT" dirty="0">
                <a:latin typeface="Calibri"/>
                <a:cs typeface="Calibri"/>
              </a:rPr>
              <a:t>” elettronici,</a:t>
            </a:r>
            <a:r>
              <a:rPr lang="it-IT" b="1" dirty="0">
                <a:solidFill>
                  <a:schemeClr val="accent2"/>
                </a:solidFill>
                <a:latin typeface="Calibri"/>
                <a:cs typeface="Calibri"/>
              </a:rPr>
              <a:t> </a:t>
            </a:r>
            <a:r>
              <a:rPr lang="it-IT" dirty="0">
                <a:latin typeface="Calibri"/>
                <a:cs typeface="Calibri"/>
              </a:rPr>
              <a:t>all’interno dei quali si trovano dei </a:t>
            </a:r>
            <a:r>
              <a:rPr lang="it-IT" b="1" dirty="0">
                <a:solidFill>
                  <a:schemeClr val="accent2"/>
                </a:solidFill>
                <a:latin typeface="Calibri"/>
                <a:cs typeface="Calibri"/>
              </a:rPr>
              <a:t>sottolivelli</a:t>
            </a:r>
            <a:r>
              <a:rPr lang="it-IT" dirty="0">
                <a:latin typeface="Calibri"/>
                <a:cs typeface="Calibri"/>
              </a:rPr>
              <a:t> in cui sono collocati gli elettroni.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366103" y="2518817"/>
            <a:ext cx="1658905" cy="369332"/>
          </a:xfrm>
          <a:prstGeom prst="rect">
            <a:avLst/>
          </a:prstGeom>
          <a:noFill/>
          <a:ln>
            <a:solidFill>
              <a:srgbClr val="7F7F7F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>
                <a:latin typeface="Calibri"/>
                <a:cs typeface="Calibri"/>
              </a:rPr>
              <a:t>Livelli principali</a:t>
            </a:r>
          </a:p>
        </p:txBody>
      </p:sp>
      <p:cxnSp>
        <p:nvCxnSpPr>
          <p:cNvPr id="7" name="Connettore 2 6"/>
          <p:cNvCxnSpPr/>
          <p:nvPr/>
        </p:nvCxnSpPr>
        <p:spPr>
          <a:xfrm>
            <a:off x="2219552" y="2726804"/>
            <a:ext cx="617799" cy="0"/>
          </a:xfrm>
          <a:prstGeom prst="straightConnector1">
            <a:avLst/>
          </a:prstGeom>
          <a:ln w="79375" cap="rnd" cmpd="sng">
            <a:solidFill>
              <a:srgbClr val="7F7F7F"/>
            </a:solidFill>
            <a:miter lim="800000"/>
            <a:tailEnd type="arrow" w="lg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CasellaDiTesto 7"/>
          <p:cNvSpPr txBox="1"/>
          <p:nvPr/>
        </p:nvSpPr>
        <p:spPr>
          <a:xfrm>
            <a:off x="3111879" y="2518817"/>
            <a:ext cx="2070772" cy="369332"/>
          </a:xfrm>
          <a:prstGeom prst="rect">
            <a:avLst/>
          </a:prstGeom>
          <a:noFill/>
          <a:ln>
            <a:solidFill>
              <a:srgbClr val="7F7F7F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>
                <a:latin typeface="Calibri"/>
                <a:cs typeface="Calibri"/>
              </a:rPr>
              <a:t>da </a:t>
            </a:r>
            <a:r>
              <a:rPr lang="it-IT" i="1" dirty="0" err="1">
                <a:latin typeface="Calibri"/>
                <a:cs typeface="Calibri"/>
              </a:rPr>
              <a:t>n</a:t>
            </a:r>
            <a:r>
              <a:rPr lang="it-IT" dirty="0">
                <a:latin typeface="Calibri"/>
                <a:cs typeface="Calibri"/>
              </a:rPr>
              <a:t> = 1 a </a:t>
            </a:r>
            <a:r>
              <a:rPr lang="it-IT" i="1" dirty="0" err="1">
                <a:latin typeface="Calibri"/>
                <a:cs typeface="Calibri"/>
              </a:rPr>
              <a:t>n</a:t>
            </a:r>
            <a:r>
              <a:rPr lang="it-IT" dirty="0">
                <a:latin typeface="Calibri"/>
                <a:cs typeface="Calibri"/>
              </a:rPr>
              <a:t> = 7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366103" y="4209684"/>
            <a:ext cx="1506505" cy="369332"/>
          </a:xfrm>
          <a:prstGeom prst="rect">
            <a:avLst/>
          </a:prstGeom>
          <a:noFill/>
          <a:ln>
            <a:solidFill>
              <a:srgbClr val="7F7F7F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>
                <a:latin typeface="Calibri"/>
                <a:cs typeface="Calibri"/>
              </a:rPr>
              <a:t>Sottolivelli</a:t>
            </a:r>
          </a:p>
        </p:txBody>
      </p:sp>
      <p:cxnSp>
        <p:nvCxnSpPr>
          <p:cNvPr id="10" name="Connettore 2 9"/>
          <p:cNvCxnSpPr/>
          <p:nvPr/>
        </p:nvCxnSpPr>
        <p:spPr>
          <a:xfrm>
            <a:off x="2219552" y="4435305"/>
            <a:ext cx="617799" cy="0"/>
          </a:xfrm>
          <a:prstGeom prst="straightConnector1">
            <a:avLst/>
          </a:prstGeom>
          <a:ln w="79375" cap="rnd" cmpd="sng">
            <a:solidFill>
              <a:srgbClr val="7F7F7F"/>
            </a:solidFill>
            <a:miter lim="800000"/>
            <a:tailEnd type="arrow" w="lg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CasellaDiTesto 10"/>
          <p:cNvSpPr txBox="1"/>
          <p:nvPr/>
        </p:nvSpPr>
        <p:spPr>
          <a:xfrm>
            <a:off x="3111879" y="3419642"/>
            <a:ext cx="3133835" cy="2031325"/>
          </a:xfrm>
          <a:prstGeom prst="rect">
            <a:avLst/>
          </a:prstGeom>
          <a:noFill/>
          <a:ln>
            <a:solidFill>
              <a:srgbClr val="7F7F7F"/>
            </a:solidFill>
          </a:ln>
        </p:spPr>
        <p:txBody>
          <a:bodyPr wrap="square" rtlCol="0">
            <a:spAutoFit/>
          </a:bodyPr>
          <a:lstStyle/>
          <a:p>
            <a:r>
              <a:rPr lang="it-IT" b="1" i="1" dirty="0" err="1">
                <a:solidFill>
                  <a:schemeClr val="accent2"/>
                </a:solidFill>
                <a:latin typeface="Calibri"/>
                <a:cs typeface="Calibri"/>
              </a:rPr>
              <a:t>s</a:t>
            </a:r>
            <a:r>
              <a:rPr lang="it-IT" dirty="0">
                <a:latin typeface="Calibri"/>
                <a:cs typeface="Calibri"/>
              </a:rPr>
              <a:t> (</a:t>
            </a:r>
            <a:r>
              <a:rPr lang="it-IT" i="1" dirty="0" err="1">
                <a:latin typeface="Calibri"/>
                <a:cs typeface="Calibri"/>
              </a:rPr>
              <a:t>sharp</a:t>
            </a:r>
            <a:r>
              <a:rPr lang="it-IT" dirty="0">
                <a:latin typeface="Calibri"/>
                <a:cs typeface="Calibri"/>
              </a:rPr>
              <a:t>, netto)</a:t>
            </a:r>
          </a:p>
          <a:p>
            <a:endParaRPr lang="it-IT" dirty="0">
              <a:latin typeface="Calibri"/>
              <a:cs typeface="Calibri"/>
            </a:endParaRPr>
          </a:p>
          <a:p>
            <a:r>
              <a:rPr lang="it-IT" b="1" i="1" dirty="0" err="1">
                <a:solidFill>
                  <a:schemeClr val="accent2"/>
                </a:solidFill>
                <a:latin typeface="Calibri"/>
                <a:cs typeface="Calibri"/>
              </a:rPr>
              <a:t>p</a:t>
            </a:r>
            <a:r>
              <a:rPr lang="it-IT" dirty="0">
                <a:latin typeface="Calibri"/>
                <a:cs typeface="Calibri"/>
              </a:rPr>
              <a:t> (</a:t>
            </a:r>
            <a:r>
              <a:rPr lang="it-IT" i="1" dirty="0" err="1">
                <a:latin typeface="Calibri"/>
                <a:cs typeface="Calibri"/>
              </a:rPr>
              <a:t>principal</a:t>
            </a:r>
            <a:r>
              <a:rPr lang="it-IT" dirty="0">
                <a:latin typeface="Calibri"/>
                <a:cs typeface="Calibri"/>
              </a:rPr>
              <a:t>, principale)</a:t>
            </a:r>
          </a:p>
          <a:p>
            <a:endParaRPr lang="it-IT" dirty="0">
              <a:latin typeface="Calibri"/>
              <a:cs typeface="Calibri"/>
            </a:endParaRPr>
          </a:p>
          <a:p>
            <a:r>
              <a:rPr lang="it-IT" b="1" i="1" dirty="0">
                <a:solidFill>
                  <a:schemeClr val="accent2"/>
                </a:solidFill>
                <a:latin typeface="Calibri"/>
                <a:cs typeface="Calibri"/>
              </a:rPr>
              <a:t>d</a:t>
            </a:r>
            <a:r>
              <a:rPr lang="it-IT" i="1" dirty="0">
                <a:solidFill>
                  <a:srgbClr val="4F81BD"/>
                </a:solidFill>
                <a:latin typeface="Calibri"/>
                <a:cs typeface="Calibri"/>
              </a:rPr>
              <a:t> </a:t>
            </a:r>
            <a:r>
              <a:rPr lang="it-IT" dirty="0">
                <a:latin typeface="Calibri"/>
                <a:cs typeface="Calibri"/>
              </a:rPr>
              <a:t>(</a:t>
            </a:r>
            <a:r>
              <a:rPr lang="it-IT" i="1" dirty="0" err="1">
                <a:latin typeface="Calibri"/>
                <a:cs typeface="Calibri"/>
              </a:rPr>
              <a:t>diffused</a:t>
            </a:r>
            <a:r>
              <a:rPr lang="it-IT" dirty="0">
                <a:latin typeface="Calibri"/>
                <a:cs typeface="Calibri"/>
              </a:rPr>
              <a:t>, diffuso)</a:t>
            </a:r>
          </a:p>
          <a:p>
            <a:endParaRPr lang="it-IT" dirty="0">
              <a:latin typeface="Calibri"/>
              <a:cs typeface="Calibri"/>
            </a:endParaRPr>
          </a:p>
          <a:p>
            <a:r>
              <a:rPr lang="it-IT" b="1" i="1" dirty="0" err="1">
                <a:solidFill>
                  <a:schemeClr val="accent2"/>
                </a:solidFill>
                <a:latin typeface="Calibri"/>
                <a:cs typeface="Calibri"/>
              </a:rPr>
              <a:t>f</a:t>
            </a:r>
            <a:r>
              <a:rPr lang="it-IT" dirty="0">
                <a:latin typeface="Calibri"/>
                <a:cs typeface="Calibri"/>
              </a:rPr>
              <a:t> (</a:t>
            </a:r>
            <a:r>
              <a:rPr lang="it-IT" i="1" dirty="0" err="1">
                <a:latin typeface="Calibri"/>
                <a:cs typeface="Calibri"/>
              </a:rPr>
              <a:t>fundamental</a:t>
            </a:r>
            <a:r>
              <a:rPr lang="it-IT" dirty="0">
                <a:latin typeface="Calibri"/>
                <a:cs typeface="Calibri"/>
              </a:rPr>
              <a:t>, fondamentale)</a:t>
            </a:r>
          </a:p>
        </p:txBody>
      </p:sp>
    </p:spTree>
    <p:extLst>
      <p:ext uri="{BB962C8B-B14F-4D97-AF65-F5344CB8AC3E}">
        <p14:creationId xmlns:p14="http://schemas.microsoft.com/office/powerpoint/2010/main" val="23178593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136215" y="947153"/>
            <a:ext cx="8651335" cy="1200329"/>
          </a:xfrm>
          <a:prstGeom prst="rect">
            <a:avLst/>
          </a:prstGeom>
          <a:ln>
            <a:solidFill>
              <a:srgbClr val="7F7F7F"/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it-IT" i="1" dirty="0" err="1">
                <a:latin typeface="Calibri"/>
                <a:cs typeface="Calibri"/>
              </a:rPr>
              <a:t>n</a:t>
            </a:r>
            <a:r>
              <a:rPr lang="it-IT" i="1" dirty="0">
                <a:latin typeface="Calibri"/>
                <a:cs typeface="Calibri"/>
              </a:rPr>
              <a:t> </a:t>
            </a:r>
            <a:r>
              <a:rPr lang="it-IT" dirty="0">
                <a:latin typeface="Calibri"/>
                <a:cs typeface="Calibri"/>
              </a:rPr>
              <a:t>= 1 presenta un solo sottolivello chiamato </a:t>
            </a:r>
            <a:r>
              <a:rPr lang="it-IT" i="1" dirty="0" err="1">
                <a:latin typeface="Calibri"/>
                <a:cs typeface="Calibri"/>
              </a:rPr>
              <a:t>s</a:t>
            </a:r>
            <a:endParaRPr lang="it-IT" dirty="0">
              <a:latin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it-IT" i="1" dirty="0" err="1">
                <a:latin typeface="Calibri"/>
                <a:cs typeface="Calibri"/>
              </a:rPr>
              <a:t>n</a:t>
            </a:r>
            <a:r>
              <a:rPr lang="it-IT" i="1" dirty="0">
                <a:latin typeface="Calibri"/>
                <a:cs typeface="Calibri"/>
              </a:rPr>
              <a:t> </a:t>
            </a:r>
            <a:r>
              <a:rPr lang="it-IT" dirty="0">
                <a:latin typeface="Calibri"/>
                <a:cs typeface="Calibri"/>
              </a:rPr>
              <a:t>= 2 presenta due sottolivelli, chiamati rispettivamente </a:t>
            </a:r>
            <a:r>
              <a:rPr lang="it-IT" i="1" dirty="0" err="1">
                <a:latin typeface="Calibri"/>
                <a:cs typeface="Calibri"/>
              </a:rPr>
              <a:t>s</a:t>
            </a:r>
            <a:r>
              <a:rPr lang="it-IT" i="1" dirty="0">
                <a:latin typeface="Calibri"/>
                <a:cs typeface="Calibri"/>
              </a:rPr>
              <a:t> </a:t>
            </a:r>
            <a:r>
              <a:rPr lang="it-IT" dirty="0">
                <a:latin typeface="Calibri"/>
                <a:cs typeface="Calibri"/>
              </a:rPr>
              <a:t>e </a:t>
            </a:r>
            <a:r>
              <a:rPr lang="it-IT" i="1" dirty="0" err="1">
                <a:latin typeface="Calibri"/>
                <a:cs typeface="Calibri"/>
              </a:rPr>
              <a:t>p</a:t>
            </a:r>
            <a:endParaRPr lang="it-IT" dirty="0">
              <a:latin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it-IT" i="1" dirty="0" err="1">
                <a:latin typeface="Calibri"/>
                <a:cs typeface="Calibri"/>
              </a:rPr>
              <a:t>n</a:t>
            </a:r>
            <a:r>
              <a:rPr lang="it-IT" i="1" dirty="0">
                <a:latin typeface="Calibri"/>
                <a:cs typeface="Calibri"/>
              </a:rPr>
              <a:t> </a:t>
            </a:r>
            <a:r>
              <a:rPr lang="it-IT" dirty="0">
                <a:latin typeface="Calibri"/>
                <a:cs typeface="Calibri"/>
              </a:rPr>
              <a:t>= 3 presenta tre sottolivelli che vengono chiamati </a:t>
            </a:r>
            <a:r>
              <a:rPr lang="it-IT" i="1" dirty="0" err="1">
                <a:latin typeface="Calibri"/>
                <a:cs typeface="Calibri"/>
              </a:rPr>
              <a:t>s</a:t>
            </a:r>
            <a:r>
              <a:rPr lang="it-IT" dirty="0">
                <a:latin typeface="Calibri"/>
                <a:cs typeface="Calibri"/>
              </a:rPr>
              <a:t>, </a:t>
            </a:r>
            <a:r>
              <a:rPr lang="it-IT" i="1" dirty="0" err="1">
                <a:latin typeface="Calibri"/>
                <a:cs typeface="Calibri"/>
              </a:rPr>
              <a:t>p</a:t>
            </a:r>
            <a:r>
              <a:rPr lang="it-IT" i="1" dirty="0">
                <a:latin typeface="Calibri"/>
                <a:cs typeface="Calibri"/>
              </a:rPr>
              <a:t> </a:t>
            </a:r>
            <a:r>
              <a:rPr lang="it-IT" dirty="0">
                <a:latin typeface="Calibri"/>
                <a:cs typeface="Calibri"/>
              </a:rPr>
              <a:t>e </a:t>
            </a:r>
            <a:r>
              <a:rPr lang="it-IT" i="1" dirty="0">
                <a:latin typeface="Calibri"/>
                <a:cs typeface="Calibri"/>
              </a:rPr>
              <a:t>d</a:t>
            </a:r>
            <a:endParaRPr lang="it-IT" dirty="0">
              <a:latin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it-IT" i="1" dirty="0" err="1">
                <a:latin typeface="Calibri"/>
                <a:cs typeface="Calibri"/>
              </a:rPr>
              <a:t>n</a:t>
            </a:r>
            <a:r>
              <a:rPr lang="it-IT" i="1" dirty="0">
                <a:latin typeface="Calibri"/>
                <a:cs typeface="Calibri"/>
              </a:rPr>
              <a:t> </a:t>
            </a:r>
            <a:r>
              <a:rPr lang="it-IT" dirty="0">
                <a:latin typeface="Calibri"/>
                <a:cs typeface="Calibri"/>
              </a:rPr>
              <a:t>= 4 presenta quattro sottolivelli, chiamati </a:t>
            </a:r>
            <a:r>
              <a:rPr lang="it-IT" i="1" dirty="0" err="1">
                <a:latin typeface="Calibri"/>
                <a:cs typeface="Calibri"/>
              </a:rPr>
              <a:t>s</a:t>
            </a:r>
            <a:r>
              <a:rPr lang="it-IT" dirty="0">
                <a:latin typeface="Calibri"/>
                <a:cs typeface="Calibri"/>
              </a:rPr>
              <a:t>, </a:t>
            </a:r>
            <a:r>
              <a:rPr lang="it-IT" i="1" dirty="0" err="1">
                <a:latin typeface="Calibri"/>
                <a:cs typeface="Calibri"/>
              </a:rPr>
              <a:t>p</a:t>
            </a:r>
            <a:r>
              <a:rPr lang="it-IT" dirty="0">
                <a:latin typeface="Calibri"/>
                <a:cs typeface="Calibri"/>
              </a:rPr>
              <a:t>, </a:t>
            </a:r>
            <a:r>
              <a:rPr lang="it-IT" i="1" dirty="0">
                <a:latin typeface="Calibri"/>
                <a:cs typeface="Calibri"/>
              </a:rPr>
              <a:t>d </a:t>
            </a:r>
            <a:r>
              <a:rPr lang="it-IT" dirty="0">
                <a:latin typeface="Calibri"/>
                <a:cs typeface="Calibri"/>
              </a:rPr>
              <a:t>e </a:t>
            </a:r>
            <a:r>
              <a:rPr lang="it-IT" i="1" dirty="0" err="1">
                <a:latin typeface="Calibri"/>
                <a:cs typeface="Calibri"/>
              </a:rPr>
              <a:t>f</a:t>
            </a:r>
            <a:endParaRPr lang="it-IT" dirty="0">
              <a:latin typeface="Calibri"/>
              <a:cs typeface="Calibri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123703" y="2721332"/>
            <a:ext cx="4272744" cy="1938992"/>
          </a:xfrm>
          <a:prstGeom prst="rect">
            <a:avLst/>
          </a:prstGeom>
          <a:noFill/>
          <a:ln>
            <a:solidFill>
              <a:srgbClr val="7F7F7F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it-IT" dirty="0">
                <a:latin typeface="Calibri"/>
                <a:cs typeface="Calibri"/>
              </a:rPr>
              <a:t>il sottolivello </a:t>
            </a:r>
            <a:r>
              <a:rPr lang="it-IT" i="1" dirty="0">
                <a:latin typeface="Calibri"/>
                <a:cs typeface="Calibri"/>
              </a:rPr>
              <a:t>s </a:t>
            </a:r>
            <a:r>
              <a:rPr lang="it-IT" dirty="0">
                <a:latin typeface="Calibri"/>
                <a:cs typeface="Calibri"/>
              </a:rPr>
              <a:t>contiene al massimo </a:t>
            </a:r>
            <a:br>
              <a:rPr lang="it-IT" dirty="0">
                <a:latin typeface="Calibri"/>
                <a:cs typeface="Calibri"/>
              </a:rPr>
            </a:br>
            <a:r>
              <a:rPr lang="it-IT" dirty="0">
                <a:latin typeface="Calibri"/>
                <a:cs typeface="Calibri"/>
              </a:rPr>
              <a:t>2 e</a:t>
            </a:r>
            <a:r>
              <a:rPr lang="it-IT" baseline="30000" dirty="0">
                <a:latin typeface="Calibri"/>
                <a:cs typeface="Calibri"/>
              </a:rPr>
              <a:t>−</a:t>
            </a:r>
          </a:p>
          <a:p>
            <a:pPr marL="285750" indent="-285750">
              <a:buFont typeface="Arial"/>
              <a:buChar char="•"/>
            </a:pPr>
            <a:r>
              <a:rPr lang="it-IT" dirty="0">
                <a:latin typeface="Calibri"/>
                <a:cs typeface="Calibri"/>
              </a:rPr>
              <a:t>il sottolivello </a:t>
            </a:r>
            <a:r>
              <a:rPr lang="it-IT" i="1" dirty="0">
                <a:latin typeface="Calibri"/>
                <a:cs typeface="Calibri"/>
              </a:rPr>
              <a:t>p </a:t>
            </a:r>
            <a:r>
              <a:rPr lang="it-IT" dirty="0">
                <a:latin typeface="Calibri"/>
                <a:cs typeface="Calibri"/>
              </a:rPr>
              <a:t>contiene al massimo </a:t>
            </a:r>
            <a:br>
              <a:rPr lang="it-IT" dirty="0">
                <a:latin typeface="Calibri"/>
                <a:cs typeface="Calibri"/>
              </a:rPr>
            </a:br>
            <a:r>
              <a:rPr lang="it-IT" dirty="0">
                <a:latin typeface="Calibri"/>
                <a:cs typeface="Calibri"/>
              </a:rPr>
              <a:t>6 e</a:t>
            </a:r>
            <a:r>
              <a:rPr lang="it-IT" baseline="30000" dirty="0">
                <a:latin typeface="Calibri"/>
                <a:cs typeface="Calibri"/>
              </a:rPr>
              <a:t>−</a:t>
            </a:r>
          </a:p>
          <a:p>
            <a:pPr marL="285750" indent="-285750">
              <a:buFont typeface="Arial"/>
              <a:buChar char="•"/>
            </a:pPr>
            <a:r>
              <a:rPr lang="it-IT" dirty="0">
                <a:latin typeface="Calibri"/>
                <a:cs typeface="Calibri"/>
              </a:rPr>
              <a:t>il sottolivello </a:t>
            </a:r>
            <a:r>
              <a:rPr lang="it-IT" i="1" dirty="0">
                <a:latin typeface="Calibri"/>
                <a:cs typeface="Calibri"/>
              </a:rPr>
              <a:t>d </a:t>
            </a:r>
            <a:r>
              <a:rPr lang="it-IT" dirty="0">
                <a:latin typeface="Calibri"/>
                <a:cs typeface="Calibri"/>
              </a:rPr>
              <a:t>contiene al massimo 10 e</a:t>
            </a:r>
            <a:r>
              <a:rPr lang="it-IT" baseline="30000" dirty="0">
                <a:latin typeface="Calibri"/>
                <a:cs typeface="Calibri"/>
              </a:rPr>
              <a:t>−</a:t>
            </a:r>
            <a:endParaRPr lang="it-IT" dirty="0">
              <a:latin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it-IT" dirty="0">
                <a:latin typeface="Calibri"/>
                <a:cs typeface="Calibri"/>
              </a:rPr>
              <a:t>il sottolivello </a:t>
            </a:r>
            <a:r>
              <a:rPr lang="it-IT" i="1" dirty="0" err="1">
                <a:latin typeface="Calibri"/>
                <a:cs typeface="Calibri"/>
              </a:rPr>
              <a:t>f</a:t>
            </a:r>
            <a:r>
              <a:rPr lang="it-IT" i="1" dirty="0">
                <a:latin typeface="Calibri"/>
                <a:cs typeface="Calibri"/>
              </a:rPr>
              <a:t> </a:t>
            </a:r>
            <a:r>
              <a:rPr lang="it-IT" dirty="0">
                <a:latin typeface="Calibri"/>
                <a:cs typeface="Calibri"/>
              </a:rPr>
              <a:t>contiene al massimo 14 e</a:t>
            </a:r>
            <a:r>
              <a:rPr lang="it-IT" baseline="30000" dirty="0">
                <a:latin typeface="Calibri"/>
                <a:cs typeface="Calibri"/>
              </a:rPr>
              <a:t>−</a:t>
            </a:r>
            <a:endParaRPr lang="it-IT" dirty="0">
              <a:latin typeface="Calibri"/>
              <a:cs typeface="Calibri"/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329634" y="5026469"/>
            <a:ext cx="39263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Calibri"/>
                <a:cs typeface="Calibri"/>
              </a:rPr>
              <a:t>Il numero massimo di elettroni in un livello energetico </a:t>
            </a:r>
            <a:r>
              <a:rPr lang="it-IT" i="1" dirty="0" err="1">
                <a:latin typeface="Calibri"/>
                <a:cs typeface="Calibri"/>
              </a:rPr>
              <a:t>n</a:t>
            </a:r>
            <a:r>
              <a:rPr lang="it-IT" dirty="0">
                <a:latin typeface="Calibri"/>
                <a:cs typeface="Calibri"/>
              </a:rPr>
              <a:t> è dato dalla relazione: </a:t>
            </a: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928" y="5904239"/>
            <a:ext cx="3597727" cy="518742"/>
          </a:xfrm>
          <a:prstGeom prst="rect">
            <a:avLst/>
          </a:prstGeom>
          <a:effectLst>
            <a:softEdge rad="114300"/>
          </a:effectLst>
        </p:spPr>
      </p:pic>
      <p:pic>
        <p:nvPicPr>
          <p:cNvPr id="5" name="Immagine 4" descr="Schermata 2016-04-18 a 14.19.4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6447" y="2626293"/>
            <a:ext cx="4640249" cy="2111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4240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352516" y="2162360"/>
            <a:ext cx="3943242" cy="3693319"/>
          </a:xfrm>
          <a:prstGeom prst="rect">
            <a:avLst/>
          </a:prstGeom>
          <a:ln>
            <a:solidFill>
              <a:srgbClr val="7F7F7F"/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it-IT" dirty="0">
                <a:latin typeface="Calibri"/>
                <a:cs typeface="Calibri"/>
              </a:rPr>
              <a:t>Le energie associate ai livelli crescono all’aumentare di </a:t>
            </a:r>
            <a:r>
              <a:rPr lang="it-IT" i="1" dirty="0" err="1">
                <a:latin typeface="Calibri"/>
                <a:cs typeface="Calibri"/>
              </a:rPr>
              <a:t>n</a:t>
            </a:r>
            <a:r>
              <a:rPr lang="it-IT" dirty="0">
                <a:latin typeface="Calibri"/>
                <a:cs typeface="Calibri"/>
              </a:rPr>
              <a:t>, mentre quelle associate ai sottolivelli crescono nell’ordine: </a:t>
            </a:r>
            <a:br>
              <a:rPr lang="it-IT" dirty="0">
                <a:latin typeface="Calibri"/>
                <a:cs typeface="Calibri"/>
              </a:rPr>
            </a:br>
            <a:r>
              <a:rPr lang="it-IT" b="1" i="1" dirty="0" err="1">
                <a:solidFill>
                  <a:schemeClr val="accent2"/>
                </a:solidFill>
                <a:latin typeface="Calibri"/>
                <a:cs typeface="Calibri"/>
              </a:rPr>
              <a:t>s</a:t>
            </a:r>
            <a:r>
              <a:rPr lang="it-IT" b="1" dirty="0">
                <a:solidFill>
                  <a:schemeClr val="accent2"/>
                </a:solidFill>
                <a:latin typeface="Calibri"/>
                <a:cs typeface="Calibri"/>
              </a:rPr>
              <a:t> &lt; </a:t>
            </a:r>
            <a:r>
              <a:rPr lang="it-IT" b="1" i="1" dirty="0" err="1">
                <a:solidFill>
                  <a:schemeClr val="accent2"/>
                </a:solidFill>
                <a:latin typeface="Calibri"/>
                <a:cs typeface="Calibri"/>
              </a:rPr>
              <a:t>p</a:t>
            </a:r>
            <a:r>
              <a:rPr lang="it-IT" b="1" dirty="0">
                <a:solidFill>
                  <a:schemeClr val="accent2"/>
                </a:solidFill>
                <a:latin typeface="Calibri"/>
                <a:cs typeface="Calibri"/>
              </a:rPr>
              <a:t> &lt; </a:t>
            </a:r>
            <a:r>
              <a:rPr lang="it-IT" b="1" i="1" dirty="0">
                <a:solidFill>
                  <a:schemeClr val="accent2"/>
                </a:solidFill>
                <a:latin typeface="Calibri"/>
                <a:cs typeface="Calibri"/>
              </a:rPr>
              <a:t>d</a:t>
            </a:r>
            <a:r>
              <a:rPr lang="it-IT" b="1" dirty="0">
                <a:solidFill>
                  <a:schemeClr val="accent2"/>
                </a:solidFill>
                <a:latin typeface="Calibri"/>
                <a:cs typeface="Calibri"/>
              </a:rPr>
              <a:t> &lt; </a:t>
            </a:r>
            <a:r>
              <a:rPr lang="it-IT" b="1" i="1" dirty="0" err="1">
                <a:solidFill>
                  <a:schemeClr val="accent2"/>
                </a:solidFill>
                <a:latin typeface="Calibri"/>
                <a:cs typeface="Calibri"/>
              </a:rPr>
              <a:t>f</a:t>
            </a:r>
            <a:endParaRPr lang="it-IT" b="1" i="1" dirty="0">
              <a:solidFill>
                <a:schemeClr val="accent2"/>
              </a:solidFill>
              <a:latin typeface="Calibri"/>
              <a:cs typeface="Calibri"/>
            </a:endParaRPr>
          </a:p>
          <a:p>
            <a:endParaRPr lang="it-IT" i="1" dirty="0">
              <a:latin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it-IT" dirty="0">
                <a:latin typeface="Calibri"/>
                <a:cs typeface="Calibri"/>
              </a:rPr>
              <a:t>Per i livelli più bassi (</a:t>
            </a:r>
            <a:r>
              <a:rPr lang="it-IT" i="1" dirty="0">
                <a:latin typeface="Calibri"/>
                <a:cs typeface="Calibri"/>
              </a:rPr>
              <a:t>n </a:t>
            </a:r>
            <a:r>
              <a:rPr lang="it-IT" dirty="0">
                <a:latin typeface="Calibri"/>
                <a:cs typeface="Calibri"/>
              </a:rPr>
              <a:t>= 1, </a:t>
            </a:r>
            <a:br>
              <a:rPr lang="it-IT" dirty="0">
                <a:latin typeface="Calibri"/>
                <a:cs typeface="Calibri"/>
              </a:rPr>
            </a:br>
            <a:r>
              <a:rPr lang="it-IT" i="1" dirty="0">
                <a:latin typeface="Calibri"/>
                <a:cs typeface="Calibri"/>
              </a:rPr>
              <a:t>n </a:t>
            </a:r>
            <a:r>
              <a:rPr lang="it-IT" dirty="0">
                <a:latin typeface="Calibri"/>
                <a:cs typeface="Calibri"/>
              </a:rPr>
              <a:t>= 2) le differenze di energia sono relativamente grandi, mentre per i livelli superiori </a:t>
            </a:r>
            <a:br>
              <a:rPr lang="it-IT" dirty="0">
                <a:latin typeface="Calibri"/>
                <a:cs typeface="Calibri"/>
              </a:rPr>
            </a:br>
            <a:r>
              <a:rPr lang="it-IT" dirty="0">
                <a:latin typeface="Calibri"/>
                <a:cs typeface="Calibri"/>
              </a:rPr>
              <a:t>(</a:t>
            </a:r>
            <a:r>
              <a:rPr lang="it-IT" i="1" dirty="0">
                <a:latin typeface="Calibri"/>
                <a:cs typeface="Calibri"/>
              </a:rPr>
              <a:t>n </a:t>
            </a:r>
            <a:r>
              <a:rPr lang="it-IT" dirty="0">
                <a:latin typeface="Calibri"/>
                <a:cs typeface="Calibri"/>
              </a:rPr>
              <a:t>= 3, </a:t>
            </a:r>
            <a:r>
              <a:rPr lang="it-IT" i="1" dirty="0">
                <a:latin typeface="Calibri"/>
                <a:cs typeface="Calibri"/>
              </a:rPr>
              <a:t>n </a:t>
            </a:r>
            <a:r>
              <a:rPr lang="it-IT" dirty="0">
                <a:latin typeface="Calibri"/>
                <a:cs typeface="Calibri"/>
              </a:rPr>
              <a:t>= 4 ecc.) le differenze </a:t>
            </a:r>
            <a:br>
              <a:rPr lang="it-IT" dirty="0">
                <a:latin typeface="Calibri"/>
                <a:cs typeface="Calibri"/>
              </a:rPr>
            </a:br>
            <a:r>
              <a:rPr lang="it-IT" dirty="0">
                <a:latin typeface="Calibri"/>
                <a:cs typeface="Calibri"/>
              </a:rPr>
              <a:t>di energia diminuiscono provocando delle </a:t>
            </a:r>
            <a:r>
              <a:rPr lang="it-IT" b="1" dirty="0">
                <a:solidFill>
                  <a:schemeClr val="accent2"/>
                </a:solidFill>
                <a:latin typeface="Calibri"/>
                <a:cs typeface="Calibri"/>
              </a:rPr>
              <a:t>sovrapposizioni tra i sottolivelli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5758" y="1952203"/>
            <a:ext cx="4415639" cy="3998606"/>
          </a:xfrm>
          <a:prstGeom prst="rect">
            <a:avLst/>
          </a:prstGeom>
          <a:effectLst>
            <a:softEdge rad="114300"/>
          </a:effectLst>
        </p:spPr>
      </p:pic>
    </p:spTree>
    <p:extLst>
      <p:ext uri="{BB962C8B-B14F-4D97-AF65-F5344CB8AC3E}">
        <p14:creationId xmlns:p14="http://schemas.microsoft.com/office/powerpoint/2010/main" val="20294240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-1" y="181447"/>
            <a:ext cx="65202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>
                <a:solidFill>
                  <a:schemeClr val="bg1"/>
                </a:solidFill>
                <a:latin typeface="Museo Sans 700" pitchFamily="50" charset="0"/>
              </a:rPr>
              <a:t>2. La configurazione elettronica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297459" y="1247168"/>
            <a:ext cx="5080084" cy="646331"/>
          </a:xfrm>
          <a:prstGeom prst="rect">
            <a:avLst/>
          </a:prstGeom>
          <a:noFill/>
          <a:ln>
            <a:solidFill>
              <a:srgbClr val="7F7F7F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>
                <a:latin typeface="Calibri"/>
                <a:cs typeface="Calibri"/>
              </a:rPr>
              <a:t>La </a:t>
            </a:r>
            <a:r>
              <a:rPr lang="it-IT" b="1" dirty="0">
                <a:solidFill>
                  <a:schemeClr val="accent2"/>
                </a:solidFill>
                <a:latin typeface="Calibri"/>
                <a:cs typeface="Calibri"/>
              </a:rPr>
              <a:t>configurazione</a:t>
            </a:r>
            <a:r>
              <a:rPr lang="it-IT" dirty="0">
                <a:solidFill>
                  <a:srgbClr val="4F81BD"/>
                </a:solidFill>
                <a:latin typeface="Calibri"/>
                <a:cs typeface="Calibri"/>
              </a:rPr>
              <a:t> </a:t>
            </a:r>
            <a:r>
              <a:rPr lang="it-IT" b="1" dirty="0">
                <a:solidFill>
                  <a:schemeClr val="accent2"/>
                </a:solidFill>
                <a:latin typeface="Calibri"/>
                <a:cs typeface="Calibri"/>
              </a:rPr>
              <a:t>elettronica</a:t>
            </a:r>
            <a:r>
              <a:rPr lang="it-IT" dirty="0">
                <a:latin typeface="Calibri"/>
                <a:cs typeface="Calibri"/>
              </a:rPr>
              <a:t> di un atomo descrive la collocazione degli elettroni nei vari sottolivelli.</a:t>
            </a:r>
          </a:p>
        </p:txBody>
      </p:sp>
      <p:cxnSp>
        <p:nvCxnSpPr>
          <p:cNvPr id="4" name="Connettore 2 3"/>
          <p:cNvCxnSpPr/>
          <p:nvPr/>
        </p:nvCxnSpPr>
        <p:spPr>
          <a:xfrm>
            <a:off x="2097980" y="2021760"/>
            <a:ext cx="0" cy="982697"/>
          </a:xfrm>
          <a:prstGeom prst="straightConnector1">
            <a:avLst/>
          </a:prstGeom>
          <a:ln w="79375" cap="rnd" cmpd="sng">
            <a:solidFill>
              <a:srgbClr val="7F7F7F"/>
            </a:solidFill>
            <a:miter lim="800000"/>
            <a:tailEnd type="arrow" w="lg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CasellaDiTesto 5"/>
          <p:cNvSpPr txBox="1"/>
          <p:nvPr/>
        </p:nvSpPr>
        <p:spPr>
          <a:xfrm>
            <a:off x="297458" y="3089318"/>
            <a:ext cx="4986225" cy="1754327"/>
          </a:xfrm>
          <a:prstGeom prst="rect">
            <a:avLst/>
          </a:prstGeom>
          <a:noFill/>
          <a:ln>
            <a:solidFill>
              <a:srgbClr val="7F7F7F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>
                <a:latin typeface="Calibri"/>
                <a:cs typeface="Calibri"/>
              </a:rPr>
              <a:t>Viene rappresentata con:</a:t>
            </a:r>
          </a:p>
          <a:p>
            <a:pPr marL="285750" indent="-285750">
              <a:buFont typeface="Arial"/>
              <a:buChar char="•"/>
            </a:pPr>
            <a:r>
              <a:rPr lang="it-IT" dirty="0">
                <a:latin typeface="Calibri"/>
                <a:cs typeface="Calibri"/>
              </a:rPr>
              <a:t>un numero (1, 2, 3, …, 7), che rappresenta il </a:t>
            </a:r>
            <a:r>
              <a:rPr lang="it-IT" b="1" dirty="0">
                <a:solidFill>
                  <a:schemeClr val="accent2"/>
                </a:solidFill>
                <a:latin typeface="Calibri"/>
                <a:cs typeface="Calibri"/>
              </a:rPr>
              <a:t>livello principale </a:t>
            </a:r>
            <a:r>
              <a:rPr lang="it-IT" dirty="0">
                <a:latin typeface="Calibri"/>
                <a:cs typeface="Calibri"/>
              </a:rPr>
              <a:t>di appartenenza;</a:t>
            </a:r>
          </a:p>
          <a:p>
            <a:pPr marL="285750" indent="-285750">
              <a:buFont typeface="Arial"/>
              <a:buChar char="•"/>
            </a:pPr>
            <a:r>
              <a:rPr lang="it-IT" dirty="0">
                <a:latin typeface="Calibri"/>
                <a:cs typeface="Calibri"/>
              </a:rPr>
              <a:t>una lettera (</a:t>
            </a:r>
            <a:r>
              <a:rPr lang="it-IT" i="1" dirty="0" err="1">
                <a:latin typeface="Calibri"/>
                <a:cs typeface="Calibri"/>
              </a:rPr>
              <a:t>s</a:t>
            </a:r>
            <a:r>
              <a:rPr lang="it-IT" dirty="0">
                <a:latin typeface="Calibri"/>
                <a:cs typeface="Calibri"/>
              </a:rPr>
              <a:t>, </a:t>
            </a:r>
            <a:r>
              <a:rPr lang="it-IT" i="1" dirty="0" err="1">
                <a:latin typeface="Calibri"/>
                <a:cs typeface="Calibri"/>
              </a:rPr>
              <a:t>p</a:t>
            </a:r>
            <a:r>
              <a:rPr lang="it-IT" dirty="0">
                <a:latin typeface="Calibri"/>
                <a:cs typeface="Calibri"/>
              </a:rPr>
              <a:t>, </a:t>
            </a:r>
            <a:r>
              <a:rPr lang="it-IT" i="1" dirty="0">
                <a:latin typeface="Calibri"/>
                <a:cs typeface="Calibri"/>
              </a:rPr>
              <a:t>d</a:t>
            </a:r>
            <a:r>
              <a:rPr lang="it-IT" dirty="0">
                <a:latin typeface="Calibri"/>
                <a:cs typeface="Calibri"/>
              </a:rPr>
              <a:t>, </a:t>
            </a:r>
            <a:r>
              <a:rPr lang="it-IT" i="1" dirty="0" err="1">
                <a:latin typeface="Calibri"/>
                <a:cs typeface="Calibri"/>
              </a:rPr>
              <a:t>f</a:t>
            </a:r>
            <a:r>
              <a:rPr lang="it-IT" dirty="0">
                <a:latin typeface="Calibri"/>
                <a:cs typeface="Calibri"/>
              </a:rPr>
              <a:t>), che indica il </a:t>
            </a:r>
            <a:r>
              <a:rPr lang="it-IT" b="1" dirty="0">
                <a:solidFill>
                  <a:schemeClr val="accent2"/>
                </a:solidFill>
                <a:latin typeface="Calibri"/>
                <a:cs typeface="Calibri"/>
              </a:rPr>
              <a:t>sottolivello</a:t>
            </a:r>
            <a:r>
              <a:rPr lang="it-IT" dirty="0">
                <a:latin typeface="Calibri"/>
                <a:cs typeface="Calibri"/>
              </a:rPr>
              <a:t>;</a:t>
            </a:r>
          </a:p>
          <a:p>
            <a:pPr marL="285750" indent="-285750">
              <a:buFont typeface="Arial"/>
              <a:buChar char="•"/>
            </a:pPr>
            <a:r>
              <a:rPr lang="it-IT" dirty="0">
                <a:latin typeface="Calibri"/>
                <a:cs typeface="Calibri"/>
              </a:rPr>
              <a:t>un numero ad apice della lettera, che indica </a:t>
            </a:r>
            <a:r>
              <a:rPr lang="it-IT" b="1" dirty="0">
                <a:solidFill>
                  <a:schemeClr val="accent2"/>
                </a:solidFill>
                <a:latin typeface="Calibri"/>
                <a:cs typeface="Calibri"/>
              </a:rPr>
              <a:t>quanti sono gli elettroni presenti</a:t>
            </a:r>
            <a:r>
              <a:rPr lang="it-IT" dirty="0">
                <a:latin typeface="Calibri"/>
                <a:cs typeface="Calibri"/>
              </a:rPr>
              <a:t>. 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217373" y="5377702"/>
            <a:ext cx="47515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Calibri"/>
                <a:cs typeface="Calibri"/>
              </a:rPr>
              <a:t>ESEMPIO: configurazione elettronica </a:t>
            </a:r>
            <a:br>
              <a:rPr lang="it-IT" dirty="0">
                <a:latin typeface="Calibri"/>
                <a:cs typeface="Calibri"/>
              </a:rPr>
            </a:br>
            <a:r>
              <a:rPr lang="it-IT" dirty="0">
                <a:latin typeface="Calibri"/>
                <a:cs typeface="Calibri"/>
              </a:rPr>
              <a:t>del cloro</a:t>
            </a:r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306" y="6010831"/>
            <a:ext cx="3798321" cy="493288"/>
          </a:xfrm>
          <a:prstGeom prst="rect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5164205" y="5756243"/>
            <a:ext cx="329677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>
                <a:latin typeface="Calibri"/>
                <a:cs typeface="Calibri"/>
              </a:rPr>
              <a:t>Il numero totale degli elettroni indicati all'apice delle lettere deve corrispondere </a:t>
            </a:r>
          </a:p>
          <a:p>
            <a:r>
              <a:rPr lang="it-IT" sz="1400" dirty="0">
                <a:latin typeface="Calibri"/>
                <a:cs typeface="Calibri"/>
              </a:rPr>
              <a:t>al numero atomico </a:t>
            </a:r>
            <a:r>
              <a:rPr lang="it-IT" sz="1400" i="1" dirty="0">
                <a:latin typeface="Calibri"/>
                <a:cs typeface="Calibri"/>
              </a:rPr>
              <a:t>Z</a:t>
            </a:r>
            <a:endParaRPr lang="it-IT" sz="1400" dirty="0">
              <a:latin typeface="Calibri"/>
              <a:cs typeface="Calibri"/>
            </a:endParaRPr>
          </a:p>
        </p:txBody>
      </p:sp>
      <p:sp>
        <p:nvSpPr>
          <p:cNvPr id="12" name="Parentesi graffa chiusa 11"/>
          <p:cNvSpPr/>
          <p:nvPr/>
        </p:nvSpPr>
        <p:spPr>
          <a:xfrm rot="10800000">
            <a:off x="4738985" y="5648522"/>
            <a:ext cx="283491" cy="954106"/>
          </a:xfrm>
          <a:prstGeom prst="rightBrace">
            <a:avLst/>
          </a:prstGeom>
          <a:ln w="476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5" name="Immagine 4" descr="Schermata 2016-04-18 a 14.24.19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7543" y="3467303"/>
            <a:ext cx="3667986" cy="605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4240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0" y="230672"/>
            <a:ext cx="69903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solidFill>
                  <a:schemeClr val="bg1"/>
                </a:solidFill>
                <a:latin typeface="Museo 700"/>
                <a:cs typeface="Museo 700"/>
              </a:rPr>
              <a:t>3. </a:t>
            </a:r>
            <a:r>
              <a:rPr lang="it-IT" sz="2000" dirty="0">
                <a:solidFill>
                  <a:schemeClr val="bg1"/>
                </a:solidFill>
                <a:latin typeface="Museo Sans 700"/>
                <a:cs typeface="Museo Sans 700"/>
              </a:rPr>
              <a:t>La tavola di </a:t>
            </a:r>
            <a:r>
              <a:rPr lang="it-IT" sz="2000" dirty="0" err="1">
                <a:solidFill>
                  <a:schemeClr val="bg1"/>
                </a:solidFill>
                <a:latin typeface="Museo Sans 700"/>
                <a:cs typeface="Museo Sans 700"/>
              </a:rPr>
              <a:t>Mendeleev</a:t>
            </a:r>
            <a:r>
              <a:rPr lang="it-IT" sz="2000" dirty="0">
                <a:solidFill>
                  <a:schemeClr val="bg1"/>
                </a:solidFill>
                <a:latin typeface="Museo Sans 700"/>
                <a:cs typeface="Museo Sans 700"/>
              </a:rPr>
              <a:t> e la scoperta della periodicità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412995" y="1383473"/>
            <a:ext cx="74236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it-IT" dirty="0">
                <a:latin typeface="Calibri"/>
                <a:cs typeface="Calibri"/>
              </a:rPr>
              <a:t>1869: tavola periodica di </a:t>
            </a:r>
            <a:r>
              <a:rPr lang="it-IT" dirty="0" err="1">
                <a:latin typeface="Calibri"/>
                <a:cs typeface="Calibri"/>
              </a:rPr>
              <a:t>Mendeleev</a:t>
            </a:r>
            <a:r>
              <a:rPr lang="it-IT" dirty="0">
                <a:latin typeface="Calibri"/>
                <a:cs typeface="Calibri"/>
              </a:rPr>
              <a:t> con elementi posti in 8 colonne e </a:t>
            </a:r>
            <a:r>
              <a:rPr lang="it-IT" b="1" dirty="0">
                <a:solidFill>
                  <a:schemeClr val="accent2"/>
                </a:solidFill>
                <a:cs typeface="Calibri"/>
              </a:rPr>
              <a:t>ordinati in funzione la massa atomica crescente</a:t>
            </a:r>
            <a:endParaRPr lang="it-IT" dirty="0">
              <a:solidFill>
                <a:srgbClr val="4F81BD"/>
              </a:solidFill>
              <a:latin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it-IT" dirty="0">
                <a:latin typeface="Calibri"/>
                <a:cs typeface="Calibri"/>
              </a:rPr>
              <a:t>Vengono lasciati alcuni spazi vuoti per elementi (</a:t>
            </a:r>
            <a:r>
              <a:rPr lang="it-IT" dirty="0" err="1">
                <a:latin typeface="Calibri"/>
                <a:cs typeface="Calibri"/>
              </a:rPr>
              <a:t>ekaboro</a:t>
            </a:r>
            <a:r>
              <a:rPr lang="it-IT" dirty="0">
                <a:latin typeface="Calibri"/>
                <a:cs typeface="Calibri"/>
              </a:rPr>
              <a:t>, </a:t>
            </a:r>
            <a:r>
              <a:rPr lang="it-IT" dirty="0" err="1">
                <a:latin typeface="Calibri"/>
                <a:cs typeface="Calibri"/>
              </a:rPr>
              <a:t>ekalluminio</a:t>
            </a:r>
            <a:r>
              <a:rPr lang="it-IT" dirty="0">
                <a:latin typeface="Calibri"/>
                <a:cs typeface="Calibri"/>
              </a:rPr>
              <a:t>, </a:t>
            </a:r>
            <a:r>
              <a:rPr lang="it-IT" dirty="0" err="1">
                <a:latin typeface="Calibri"/>
                <a:cs typeface="Calibri"/>
              </a:rPr>
              <a:t>ekasilicio</a:t>
            </a:r>
            <a:r>
              <a:rPr lang="it-IT" dirty="0">
                <a:latin typeface="Calibri"/>
                <a:cs typeface="Calibri"/>
              </a:rPr>
              <a:t>) di cui sono previste le proprietà.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1631337" y="5100266"/>
            <a:ext cx="6886733" cy="646331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>
                <a:latin typeface="Calibri"/>
                <a:cs typeface="Calibri"/>
              </a:rPr>
              <a:t>La successiva scoperta di scandio, gallio e germanio conferma la </a:t>
            </a:r>
            <a:r>
              <a:rPr lang="it-IT" b="1" dirty="0">
                <a:solidFill>
                  <a:schemeClr val="accent2"/>
                </a:solidFill>
                <a:cs typeface="Calibri"/>
              </a:rPr>
              <a:t>periodicità delle proprietà chimiche degli elementi</a:t>
            </a:r>
            <a:r>
              <a:rPr lang="it-IT" dirty="0">
                <a:latin typeface="Calibri"/>
                <a:cs typeface="Calibri"/>
              </a:rPr>
              <a:t>.</a:t>
            </a:r>
          </a:p>
        </p:txBody>
      </p:sp>
      <p:cxnSp>
        <p:nvCxnSpPr>
          <p:cNvPr id="15" name="Connettore 2 14"/>
          <p:cNvCxnSpPr/>
          <p:nvPr/>
        </p:nvCxnSpPr>
        <p:spPr>
          <a:xfrm>
            <a:off x="633879" y="5443024"/>
            <a:ext cx="904456" cy="0"/>
          </a:xfrm>
          <a:prstGeom prst="straightConnector1">
            <a:avLst/>
          </a:prstGeom>
          <a:ln w="79375" cap="rnd" cmpd="sng">
            <a:solidFill>
              <a:srgbClr val="7F7F7F"/>
            </a:solidFill>
            <a:miter lim="800000"/>
            <a:tailEnd type="arrow" w="lg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Immagine 2" descr="Schermata 2016-04-18 a 14.27.0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817" y="2839647"/>
            <a:ext cx="5906759" cy="1745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8438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/>
          <p:cNvSpPr txBox="1"/>
          <p:nvPr/>
        </p:nvSpPr>
        <p:spPr>
          <a:xfrm>
            <a:off x="3303973" y="1256883"/>
            <a:ext cx="49766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it-IT" dirty="0">
                <a:latin typeface="Calibri"/>
                <a:cs typeface="Calibri"/>
              </a:rPr>
              <a:t>H. </a:t>
            </a:r>
            <a:r>
              <a:rPr lang="it-IT" dirty="0" err="1">
                <a:latin typeface="Calibri"/>
                <a:cs typeface="Calibri"/>
              </a:rPr>
              <a:t>Moseley</a:t>
            </a:r>
            <a:r>
              <a:rPr lang="it-IT" dirty="0">
                <a:latin typeface="Calibri"/>
                <a:cs typeface="Calibri"/>
              </a:rPr>
              <a:t> all’inizio del ‘900 </a:t>
            </a:r>
            <a:r>
              <a:rPr lang="it-IT" b="1" dirty="0">
                <a:solidFill>
                  <a:schemeClr val="accent2"/>
                </a:solidFill>
                <a:cs typeface="Calibri"/>
              </a:rPr>
              <a:t>riordina gli elementi in base al numero atomico crescente </a:t>
            </a:r>
            <a:r>
              <a:rPr lang="it-IT" dirty="0">
                <a:latin typeface="Calibri"/>
                <a:cs typeface="Calibri"/>
              </a:rPr>
              <a:t>e così facendo risolve alcune anomalie della tavola di </a:t>
            </a:r>
            <a:r>
              <a:rPr lang="it-IT" dirty="0" err="1">
                <a:latin typeface="Calibri"/>
                <a:cs typeface="Calibri"/>
              </a:rPr>
              <a:t>Mendeleev</a:t>
            </a:r>
            <a:r>
              <a:rPr lang="it-IT" dirty="0">
                <a:latin typeface="Calibri"/>
                <a:cs typeface="Calibri"/>
              </a:rPr>
              <a:t>.</a:t>
            </a:r>
            <a:r>
              <a:rPr lang="it-IT" b="1" dirty="0">
                <a:solidFill>
                  <a:schemeClr val="accent2"/>
                </a:solidFill>
                <a:cs typeface="Calibri"/>
              </a:rPr>
              <a:t> </a:t>
            </a:r>
            <a:endParaRPr lang="it-IT" dirty="0">
              <a:latin typeface="Calibri"/>
              <a:cs typeface="Calibri"/>
            </a:endParaRPr>
          </a:p>
        </p:txBody>
      </p:sp>
      <p:cxnSp>
        <p:nvCxnSpPr>
          <p:cNvPr id="9" name="Connettore 2 8"/>
          <p:cNvCxnSpPr/>
          <p:nvPr/>
        </p:nvCxnSpPr>
        <p:spPr>
          <a:xfrm>
            <a:off x="5616676" y="2757647"/>
            <a:ext cx="0" cy="683464"/>
          </a:xfrm>
          <a:prstGeom prst="straightConnector1">
            <a:avLst/>
          </a:prstGeom>
          <a:ln w="79375" cap="rnd" cmpd="sng">
            <a:solidFill>
              <a:srgbClr val="7F7F7F"/>
            </a:solidFill>
            <a:miter lim="800000"/>
            <a:tailEnd type="arrow" w="lg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asellaDiTesto 9"/>
          <p:cNvSpPr txBox="1"/>
          <p:nvPr/>
        </p:nvSpPr>
        <p:spPr>
          <a:xfrm>
            <a:off x="3422632" y="3851011"/>
            <a:ext cx="4718484" cy="1477328"/>
          </a:xfrm>
          <a:prstGeom prst="rect">
            <a:avLst/>
          </a:prstGeom>
          <a:noFill/>
          <a:ln>
            <a:solidFill>
              <a:srgbClr val="A6A6A6"/>
            </a:solidFill>
          </a:ln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accent2"/>
                </a:solidFill>
                <a:cs typeface="Calibri"/>
              </a:rPr>
              <a:t>Legge periodica</a:t>
            </a:r>
            <a:r>
              <a:rPr lang="it-IT" dirty="0">
                <a:solidFill>
                  <a:srgbClr val="4F81BD"/>
                </a:solidFill>
                <a:latin typeface="Calibriù"/>
                <a:cs typeface="Calibriù"/>
              </a:rPr>
              <a:t>:</a:t>
            </a:r>
            <a:r>
              <a:rPr lang="it-IT" dirty="0">
                <a:latin typeface="Calibriù"/>
                <a:cs typeface="Calibriù"/>
              </a:rPr>
              <a:t> le proprietà fisiche e chimiche degli elementi sono </a:t>
            </a:r>
            <a:r>
              <a:rPr lang="it-IT" b="1" dirty="0">
                <a:solidFill>
                  <a:schemeClr val="accent2"/>
                </a:solidFill>
                <a:cs typeface="Calibri"/>
              </a:rPr>
              <a:t>periodiche</a:t>
            </a:r>
            <a:r>
              <a:rPr lang="it-IT" dirty="0">
                <a:latin typeface="Calibriù"/>
                <a:cs typeface="Calibriù"/>
              </a:rPr>
              <a:t>, cioè si ripetono a intervalli regolari quando gli elementi sono ordinati in funzione del </a:t>
            </a:r>
            <a:r>
              <a:rPr lang="it-IT" b="1" dirty="0">
                <a:solidFill>
                  <a:schemeClr val="accent2"/>
                </a:solidFill>
                <a:cs typeface="Calibri"/>
              </a:rPr>
              <a:t>numero atomico crescente</a:t>
            </a:r>
            <a:r>
              <a:rPr lang="it-IT" dirty="0">
                <a:solidFill>
                  <a:srgbClr val="4F81BD"/>
                </a:solidFill>
                <a:latin typeface="Calibriù"/>
                <a:cs typeface="Calibriù"/>
              </a:rPr>
              <a:t>.</a:t>
            </a:r>
            <a:endParaRPr lang="it-IT" dirty="0">
              <a:latin typeface="Calibriù"/>
              <a:cs typeface="Calibriù"/>
            </a:endParaRPr>
          </a:p>
        </p:txBody>
      </p:sp>
      <p:pic>
        <p:nvPicPr>
          <p:cNvPr id="2" name="Immagine 1" descr="Schermata 2016-04-18 a 14.30.2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990" y="1378761"/>
            <a:ext cx="2622396" cy="3864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4979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-1" y="181447"/>
            <a:ext cx="65202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>
                <a:solidFill>
                  <a:schemeClr val="bg1"/>
                </a:solidFill>
                <a:latin typeface="Museo Sans 700" pitchFamily="50" charset="0"/>
              </a:rPr>
              <a:t>4. La tavola periodica moderna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4408888" y="1857882"/>
            <a:ext cx="4614780" cy="923330"/>
          </a:xfrm>
          <a:prstGeom prst="rect">
            <a:avLst/>
          </a:prstGeom>
          <a:noFill/>
          <a:ln>
            <a:solidFill>
              <a:srgbClr val="A6A6A6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>
                <a:latin typeface="Calibri"/>
                <a:cs typeface="Calibri"/>
              </a:rPr>
              <a:t>Le </a:t>
            </a:r>
            <a:r>
              <a:rPr lang="it-IT" b="1" dirty="0">
                <a:solidFill>
                  <a:schemeClr val="accent2"/>
                </a:solidFill>
                <a:latin typeface="Calibri"/>
                <a:cs typeface="Calibri"/>
              </a:rPr>
              <a:t>strutture</a:t>
            </a:r>
            <a:r>
              <a:rPr lang="it-IT" dirty="0">
                <a:solidFill>
                  <a:srgbClr val="4F81BD"/>
                </a:solidFill>
                <a:latin typeface="Calibri"/>
                <a:cs typeface="Calibri"/>
              </a:rPr>
              <a:t> </a:t>
            </a:r>
            <a:r>
              <a:rPr lang="it-IT" b="1" dirty="0">
                <a:solidFill>
                  <a:schemeClr val="accent2"/>
                </a:solidFill>
                <a:latin typeface="Calibri"/>
                <a:cs typeface="Calibri"/>
              </a:rPr>
              <a:t>elettroniche esterne </a:t>
            </a:r>
            <a:r>
              <a:rPr lang="it-IT" dirty="0">
                <a:latin typeface="Calibri"/>
                <a:cs typeface="Calibri"/>
              </a:rPr>
              <a:t>degli elementi </a:t>
            </a:r>
            <a:r>
              <a:rPr lang="it-IT" b="1" dirty="0">
                <a:solidFill>
                  <a:schemeClr val="accent2"/>
                </a:solidFill>
                <a:latin typeface="Calibri"/>
                <a:cs typeface="Calibri"/>
              </a:rPr>
              <a:t>si ripetono periodicamente</a:t>
            </a:r>
            <a:r>
              <a:rPr lang="it-IT" dirty="0">
                <a:latin typeface="Calibri"/>
                <a:cs typeface="Calibri"/>
              </a:rPr>
              <a:t> quando un livello risulta completato</a:t>
            </a: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72" y="1002640"/>
            <a:ext cx="3077756" cy="988918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72" y="2107343"/>
            <a:ext cx="3077756" cy="790235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073" y="3041984"/>
            <a:ext cx="2416030" cy="528830"/>
          </a:xfrm>
          <a:prstGeom prst="rect">
            <a:avLst/>
          </a:prstGeom>
        </p:spPr>
      </p:pic>
      <p:sp>
        <p:nvSpPr>
          <p:cNvPr id="9" name="Rettangolo 8"/>
          <p:cNvSpPr/>
          <p:nvPr/>
        </p:nvSpPr>
        <p:spPr>
          <a:xfrm>
            <a:off x="5736590" y="4243335"/>
            <a:ext cx="3056174" cy="1754327"/>
          </a:xfrm>
          <a:prstGeom prst="rect">
            <a:avLst/>
          </a:prstGeom>
          <a:ln>
            <a:solidFill>
              <a:srgbClr val="A6A6A6"/>
            </a:solidFill>
          </a:ln>
        </p:spPr>
        <p:txBody>
          <a:bodyPr wrap="square">
            <a:spAutoFit/>
          </a:bodyPr>
          <a:lstStyle/>
          <a:p>
            <a:r>
              <a:rPr lang="it-IT" dirty="0">
                <a:latin typeface="Calibri"/>
                <a:cs typeface="Calibri"/>
              </a:rPr>
              <a:t>Il </a:t>
            </a:r>
            <a:r>
              <a:rPr lang="it-IT" b="1" dirty="0">
                <a:solidFill>
                  <a:schemeClr val="accent2"/>
                </a:solidFill>
                <a:latin typeface="Calibri"/>
                <a:cs typeface="Calibri"/>
              </a:rPr>
              <a:t>comportamento periodico </a:t>
            </a:r>
            <a:r>
              <a:rPr lang="it-IT" dirty="0">
                <a:latin typeface="Calibri"/>
                <a:cs typeface="Calibri"/>
              </a:rPr>
              <a:t>degli elementi </a:t>
            </a:r>
            <a:br>
              <a:rPr lang="it-IT" dirty="0">
                <a:latin typeface="Calibri"/>
                <a:cs typeface="Calibri"/>
              </a:rPr>
            </a:br>
            <a:r>
              <a:rPr lang="it-IT" dirty="0">
                <a:latin typeface="Calibri"/>
                <a:cs typeface="Calibri"/>
              </a:rPr>
              <a:t>si può attribuire alla </a:t>
            </a:r>
            <a:r>
              <a:rPr lang="it-IT" b="1" dirty="0">
                <a:solidFill>
                  <a:schemeClr val="accent2"/>
                </a:solidFill>
                <a:latin typeface="Calibri"/>
                <a:cs typeface="Calibri"/>
              </a:rPr>
              <a:t>configurazione elettronica del livello energetico più esterno </a:t>
            </a:r>
            <a:r>
              <a:rPr lang="it-IT" dirty="0">
                <a:latin typeface="Calibri"/>
                <a:cs typeface="Calibri"/>
              </a:rPr>
              <a:t>degli atomi.</a:t>
            </a:r>
          </a:p>
        </p:txBody>
      </p:sp>
      <p:cxnSp>
        <p:nvCxnSpPr>
          <p:cNvPr id="10" name="Connettore 2 9"/>
          <p:cNvCxnSpPr/>
          <p:nvPr/>
        </p:nvCxnSpPr>
        <p:spPr>
          <a:xfrm>
            <a:off x="6928012" y="2897410"/>
            <a:ext cx="0" cy="1237352"/>
          </a:xfrm>
          <a:prstGeom prst="straightConnector1">
            <a:avLst/>
          </a:prstGeom>
          <a:ln w="79375" cap="rnd" cmpd="sng">
            <a:solidFill>
              <a:srgbClr val="7F7F7F"/>
            </a:solidFill>
            <a:miter lim="800000"/>
            <a:tailEnd type="arrow" w="lg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Immagine 1" descr="Schermata 2016-04-18 a 14.34.47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61" y="3761442"/>
            <a:ext cx="5007085" cy="2215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4312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473641" y="1034147"/>
            <a:ext cx="8290904" cy="646331"/>
          </a:xfrm>
          <a:prstGeom prst="rect">
            <a:avLst/>
          </a:prstGeom>
          <a:ln>
            <a:solidFill>
              <a:srgbClr val="A6A6A6"/>
            </a:solidFill>
          </a:ln>
        </p:spPr>
        <p:txBody>
          <a:bodyPr wrap="square">
            <a:spAutoFit/>
          </a:bodyPr>
          <a:lstStyle/>
          <a:p>
            <a:r>
              <a:rPr lang="it-IT" dirty="0">
                <a:latin typeface="Calibri"/>
                <a:cs typeface="Calibri"/>
              </a:rPr>
              <a:t>Gli elementi sulla tavola sono collocati in ordine di numero atomico crescente, incasellati in righe orizzontali dette </a:t>
            </a:r>
            <a:r>
              <a:rPr lang="it-IT" b="1" dirty="0">
                <a:solidFill>
                  <a:schemeClr val="accent2"/>
                </a:solidFill>
                <a:cs typeface="Calibri"/>
              </a:rPr>
              <a:t>periodi</a:t>
            </a:r>
            <a:r>
              <a:rPr lang="it-IT" b="1" dirty="0">
                <a:latin typeface="Calibri"/>
                <a:cs typeface="Calibri"/>
              </a:rPr>
              <a:t> </a:t>
            </a:r>
            <a:r>
              <a:rPr lang="it-IT" dirty="0">
                <a:latin typeface="Calibri"/>
                <a:cs typeface="Calibri"/>
              </a:rPr>
              <a:t>e in colonne verticali chiamate </a:t>
            </a:r>
            <a:r>
              <a:rPr lang="it-IT" b="1" dirty="0">
                <a:solidFill>
                  <a:schemeClr val="accent2"/>
                </a:solidFill>
                <a:cs typeface="Calibri"/>
              </a:rPr>
              <a:t>gruppi</a:t>
            </a:r>
            <a:r>
              <a:rPr lang="it-IT" dirty="0">
                <a:latin typeface="Calibri"/>
                <a:cs typeface="Calibri"/>
              </a:rPr>
              <a:t>.</a:t>
            </a:r>
          </a:p>
        </p:txBody>
      </p:sp>
      <p:sp>
        <p:nvSpPr>
          <p:cNvPr id="6" name="Rettangolo 5"/>
          <p:cNvSpPr/>
          <p:nvPr/>
        </p:nvSpPr>
        <p:spPr>
          <a:xfrm>
            <a:off x="2102393" y="2161452"/>
            <a:ext cx="6601508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it-IT" sz="1400" b="1" dirty="0">
                <a:solidFill>
                  <a:schemeClr val="accent2"/>
                </a:solidFill>
                <a:cs typeface="Calibri"/>
              </a:rPr>
              <a:t>primo periodo </a:t>
            </a:r>
            <a:r>
              <a:rPr lang="it-IT" sz="1400" dirty="0">
                <a:solidFill>
                  <a:schemeClr val="bg1">
                    <a:lumMod val="65000"/>
                  </a:schemeClr>
                </a:solidFill>
                <a:latin typeface="Calibri"/>
                <a:cs typeface="Calibri"/>
                <a:sym typeface="Wingdings"/>
              </a:rPr>
              <a:t></a:t>
            </a:r>
            <a:r>
              <a:rPr lang="it-IT" sz="1400" dirty="0">
                <a:latin typeface="Calibri"/>
                <a:cs typeface="Calibri"/>
                <a:sym typeface="Wingdings"/>
              </a:rPr>
              <a:t> </a:t>
            </a:r>
            <a:r>
              <a:rPr lang="it-IT" sz="1400" dirty="0">
                <a:latin typeface="Calibri"/>
                <a:cs typeface="Calibri"/>
              </a:rPr>
              <a:t>due elementi: l’idrogeno, H, e l’elio, He</a:t>
            </a:r>
            <a:br>
              <a:rPr lang="it-IT" sz="1400" dirty="0">
                <a:latin typeface="Calibri"/>
                <a:cs typeface="Calibri"/>
              </a:rPr>
            </a:br>
            <a:r>
              <a:rPr lang="it-IT" sz="1400" dirty="0">
                <a:latin typeface="Calibri"/>
                <a:cs typeface="Calibri"/>
              </a:rPr>
              <a:t>(due elettroni permessi nel livello 1</a:t>
            </a:r>
            <a:r>
              <a:rPr lang="it-IT" sz="1400" i="1" dirty="0">
                <a:latin typeface="Calibri"/>
                <a:cs typeface="Calibri"/>
              </a:rPr>
              <a:t>s</a:t>
            </a:r>
            <a:r>
              <a:rPr lang="it-IT" sz="1400" dirty="0">
                <a:latin typeface="Calibri"/>
                <a:cs typeface="Calibri"/>
              </a:rPr>
              <a:t>)</a:t>
            </a:r>
            <a:endParaRPr lang="it-IT" sz="1400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it-IT" sz="1400" b="1" dirty="0">
                <a:solidFill>
                  <a:schemeClr val="accent2"/>
                </a:solidFill>
                <a:cs typeface="Calibri"/>
              </a:rPr>
              <a:t>secondo periodo </a:t>
            </a:r>
            <a:r>
              <a:rPr lang="it-IT" sz="1400" dirty="0">
                <a:solidFill>
                  <a:srgbClr val="A6A6A6"/>
                </a:solidFill>
                <a:latin typeface="Calibri"/>
                <a:cs typeface="Calibri"/>
                <a:sym typeface="Wingdings"/>
              </a:rPr>
              <a:t></a:t>
            </a:r>
            <a:r>
              <a:rPr lang="it-IT" sz="1400" dirty="0">
                <a:latin typeface="Calibri"/>
                <a:cs typeface="Calibri"/>
                <a:sym typeface="Wingdings"/>
              </a:rPr>
              <a:t> </a:t>
            </a:r>
            <a:r>
              <a:rPr lang="it-IT" sz="1400" dirty="0">
                <a:latin typeface="Calibri"/>
                <a:cs typeface="Calibri"/>
              </a:rPr>
              <a:t>otto elementi, dal litio, Li, al neon, Ne</a:t>
            </a:r>
            <a:br>
              <a:rPr lang="it-IT" sz="1400" dirty="0">
                <a:latin typeface="Calibri"/>
                <a:cs typeface="Calibri"/>
              </a:rPr>
            </a:br>
            <a:r>
              <a:rPr lang="it-IT" sz="1400" dirty="0">
                <a:latin typeface="Calibri"/>
                <a:cs typeface="Calibri"/>
              </a:rPr>
              <a:t>(otto elettroni permessi nel secondo livello)</a:t>
            </a:r>
          </a:p>
          <a:p>
            <a:pPr marL="285750" indent="-285750">
              <a:buFont typeface="Arial"/>
              <a:buChar char="•"/>
            </a:pPr>
            <a:r>
              <a:rPr lang="it-IT" sz="1400" b="1" dirty="0">
                <a:solidFill>
                  <a:schemeClr val="accent2"/>
                </a:solidFill>
                <a:cs typeface="Calibri"/>
              </a:rPr>
              <a:t>terzo periodo </a:t>
            </a:r>
            <a:r>
              <a:rPr lang="it-IT" sz="1400" dirty="0">
                <a:solidFill>
                  <a:srgbClr val="A6A6A6"/>
                </a:solidFill>
                <a:latin typeface="Calibri"/>
                <a:cs typeface="Calibri"/>
                <a:sym typeface="Wingdings"/>
              </a:rPr>
              <a:t></a:t>
            </a:r>
            <a:r>
              <a:rPr lang="it-IT" sz="1400" dirty="0">
                <a:latin typeface="Calibri"/>
                <a:cs typeface="Calibri"/>
                <a:sym typeface="Wingdings"/>
              </a:rPr>
              <a:t> </a:t>
            </a:r>
            <a:r>
              <a:rPr lang="it-IT" sz="1400" dirty="0">
                <a:latin typeface="Calibri"/>
                <a:cs typeface="Calibri"/>
              </a:rPr>
              <a:t>diciotto elementi</a:t>
            </a:r>
            <a:br>
              <a:rPr lang="it-IT" sz="1400" dirty="0">
                <a:latin typeface="Calibri"/>
                <a:cs typeface="Calibri"/>
              </a:rPr>
            </a:br>
            <a:r>
              <a:rPr lang="it-IT" sz="1400" dirty="0">
                <a:latin typeface="Calibri"/>
                <a:cs typeface="Calibri"/>
              </a:rPr>
              <a:t>(diciotto elettroni permessi nel terzo livello)</a:t>
            </a:r>
          </a:p>
          <a:p>
            <a:pPr marL="285750" indent="-285750">
              <a:buFont typeface="Arial"/>
              <a:buChar char="•"/>
            </a:pPr>
            <a:endParaRPr lang="it-IT" sz="1400" dirty="0">
              <a:latin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it-IT" sz="1400" dirty="0">
                <a:latin typeface="Calibri"/>
                <a:cs typeface="Calibri"/>
              </a:rPr>
              <a:t>riempimento dei sottolivelli 3</a:t>
            </a:r>
            <a:r>
              <a:rPr lang="it-IT" sz="1400" i="1" dirty="0">
                <a:latin typeface="Calibri"/>
                <a:cs typeface="Calibri"/>
              </a:rPr>
              <a:t>d</a:t>
            </a:r>
            <a:r>
              <a:rPr lang="it-IT" sz="1400" dirty="0">
                <a:latin typeface="Calibri"/>
                <a:cs typeface="Calibri"/>
              </a:rPr>
              <a:t>, 4</a:t>
            </a:r>
            <a:r>
              <a:rPr lang="it-IT" sz="1400" i="1" dirty="0">
                <a:cs typeface="Calibri"/>
              </a:rPr>
              <a:t>d</a:t>
            </a:r>
            <a:r>
              <a:rPr lang="it-IT" sz="1400" dirty="0">
                <a:latin typeface="Calibri"/>
                <a:cs typeface="Calibri"/>
              </a:rPr>
              <a:t>, 5</a:t>
            </a:r>
            <a:r>
              <a:rPr lang="it-IT" sz="1400" i="1" dirty="0">
                <a:cs typeface="Calibri"/>
              </a:rPr>
              <a:t>d</a:t>
            </a:r>
            <a:r>
              <a:rPr lang="it-IT" sz="1400" dirty="0">
                <a:latin typeface="Calibri"/>
                <a:cs typeface="Calibri"/>
              </a:rPr>
              <a:t> </a:t>
            </a:r>
            <a:r>
              <a:rPr lang="it-IT" sz="1400" dirty="0">
                <a:solidFill>
                  <a:srgbClr val="A6A6A6"/>
                </a:solidFill>
                <a:latin typeface="Calibri"/>
                <a:cs typeface="Calibri"/>
                <a:sym typeface="Wingdings"/>
              </a:rPr>
              <a:t></a:t>
            </a:r>
            <a:r>
              <a:rPr lang="it-IT" sz="1400" dirty="0">
                <a:latin typeface="Calibri"/>
                <a:cs typeface="Calibri"/>
                <a:sym typeface="Wingdings"/>
              </a:rPr>
              <a:t> </a:t>
            </a:r>
            <a:r>
              <a:rPr lang="it-IT" sz="1400" b="1" dirty="0">
                <a:solidFill>
                  <a:schemeClr val="accent2"/>
                </a:solidFill>
                <a:cs typeface="Calibri"/>
                <a:sym typeface="Wingdings"/>
              </a:rPr>
              <a:t>metalli di transizione </a:t>
            </a:r>
            <a:r>
              <a:rPr lang="it-IT" sz="1400" dirty="0">
                <a:latin typeface="Calibri"/>
                <a:cs typeface="Calibri"/>
                <a:sym typeface="Wingdings"/>
              </a:rPr>
              <a:t>(3 serie)</a:t>
            </a:r>
          </a:p>
          <a:p>
            <a:pPr marL="285750" indent="-285750">
              <a:buFont typeface="Arial"/>
              <a:buChar char="•"/>
            </a:pPr>
            <a:r>
              <a:rPr lang="it-IT" sz="1400" dirty="0">
                <a:latin typeface="Calibri"/>
                <a:cs typeface="Calibri"/>
                <a:sym typeface="Wingdings"/>
              </a:rPr>
              <a:t>riempimento dei sottolivelli 4</a:t>
            </a:r>
            <a:r>
              <a:rPr lang="it-IT" sz="1400" i="1" dirty="0">
                <a:latin typeface="Calibri"/>
                <a:cs typeface="Calibri"/>
                <a:sym typeface="Wingdings"/>
              </a:rPr>
              <a:t>f</a:t>
            </a:r>
            <a:r>
              <a:rPr lang="it-IT" sz="1400" dirty="0">
                <a:latin typeface="Calibri"/>
                <a:cs typeface="Calibri"/>
                <a:sym typeface="Wingdings"/>
              </a:rPr>
              <a:t>, 5</a:t>
            </a:r>
            <a:r>
              <a:rPr lang="it-IT" sz="1400" i="1" dirty="0">
                <a:cs typeface="Calibri"/>
                <a:sym typeface="Wingdings"/>
              </a:rPr>
              <a:t>f</a:t>
            </a:r>
            <a:r>
              <a:rPr lang="it-IT" sz="1400" dirty="0">
                <a:latin typeface="Calibri"/>
                <a:cs typeface="Calibri"/>
                <a:sym typeface="Wingdings"/>
              </a:rPr>
              <a:t> </a:t>
            </a:r>
            <a:r>
              <a:rPr lang="it-IT" sz="1400" dirty="0">
                <a:solidFill>
                  <a:srgbClr val="A6A6A6"/>
                </a:solidFill>
                <a:latin typeface="Calibri"/>
                <a:cs typeface="Calibri"/>
                <a:sym typeface="Wingdings"/>
              </a:rPr>
              <a:t></a:t>
            </a:r>
            <a:r>
              <a:rPr lang="it-IT" sz="1400" dirty="0">
                <a:latin typeface="Calibri"/>
                <a:cs typeface="Calibri"/>
                <a:sym typeface="Wingdings"/>
              </a:rPr>
              <a:t> </a:t>
            </a:r>
            <a:r>
              <a:rPr lang="it-IT" sz="1400" b="1" dirty="0">
                <a:solidFill>
                  <a:schemeClr val="accent2"/>
                </a:solidFill>
                <a:cs typeface="Calibri"/>
                <a:sym typeface="Wingdings"/>
              </a:rPr>
              <a:t>lantanidi</a:t>
            </a:r>
            <a:r>
              <a:rPr lang="it-IT" sz="1400" dirty="0">
                <a:latin typeface="Calibri"/>
                <a:cs typeface="Calibri"/>
                <a:sym typeface="Wingdings"/>
              </a:rPr>
              <a:t> e </a:t>
            </a:r>
            <a:r>
              <a:rPr lang="it-IT" sz="1400" b="1" dirty="0">
                <a:solidFill>
                  <a:schemeClr val="accent2"/>
                </a:solidFill>
                <a:cs typeface="Calibri"/>
                <a:sym typeface="Wingdings"/>
              </a:rPr>
              <a:t>attinidi</a:t>
            </a:r>
            <a:endParaRPr lang="it-IT" sz="1400" b="1" dirty="0">
              <a:solidFill>
                <a:schemeClr val="accent2"/>
              </a:solidFill>
              <a:cs typeface="Calibri"/>
            </a:endParaRPr>
          </a:p>
        </p:txBody>
      </p:sp>
      <p:sp>
        <p:nvSpPr>
          <p:cNvPr id="7" name="Parentesi graffa chiusa 6"/>
          <p:cNvSpPr/>
          <p:nvPr/>
        </p:nvSpPr>
        <p:spPr>
          <a:xfrm rot="10800000">
            <a:off x="1606797" y="2206397"/>
            <a:ext cx="283491" cy="1836310"/>
          </a:xfrm>
          <a:prstGeom prst="rightBrace">
            <a:avLst>
              <a:gd name="adj1" fmla="val 8333"/>
              <a:gd name="adj2" fmla="val 51279"/>
            </a:avLst>
          </a:prstGeom>
          <a:ln w="476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CasellaDiTesto 8"/>
          <p:cNvSpPr txBox="1"/>
          <p:nvPr/>
        </p:nvSpPr>
        <p:spPr>
          <a:xfrm>
            <a:off x="2102393" y="4707938"/>
            <a:ext cx="624013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it-IT" sz="1400" b="1" dirty="0">
                <a:solidFill>
                  <a:schemeClr val="accent2"/>
                </a:solidFill>
                <a:cs typeface="Calibri"/>
              </a:rPr>
              <a:t>gruppi principali </a:t>
            </a:r>
            <a:r>
              <a:rPr lang="it-IT" sz="1400" dirty="0">
                <a:latin typeface="Calibri"/>
                <a:cs typeface="Calibri"/>
              </a:rPr>
              <a:t>(I –VIII) </a:t>
            </a:r>
            <a:r>
              <a:rPr lang="it-IT" sz="1400" dirty="0">
                <a:solidFill>
                  <a:srgbClr val="A6A6A6"/>
                </a:solidFill>
                <a:latin typeface="Calibri"/>
                <a:cs typeface="Calibri"/>
                <a:sym typeface="Wingdings"/>
              </a:rPr>
              <a:t></a:t>
            </a:r>
            <a:r>
              <a:rPr lang="it-IT" sz="1400" dirty="0">
                <a:latin typeface="Calibri"/>
                <a:cs typeface="Calibri"/>
                <a:sym typeface="Wingdings"/>
              </a:rPr>
              <a:t> </a:t>
            </a:r>
            <a:r>
              <a:rPr lang="it-IT" sz="1400" dirty="0">
                <a:latin typeface="Calibri"/>
                <a:cs typeface="Calibri"/>
              </a:rPr>
              <a:t>contengono elementi con lo stesso numero di elettroni nel livello più esterno</a:t>
            </a:r>
          </a:p>
          <a:p>
            <a:endParaRPr lang="it-IT" sz="1400" dirty="0">
              <a:latin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it-IT" sz="1400" dirty="0">
                <a:latin typeface="Calibri"/>
                <a:cs typeface="Calibri"/>
              </a:rPr>
              <a:t>I gruppo </a:t>
            </a:r>
            <a:r>
              <a:rPr lang="it-IT" sz="1400" dirty="0">
                <a:solidFill>
                  <a:srgbClr val="A6A6A6"/>
                </a:solidFill>
                <a:latin typeface="Calibri"/>
                <a:cs typeface="Calibri"/>
                <a:sym typeface="Wingdings"/>
              </a:rPr>
              <a:t></a:t>
            </a:r>
            <a:r>
              <a:rPr lang="it-IT" sz="1400" dirty="0">
                <a:latin typeface="Calibri"/>
                <a:cs typeface="Calibri"/>
              </a:rPr>
              <a:t> </a:t>
            </a:r>
            <a:r>
              <a:rPr lang="it-IT" sz="1400" b="1" dirty="0">
                <a:solidFill>
                  <a:schemeClr val="accent2"/>
                </a:solidFill>
                <a:cs typeface="Calibri"/>
              </a:rPr>
              <a:t>metalli alcalini</a:t>
            </a:r>
          </a:p>
          <a:p>
            <a:pPr marL="285750" indent="-285750">
              <a:buFont typeface="Arial"/>
              <a:buChar char="•"/>
            </a:pPr>
            <a:r>
              <a:rPr lang="it-IT" sz="1400" dirty="0">
                <a:latin typeface="Calibri"/>
                <a:cs typeface="Calibri"/>
              </a:rPr>
              <a:t>II gruppo </a:t>
            </a:r>
            <a:r>
              <a:rPr lang="it-IT" sz="1400" dirty="0">
                <a:solidFill>
                  <a:srgbClr val="A6A6A6"/>
                </a:solidFill>
                <a:latin typeface="Calibri"/>
                <a:cs typeface="Calibri"/>
                <a:sym typeface="Wingdings"/>
              </a:rPr>
              <a:t></a:t>
            </a:r>
            <a:r>
              <a:rPr lang="it-IT" sz="1400" dirty="0">
                <a:latin typeface="Calibri"/>
                <a:cs typeface="Calibri"/>
                <a:sym typeface="Wingdings"/>
              </a:rPr>
              <a:t> </a:t>
            </a:r>
            <a:r>
              <a:rPr lang="it-IT" sz="1400" b="1" dirty="0">
                <a:solidFill>
                  <a:schemeClr val="accent2"/>
                </a:solidFill>
                <a:cs typeface="Calibri"/>
                <a:sym typeface="Wingdings"/>
              </a:rPr>
              <a:t>metalli alcalino-terrosi</a:t>
            </a:r>
          </a:p>
          <a:p>
            <a:r>
              <a:rPr lang="it-IT" sz="1400" dirty="0">
                <a:latin typeface="Calibri"/>
                <a:cs typeface="Calibri"/>
              </a:rPr>
              <a:t>(…)</a:t>
            </a:r>
          </a:p>
          <a:p>
            <a:pPr marL="285750" indent="-285750">
              <a:buFont typeface="Arial"/>
              <a:buChar char="•"/>
            </a:pPr>
            <a:r>
              <a:rPr lang="it-IT" sz="1400" dirty="0">
                <a:latin typeface="Calibri"/>
                <a:cs typeface="Calibri"/>
              </a:rPr>
              <a:t>VII gruppo </a:t>
            </a:r>
            <a:r>
              <a:rPr lang="it-IT" sz="1400" dirty="0">
                <a:solidFill>
                  <a:srgbClr val="A6A6A6"/>
                </a:solidFill>
                <a:latin typeface="Calibri"/>
                <a:cs typeface="Calibri"/>
                <a:sym typeface="Wingdings"/>
              </a:rPr>
              <a:t></a:t>
            </a:r>
            <a:r>
              <a:rPr lang="it-IT" sz="1400" dirty="0">
                <a:latin typeface="Calibri"/>
                <a:cs typeface="Calibri"/>
                <a:sym typeface="Wingdings"/>
              </a:rPr>
              <a:t> </a:t>
            </a:r>
            <a:r>
              <a:rPr lang="it-IT" sz="1400" b="1" dirty="0">
                <a:solidFill>
                  <a:schemeClr val="accent2"/>
                </a:solidFill>
                <a:cs typeface="Calibri"/>
                <a:sym typeface="Wingdings"/>
              </a:rPr>
              <a:t>alogeni</a:t>
            </a:r>
          </a:p>
          <a:p>
            <a:pPr marL="285750" indent="-285750">
              <a:buFont typeface="Arial"/>
              <a:buChar char="•"/>
            </a:pPr>
            <a:r>
              <a:rPr lang="it-IT" sz="1400" dirty="0">
                <a:latin typeface="Calibri"/>
                <a:cs typeface="Calibri"/>
                <a:sym typeface="Wingdings"/>
              </a:rPr>
              <a:t>VIII gruppo </a:t>
            </a:r>
            <a:r>
              <a:rPr lang="it-IT" sz="1400" dirty="0">
                <a:solidFill>
                  <a:srgbClr val="A6A6A6"/>
                </a:solidFill>
                <a:latin typeface="Calibri"/>
                <a:cs typeface="Calibri"/>
                <a:sym typeface="Wingdings"/>
              </a:rPr>
              <a:t></a:t>
            </a:r>
            <a:r>
              <a:rPr lang="it-IT" sz="1400" dirty="0">
                <a:latin typeface="Calibri"/>
                <a:cs typeface="Calibri"/>
                <a:sym typeface="Wingdings"/>
              </a:rPr>
              <a:t> </a:t>
            </a:r>
            <a:r>
              <a:rPr lang="it-IT" sz="1400" b="1" dirty="0">
                <a:solidFill>
                  <a:schemeClr val="accent2"/>
                </a:solidFill>
                <a:cs typeface="Calibri"/>
                <a:sym typeface="Wingdings"/>
              </a:rPr>
              <a:t>gas nobili</a:t>
            </a:r>
            <a:endParaRPr lang="it-IT" sz="1400" b="1" dirty="0">
              <a:solidFill>
                <a:schemeClr val="accent2"/>
              </a:solidFill>
              <a:cs typeface="Calibri"/>
            </a:endParaRPr>
          </a:p>
        </p:txBody>
      </p:sp>
      <p:sp>
        <p:nvSpPr>
          <p:cNvPr id="10" name="Parentesi graffa chiusa 9"/>
          <p:cNvSpPr/>
          <p:nvPr/>
        </p:nvSpPr>
        <p:spPr>
          <a:xfrm rot="10800000">
            <a:off x="1619497" y="4707938"/>
            <a:ext cx="283491" cy="1836310"/>
          </a:xfrm>
          <a:prstGeom prst="rightBrace">
            <a:avLst>
              <a:gd name="adj1" fmla="val 8333"/>
              <a:gd name="adj2" fmla="val 51279"/>
            </a:avLst>
          </a:prstGeom>
          <a:ln w="476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" name="Immagine 1" descr="Schermata 2016-04-18 a 14.36.2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897" y="2799830"/>
            <a:ext cx="1231900" cy="596900"/>
          </a:xfrm>
          <a:prstGeom prst="rect">
            <a:avLst/>
          </a:prstGeom>
        </p:spPr>
      </p:pic>
      <p:pic>
        <p:nvPicPr>
          <p:cNvPr id="3" name="Immagine 2" descr="Schermata 2016-04-18 a 14.37.2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297" y="5344160"/>
            <a:ext cx="1079500" cy="55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4757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8272" y="2629355"/>
            <a:ext cx="6096000" cy="3238500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1005020" y="1662233"/>
            <a:ext cx="68109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Calibri"/>
                <a:cs typeface="Calibri"/>
              </a:rPr>
              <a:t>La tavola periodica può essere suddivisa in blocchi, ognuno dei quali fa riferimento al riempimento di un particolare sottolivello.</a:t>
            </a:r>
          </a:p>
        </p:txBody>
      </p:sp>
      <p:pic>
        <p:nvPicPr>
          <p:cNvPr id="2" name="Immagine 1" descr="Schermata 2016-04-22 a 15.28.5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019" y="1042427"/>
            <a:ext cx="2203752" cy="619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1689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547655" y="1918288"/>
            <a:ext cx="2323107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chemeClr val="accent2"/>
                </a:solidFill>
                <a:cs typeface="Calibri"/>
              </a:rPr>
              <a:t>Notazione di Lewis</a:t>
            </a:r>
            <a:r>
              <a:rPr lang="it-IT" dirty="0">
                <a:solidFill>
                  <a:schemeClr val="accent1"/>
                </a:solidFill>
                <a:latin typeface="Museo Sans 500" pitchFamily="50" charset="0"/>
                <a:cs typeface="Museo Sans 100"/>
              </a:rPr>
              <a:t> </a:t>
            </a:r>
            <a:br>
              <a:rPr lang="it-IT" dirty="0">
                <a:latin typeface="Museo Sans 100"/>
                <a:cs typeface="Museo Sans 100"/>
              </a:rPr>
            </a:br>
            <a:r>
              <a:rPr lang="it-IT" dirty="0">
                <a:latin typeface="Calibri"/>
                <a:cs typeface="Calibri"/>
              </a:rPr>
              <a:t>(o struttura di Lewis)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4357112" y="1824171"/>
            <a:ext cx="3902817" cy="92333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>
                <a:latin typeface="Calibri"/>
                <a:cs typeface="Calibri"/>
              </a:rPr>
              <a:t>Simbolo dell’elemento circondato da </a:t>
            </a:r>
            <a:r>
              <a:rPr lang="it-IT" b="1" dirty="0">
                <a:solidFill>
                  <a:schemeClr val="accent2"/>
                </a:solidFill>
                <a:cs typeface="Calibri"/>
              </a:rPr>
              <a:t>puntini</a:t>
            </a:r>
            <a:r>
              <a:rPr lang="it-IT" dirty="0">
                <a:latin typeface="Calibri"/>
                <a:cs typeface="Calibri"/>
              </a:rPr>
              <a:t> equidistanti tra loro, </a:t>
            </a:r>
          </a:p>
          <a:p>
            <a:r>
              <a:rPr lang="it-IT" b="1" dirty="0">
                <a:solidFill>
                  <a:schemeClr val="accent2"/>
                </a:solidFill>
                <a:cs typeface="Calibri"/>
              </a:rPr>
              <a:t>che rappresentano gli elettroni esterni</a:t>
            </a:r>
            <a:r>
              <a:rPr lang="it-IT" dirty="0">
                <a:latin typeface="Calibri"/>
                <a:cs typeface="Calibri"/>
              </a:rPr>
              <a:t>.</a:t>
            </a:r>
            <a:r>
              <a:rPr lang="it-IT" b="1" dirty="0">
                <a:solidFill>
                  <a:schemeClr val="accent2"/>
                </a:solidFill>
                <a:latin typeface="Calibri"/>
                <a:cs typeface="Calibri"/>
              </a:rPr>
              <a:t> </a:t>
            </a:r>
            <a:endParaRPr lang="it-IT" dirty="0">
              <a:latin typeface="Museo Sans 100" pitchFamily="50" charset="0"/>
              <a:cs typeface="Museo Sans 100"/>
            </a:endParaRPr>
          </a:p>
        </p:txBody>
      </p:sp>
      <p:cxnSp>
        <p:nvCxnSpPr>
          <p:cNvPr id="7" name="Connettore 2 6"/>
          <p:cNvCxnSpPr/>
          <p:nvPr/>
        </p:nvCxnSpPr>
        <p:spPr>
          <a:xfrm>
            <a:off x="3122183" y="2303398"/>
            <a:ext cx="904456" cy="0"/>
          </a:xfrm>
          <a:prstGeom prst="straightConnector1">
            <a:avLst/>
          </a:prstGeom>
          <a:ln w="79375" cap="rnd" cmpd="sng">
            <a:solidFill>
              <a:srgbClr val="7F7F7F"/>
            </a:solidFill>
            <a:miter lim="800000"/>
            <a:tailEnd type="arrow" w="lg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Immagine 1" descr="Schermata 2016-04-18 a 14.38.4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989" y="3643840"/>
            <a:ext cx="7838245" cy="196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5357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-1" y="267743"/>
            <a:ext cx="8136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>
                <a:solidFill>
                  <a:schemeClr val="bg1"/>
                </a:solidFill>
                <a:latin typeface="Museo 700"/>
                <a:cs typeface="Museo 700"/>
              </a:rPr>
              <a:t>5</a:t>
            </a:r>
            <a:r>
              <a:rPr lang="it-IT" sz="2400" dirty="0">
                <a:solidFill>
                  <a:schemeClr val="bg1"/>
                </a:solidFill>
              </a:rPr>
              <a:t>. </a:t>
            </a:r>
            <a:r>
              <a:rPr lang="it-IT" sz="2400" dirty="0">
                <a:solidFill>
                  <a:schemeClr val="bg1"/>
                </a:solidFill>
                <a:latin typeface="Museo Sans 700"/>
                <a:cs typeface="Museo Sans 700"/>
              </a:rPr>
              <a:t>Le proprietà periodiche degli elementi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598577" y="1702092"/>
            <a:ext cx="5668644" cy="646331"/>
          </a:xfrm>
          <a:prstGeom prst="rect">
            <a:avLst/>
          </a:prstGeom>
          <a:noFill/>
          <a:ln>
            <a:solidFill>
              <a:srgbClr val="7F7F7F"/>
            </a:solidFill>
          </a:ln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accent2"/>
                </a:solidFill>
                <a:cs typeface="Calibri"/>
              </a:rPr>
              <a:t>Raggio atomico </a:t>
            </a:r>
            <a:r>
              <a:rPr lang="it-IT" dirty="0">
                <a:latin typeface="Calibri"/>
                <a:cs typeface="Calibri"/>
              </a:rPr>
              <a:t>= distanza tra il nucleo e l’elettrone più esterno (in nm o Å)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344108" y="2759267"/>
            <a:ext cx="4663322" cy="2041464"/>
          </a:xfrm>
          <a:prstGeom prst="rect">
            <a:avLst/>
          </a:prstGeom>
          <a:noFill/>
          <a:ln>
            <a:solidFill>
              <a:srgbClr val="7F7F7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>
                <a:solidFill>
                  <a:schemeClr val="accent2"/>
                </a:solidFill>
                <a:cs typeface="Calibri"/>
              </a:rPr>
              <a:t>Scendendo lungo un gruppo</a:t>
            </a:r>
            <a:r>
              <a:rPr lang="it-IT" sz="1400" dirty="0">
                <a:latin typeface="Calibri"/>
                <a:cs typeface="Calibri"/>
              </a:rPr>
              <a:t>, aumenta </a:t>
            </a:r>
            <a:r>
              <a:rPr lang="it-IT" sz="1400" i="1" dirty="0">
                <a:latin typeface="Calibri"/>
                <a:cs typeface="Calibri"/>
              </a:rPr>
              <a:t>n</a:t>
            </a:r>
            <a:r>
              <a:rPr lang="it-IT" sz="1400" dirty="0">
                <a:latin typeface="Calibri"/>
                <a:cs typeface="Calibri"/>
              </a:rPr>
              <a:t> </a:t>
            </a:r>
            <a:br>
              <a:rPr lang="it-IT" sz="1400" dirty="0">
                <a:latin typeface="Calibri"/>
                <a:cs typeface="Calibri"/>
              </a:rPr>
            </a:br>
            <a:r>
              <a:rPr lang="it-IT" sz="1400" dirty="0">
                <a:latin typeface="Calibri"/>
                <a:cs typeface="Calibri"/>
              </a:rPr>
              <a:t>e quindi </a:t>
            </a:r>
            <a:br>
              <a:rPr lang="it-IT" sz="1400" dirty="0">
                <a:latin typeface="Calibri"/>
                <a:cs typeface="Calibri"/>
              </a:rPr>
            </a:br>
            <a:r>
              <a:rPr lang="it-IT" sz="1400" dirty="0">
                <a:latin typeface="Calibri"/>
                <a:cs typeface="Calibri"/>
              </a:rPr>
              <a:t>il numero di livelli occupati </a:t>
            </a:r>
          </a:p>
          <a:p>
            <a:pPr algn="ctr"/>
            <a:r>
              <a:rPr lang="it-IT" sz="1400" dirty="0">
                <a:solidFill>
                  <a:schemeClr val="bg1">
                    <a:lumMod val="50000"/>
                  </a:schemeClr>
                </a:solidFill>
                <a:latin typeface="Calibri"/>
                <a:ea typeface="Wingdings"/>
                <a:cs typeface="Calibri"/>
                <a:sym typeface="Wingdings"/>
              </a:rPr>
              <a:t></a:t>
            </a:r>
            <a:endParaRPr lang="it-IT" sz="1400" dirty="0">
              <a:solidFill>
                <a:schemeClr val="bg1">
                  <a:lumMod val="50000"/>
                </a:schemeClr>
              </a:solidFill>
              <a:latin typeface="Calibri"/>
              <a:cs typeface="Calibri"/>
            </a:endParaRPr>
          </a:p>
          <a:p>
            <a:pPr algn="ctr"/>
            <a:r>
              <a:rPr lang="it-IT" sz="1400" dirty="0">
                <a:latin typeface="Calibri"/>
                <a:cs typeface="Calibri"/>
              </a:rPr>
              <a:t>gli elettroni del livello più esterno sono sempre più distanti dal nucleo e sempre più schermati</a:t>
            </a:r>
          </a:p>
          <a:p>
            <a:pPr algn="ctr"/>
            <a:r>
              <a:rPr lang="it-IT" sz="1400" dirty="0">
                <a:solidFill>
                  <a:srgbClr val="7F7F7F"/>
                </a:solidFill>
                <a:latin typeface="Calibri"/>
                <a:ea typeface="Wingdings"/>
                <a:cs typeface="Calibri"/>
                <a:sym typeface="Wingdings"/>
              </a:rPr>
              <a:t></a:t>
            </a:r>
            <a:endParaRPr lang="it-IT" sz="1400" dirty="0">
              <a:solidFill>
                <a:srgbClr val="7F7F7F"/>
              </a:solidFill>
              <a:latin typeface="Calibri"/>
              <a:cs typeface="Calibri"/>
            </a:endParaRPr>
          </a:p>
          <a:p>
            <a:pPr algn="ctr"/>
            <a:r>
              <a:rPr lang="it-IT" sz="1400" b="1" dirty="0">
                <a:solidFill>
                  <a:schemeClr val="accent2"/>
                </a:solidFill>
                <a:cs typeface="Calibri"/>
              </a:rPr>
              <a:t>gli elettroni del livello più esterno saranno </a:t>
            </a:r>
            <a:br>
              <a:rPr lang="it-IT" sz="1400" b="1" dirty="0">
                <a:solidFill>
                  <a:schemeClr val="accent2"/>
                </a:solidFill>
                <a:cs typeface="Calibri"/>
              </a:rPr>
            </a:br>
            <a:r>
              <a:rPr lang="it-IT" sz="1400" b="1" dirty="0">
                <a:solidFill>
                  <a:schemeClr val="accent2"/>
                </a:solidFill>
                <a:cs typeface="Calibri"/>
              </a:rPr>
              <a:t>meno attratti dal nucleo</a:t>
            </a:r>
          </a:p>
        </p:txBody>
      </p:sp>
      <p:sp>
        <p:nvSpPr>
          <p:cNvPr id="14" name="Rettangolo 13"/>
          <p:cNvSpPr/>
          <p:nvPr/>
        </p:nvSpPr>
        <p:spPr>
          <a:xfrm>
            <a:off x="6267221" y="3327106"/>
            <a:ext cx="2219856" cy="954107"/>
          </a:xfrm>
          <a:prstGeom prst="rect">
            <a:avLst/>
          </a:prstGeom>
          <a:ln>
            <a:solidFill>
              <a:srgbClr val="7F7F7F"/>
            </a:solidFill>
          </a:ln>
        </p:spPr>
        <p:txBody>
          <a:bodyPr wrap="square">
            <a:spAutoFit/>
          </a:bodyPr>
          <a:lstStyle/>
          <a:p>
            <a:r>
              <a:rPr lang="it-IT" sz="1400" dirty="0">
                <a:latin typeface="Calibri"/>
                <a:cs typeface="Calibri"/>
                <a:sym typeface="Wingdings"/>
              </a:rPr>
              <a:t>Il raggio atomico e il volume atomico </a:t>
            </a:r>
            <a:r>
              <a:rPr lang="it-IT" sz="1400" b="1" dirty="0">
                <a:solidFill>
                  <a:schemeClr val="accent2"/>
                </a:solidFill>
                <a:cs typeface="Calibri"/>
                <a:sym typeface="Wingdings"/>
              </a:rPr>
              <a:t>aumentano lungo un gruppo </a:t>
            </a:r>
            <a:r>
              <a:rPr lang="it-IT" sz="1400" dirty="0">
                <a:latin typeface="Calibri"/>
                <a:cs typeface="Calibri"/>
                <a:sym typeface="Wingdings"/>
              </a:rPr>
              <a:t>dall’alto verso </a:t>
            </a:r>
            <a:br>
              <a:rPr lang="it-IT" sz="1400" dirty="0">
                <a:latin typeface="Calibri"/>
                <a:cs typeface="Calibri"/>
                <a:sym typeface="Wingdings"/>
              </a:rPr>
            </a:br>
            <a:r>
              <a:rPr lang="it-IT" sz="1400" dirty="0">
                <a:latin typeface="Calibri"/>
                <a:cs typeface="Calibri"/>
                <a:sym typeface="Wingdings"/>
              </a:rPr>
              <a:t>il basso</a:t>
            </a:r>
            <a:endParaRPr lang="it-IT" sz="1400" dirty="0">
              <a:latin typeface="Calibri"/>
              <a:cs typeface="Calibri"/>
            </a:endParaRPr>
          </a:p>
        </p:txBody>
      </p:sp>
      <p:cxnSp>
        <p:nvCxnSpPr>
          <p:cNvPr id="15" name="Connettore 2 14"/>
          <p:cNvCxnSpPr/>
          <p:nvPr/>
        </p:nvCxnSpPr>
        <p:spPr>
          <a:xfrm>
            <a:off x="5255380" y="3734679"/>
            <a:ext cx="904456" cy="0"/>
          </a:xfrm>
          <a:prstGeom prst="straightConnector1">
            <a:avLst/>
          </a:prstGeom>
          <a:ln w="79375" cap="rnd" cmpd="sng">
            <a:solidFill>
              <a:srgbClr val="7F7F7F"/>
            </a:solidFill>
            <a:miter lim="800000"/>
            <a:tailEnd type="arrow" w="lg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ttangolo 15"/>
          <p:cNvSpPr/>
          <p:nvPr/>
        </p:nvSpPr>
        <p:spPr>
          <a:xfrm>
            <a:off x="344107" y="5285992"/>
            <a:ext cx="4663323" cy="1169551"/>
          </a:xfrm>
          <a:prstGeom prst="rect">
            <a:avLst/>
          </a:prstGeom>
          <a:ln>
            <a:solidFill>
              <a:srgbClr val="7F7F7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it-IT" sz="1400" b="1" dirty="0">
                <a:solidFill>
                  <a:schemeClr val="accent2"/>
                </a:solidFill>
                <a:cs typeface="Calibri"/>
              </a:rPr>
              <a:t>Lungo un periodo </a:t>
            </a:r>
            <a:r>
              <a:rPr lang="it-IT" sz="1400" dirty="0">
                <a:latin typeface="Calibri"/>
                <a:cs typeface="Calibri"/>
              </a:rPr>
              <a:t>si ha un aumento </a:t>
            </a:r>
            <a:br>
              <a:rPr lang="it-IT" sz="1400" dirty="0">
                <a:latin typeface="Calibri"/>
                <a:cs typeface="Calibri"/>
              </a:rPr>
            </a:br>
            <a:r>
              <a:rPr lang="it-IT" sz="1400" dirty="0">
                <a:latin typeface="Calibri"/>
                <a:cs typeface="Calibri"/>
              </a:rPr>
              <a:t>del numero atomico </a:t>
            </a:r>
            <a:br>
              <a:rPr lang="it-IT" sz="1400" dirty="0">
                <a:latin typeface="Calibri"/>
                <a:cs typeface="Calibri"/>
              </a:rPr>
            </a:br>
            <a:r>
              <a:rPr lang="it-IT" sz="1400" dirty="0">
                <a:latin typeface="Calibri"/>
                <a:cs typeface="Calibri"/>
              </a:rPr>
              <a:t>e quindi della carica positiva del nucleo</a:t>
            </a:r>
          </a:p>
          <a:p>
            <a:pPr algn="ctr"/>
            <a:r>
              <a:rPr lang="it-IT" sz="1400" dirty="0">
                <a:solidFill>
                  <a:schemeClr val="bg1">
                    <a:lumMod val="50000"/>
                  </a:schemeClr>
                </a:solidFill>
                <a:latin typeface="Calibri"/>
                <a:ea typeface="Wingdings"/>
                <a:cs typeface="Calibri"/>
                <a:sym typeface="Wingdings"/>
              </a:rPr>
              <a:t></a:t>
            </a:r>
            <a:endParaRPr lang="it-IT" sz="1400" dirty="0">
              <a:latin typeface="Calibri"/>
              <a:cs typeface="Calibri"/>
            </a:endParaRPr>
          </a:p>
          <a:p>
            <a:pPr algn="ctr"/>
            <a:r>
              <a:rPr lang="it-IT" sz="1400" b="1" dirty="0">
                <a:solidFill>
                  <a:schemeClr val="accent2"/>
                </a:solidFill>
                <a:cs typeface="Calibri"/>
              </a:rPr>
              <a:t>aumenta l’attrazione degli elettroni da parte del nucleo</a:t>
            </a:r>
          </a:p>
        </p:txBody>
      </p:sp>
      <p:cxnSp>
        <p:nvCxnSpPr>
          <p:cNvPr id="17" name="Connettore 2 16"/>
          <p:cNvCxnSpPr/>
          <p:nvPr/>
        </p:nvCxnSpPr>
        <p:spPr>
          <a:xfrm>
            <a:off x="5255380" y="5781264"/>
            <a:ext cx="904456" cy="0"/>
          </a:xfrm>
          <a:prstGeom prst="straightConnector1">
            <a:avLst/>
          </a:prstGeom>
          <a:ln w="79375" cap="rnd" cmpd="sng">
            <a:solidFill>
              <a:srgbClr val="7F7F7F"/>
            </a:solidFill>
            <a:miter lim="800000"/>
            <a:tailEnd type="arrow" w="lg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ttangolo 17"/>
          <p:cNvSpPr/>
          <p:nvPr/>
        </p:nvSpPr>
        <p:spPr>
          <a:xfrm>
            <a:off x="6267221" y="5312858"/>
            <a:ext cx="2219856" cy="954107"/>
          </a:xfrm>
          <a:prstGeom prst="rect">
            <a:avLst/>
          </a:prstGeom>
          <a:ln>
            <a:solidFill>
              <a:srgbClr val="7F7F7F"/>
            </a:solidFill>
          </a:ln>
        </p:spPr>
        <p:txBody>
          <a:bodyPr wrap="square">
            <a:spAutoFit/>
          </a:bodyPr>
          <a:lstStyle/>
          <a:p>
            <a:r>
              <a:rPr lang="it-IT" sz="1400" dirty="0">
                <a:latin typeface="Calibri"/>
                <a:cs typeface="Calibri"/>
                <a:sym typeface="Wingdings"/>
              </a:rPr>
              <a:t>Il raggio atomico e il volume atomico </a:t>
            </a:r>
            <a:r>
              <a:rPr lang="it-IT" sz="1400" b="1" dirty="0">
                <a:solidFill>
                  <a:schemeClr val="accent2"/>
                </a:solidFill>
                <a:cs typeface="Calibri"/>
                <a:sym typeface="Wingdings"/>
              </a:rPr>
              <a:t>diminuiscono lungo un periodo </a:t>
            </a:r>
            <a:r>
              <a:rPr lang="it-IT" sz="1400" dirty="0">
                <a:latin typeface="Calibri"/>
                <a:cs typeface="Calibri"/>
                <a:sym typeface="Wingdings"/>
              </a:rPr>
              <a:t>da sinistra verso destra</a:t>
            </a:r>
            <a:endParaRPr lang="it-IT" sz="1400" dirty="0">
              <a:latin typeface="Calibri"/>
              <a:cs typeface="Calibri"/>
            </a:endParaRPr>
          </a:p>
        </p:txBody>
      </p:sp>
      <p:pic>
        <p:nvPicPr>
          <p:cNvPr id="2" name="Immagine 1" descr="Schermata 2016-04-18 a 14.40.5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638" y="976900"/>
            <a:ext cx="2832100" cy="58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3645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sellaDiTesto 8"/>
          <p:cNvSpPr txBox="1"/>
          <p:nvPr/>
        </p:nvSpPr>
        <p:spPr>
          <a:xfrm>
            <a:off x="148546" y="3116913"/>
            <a:ext cx="5091365" cy="954107"/>
          </a:xfrm>
          <a:prstGeom prst="rect">
            <a:avLst/>
          </a:prstGeom>
          <a:noFill/>
          <a:ln>
            <a:solidFill>
              <a:srgbClr val="7F7F7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>
                <a:solidFill>
                  <a:schemeClr val="accent2"/>
                </a:solidFill>
                <a:cs typeface="Calibri"/>
              </a:rPr>
              <a:t>Lungo un periodo</a:t>
            </a:r>
            <a:r>
              <a:rPr lang="it-IT" sz="1400" dirty="0">
                <a:solidFill>
                  <a:srgbClr val="000000"/>
                </a:solidFill>
                <a:latin typeface="Calibri"/>
                <a:cs typeface="Calibri"/>
              </a:rPr>
              <a:t>,</a:t>
            </a:r>
            <a:r>
              <a:rPr lang="it-IT" sz="1400" dirty="0">
                <a:solidFill>
                  <a:schemeClr val="accent1"/>
                </a:solidFill>
                <a:latin typeface="Calibri"/>
                <a:cs typeface="Calibri"/>
              </a:rPr>
              <a:t> </a:t>
            </a:r>
            <a:r>
              <a:rPr lang="it-IT" sz="1400" dirty="0">
                <a:latin typeface="Calibri"/>
                <a:cs typeface="Calibri"/>
              </a:rPr>
              <a:t>all’aumentare del numero atomico, </a:t>
            </a:r>
            <a:br>
              <a:rPr lang="it-IT" sz="1400" dirty="0">
                <a:latin typeface="Calibri"/>
                <a:cs typeface="Calibri"/>
              </a:rPr>
            </a:br>
            <a:r>
              <a:rPr lang="it-IT" sz="1400" dirty="0">
                <a:latin typeface="Calibri"/>
                <a:cs typeface="Calibri"/>
              </a:rPr>
              <a:t>il nucleo aumenta la sua carica</a:t>
            </a:r>
          </a:p>
          <a:p>
            <a:pPr algn="ctr"/>
            <a:r>
              <a:rPr lang="it-IT" sz="1400" dirty="0">
                <a:solidFill>
                  <a:schemeClr val="bg1">
                    <a:lumMod val="50000"/>
                  </a:schemeClr>
                </a:solidFill>
                <a:latin typeface="Calibri"/>
                <a:ea typeface="Wingdings"/>
                <a:cs typeface="Calibri"/>
                <a:sym typeface="Wingdings"/>
              </a:rPr>
              <a:t></a:t>
            </a:r>
            <a:br>
              <a:rPr lang="it-IT" sz="1400" dirty="0">
                <a:solidFill>
                  <a:schemeClr val="bg1">
                    <a:lumMod val="50000"/>
                  </a:schemeClr>
                </a:solidFill>
                <a:latin typeface="Calibri"/>
                <a:ea typeface="Wingdings"/>
                <a:cs typeface="Calibri"/>
                <a:sym typeface="Wingdings"/>
              </a:rPr>
            </a:br>
            <a:r>
              <a:rPr lang="it-IT" sz="1400" b="1" dirty="0">
                <a:solidFill>
                  <a:schemeClr val="accent2"/>
                </a:solidFill>
                <a:cs typeface="Calibri"/>
              </a:rPr>
              <a:t>L’elettrone da rimuovere è sempre più attratto </a:t>
            </a:r>
            <a:r>
              <a:rPr lang="it-IT" sz="1400" dirty="0">
                <a:latin typeface="Calibri"/>
                <a:cs typeface="Calibri"/>
              </a:rPr>
              <a:t>dal nucleo </a:t>
            </a:r>
            <a:endParaRPr lang="it-IT" sz="1400" dirty="0">
              <a:solidFill>
                <a:schemeClr val="bg1">
                  <a:lumMod val="50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6381878" y="3155631"/>
            <a:ext cx="2600795" cy="738664"/>
          </a:xfrm>
          <a:prstGeom prst="rect">
            <a:avLst/>
          </a:prstGeom>
          <a:ln>
            <a:solidFill>
              <a:srgbClr val="7F7F7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it-IT" sz="1400" dirty="0">
                <a:latin typeface="Calibri"/>
                <a:cs typeface="Calibri"/>
              </a:rPr>
              <a:t>L’energia di prima ionizzazione </a:t>
            </a:r>
            <a:r>
              <a:rPr lang="it-IT" sz="1400" b="1" dirty="0">
                <a:solidFill>
                  <a:schemeClr val="accent2"/>
                </a:solidFill>
                <a:cs typeface="Calibri"/>
              </a:rPr>
              <a:t>aumenta lungo un periodo </a:t>
            </a:r>
          </a:p>
          <a:p>
            <a:pPr algn="ctr"/>
            <a:r>
              <a:rPr lang="it-IT" sz="1400" dirty="0">
                <a:latin typeface="Calibri"/>
                <a:cs typeface="Calibri"/>
              </a:rPr>
              <a:t>da sinistra verso destra</a:t>
            </a:r>
            <a:endParaRPr lang="it-IT" sz="1400" dirty="0">
              <a:solidFill>
                <a:srgbClr val="4F81BD"/>
              </a:solidFill>
              <a:latin typeface="Calibri"/>
              <a:cs typeface="Calibri"/>
            </a:endParaRPr>
          </a:p>
        </p:txBody>
      </p:sp>
      <p:cxnSp>
        <p:nvCxnSpPr>
          <p:cNvPr id="11" name="Connettore 2 10"/>
          <p:cNvCxnSpPr/>
          <p:nvPr/>
        </p:nvCxnSpPr>
        <p:spPr>
          <a:xfrm>
            <a:off x="5513503" y="3524963"/>
            <a:ext cx="573594" cy="0"/>
          </a:xfrm>
          <a:prstGeom prst="straightConnector1">
            <a:avLst/>
          </a:prstGeom>
          <a:ln w="79375" cap="rnd" cmpd="sng">
            <a:solidFill>
              <a:srgbClr val="7F7F7F"/>
            </a:solidFill>
            <a:miter lim="800000"/>
            <a:tailEnd type="arrow" w="lg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ttangolo 11"/>
          <p:cNvSpPr/>
          <p:nvPr/>
        </p:nvSpPr>
        <p:spPr>
          <a:xfrm>
            <a:off x="148546" y="5037867"/>
            <a:ext cx="5091365" cy="954107"/>
          </a:xfrm>
          <a:prstGeom prst="rect">
            <a:avLst/>
          </a:prstGeom>
          <a:ln>
            <a:solidFill>
              <a:srgbClr val="7F7F7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it-IT" sz="1400" b="1" dirty="0">
                <a:solidFill>
                  <a:schemeClr val="accent2"/>
                </a:solidFill>
                <a:cs typeface="Calibri"/>
              </a:rPr>
              <a:t>All’interno di un gruppo</a:t>
            </a:r>
            <a:r>
              <a:rPr lang="it-IT" sz="1400" dirty="0">
                <a:latin typeface="Calibri"/>
                <a:cs typeface="Calibri"/>
              </a:rPr>
              <a:t>, l’elettrone da rimuovere si trova </a:t>
            </a:r>
            <a:br>
              <a:rPr lang="it-IT" sz="1400" dirty="0">
                <a:latin typeface="Calibri"/>
                <a:cs typeface="Calibri"/>
              </a:rPr>
            </a:br>
            <a:r>
              <a:rPr lang="it-IT" sz="1400" dirty="0">
                <a:latin typeface="Calibri"/>
                <a:cs typeface="Calibri"/>
              </a:rPr>
              <a:t>su livelli di energia sempre più esterni </a:t>
            </a:r>
          </a:p>
          <a:p>
            <a:pPr algn="ctr"/>
            <a:r>
              <a:rPr lang="it-IT" sz="1400" dirty="0">
                <a:solidFill>
                  <a:schemeClr val="bg1">
                    <a:lumMod val="50000"/>
                  </a:schemeClr>
                </a:solidFill>
                <a:latin typeface="Calibri"/>
                <a:ea typeface="Wingdings"/>
                <a:cs typeface="Calibri"/>
                <a:sym typeface="Wingdings"/>
              </a:rPr>
              <a:t></a:t>
            </a:r>
            <a:endParaRPr lang="it-IT" sz="1400" dirty="0">
              <a:latin typeface="Calibri"/>
              <a:cs typeface="Calibri"/>
            </a:endParaRPr>
          </a:p>
          <a:p>
            <a:pPr algn="ctr"/>
            <a:r>
              <a:rPr lang="it-IT" sz="1400" b="1" dirty="0">
                <a:solidFill>
                  <a:schemeClr val="accent2"/>
                </a:solidFill>
                <a:cs typeface="Calibri"/>
              </a:rPr>
              <a:t>l’elettrone da rimuovere è sempre meno attratto </a:t>
            </a:r>
            <a:r>
              <a:rPr lang="it-IT" sz="1400" dirty="0">
                <a:latin typeface="Calibri"/>
                <a:cs typeface="Calibri"/>
              </a:rPr>
              <a:t>dal nucleo</a:t>
            </a:r>
          </a:p>
        </p:txBody>
      </p:sp>
      <p:cxnSp>
        <p:nvCxnSpPr>
          <p:cNvPr id="13" name="Connettore 2 12"/>
          <p:cNvCxnSpPr/>
          <p:nvPr/>
        </p:nvCxnSpPr>
        <p:spPr>
          <a:xfrm>
            <a:off x="5513503" y="5514921"/>
            <a:ext cx="573594" cy="0"/>
          </a:xfrm>
          <a:prstGeom prst="straightConnector1">
            <a:avLst/>
          </a:prstGeom>
          <a:ln w="79375" cap="rnd" cmpd="sng">
            <a:solidFill>
              <a:srgbClr val="7F7F7F"/>
            </a:solidFill>
            <a:miter lim="800000"/>
            <a:tailEnd type="arrow" w="lg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ttangolo 13"/>
          <p:cNvSpPr/>
          <p:nvPr/>
        </p:nvSpPr>
        <p:spPr>
          <a:xfrm>
            <a:off x="6381878" y="5185379"/>
            <a:ext cx="2600795" cy="738664"/>
          </a:xfrm>
          <a:prstGeom prst="rect">
            <a:avLst/>
          </a:prstGeom>
          <a:ln>
            <a:solidFill>
              <a:srgbClr val="7F7F7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it-IT" sz="1400" dirty="0">
                <a:latin typeface="Calibri"/>
                <a:cs typeface="Calibri"/>
              </a:rPr>
              <a:t>L’energia di prima ionizzazione </a:t>
            </a:r>
            <a:r>
              <a:rPr lang="it-IT" sz="1400" b="1" dirty="0">
                <a:solidFill>
                  <a:schemeClr val="accent2"/>
                </a:solidFill>
                <a:cs typeface="Calibri"/>
              </a:rPr>
              <a:t>diminuisce lungo un gruppo </a:t>
            </a:r>
            <a:r>
              <a:rPr lang="it-IT" sz="1400" dirty="0">
                <a:latin typeface="Calibri"/>
                <a:cs typeface="Calibri"/>
              </a:rPr>
              <a:t>dall’alto verso il basso</a:t>
            </a:r>
            <a:endParaRPr lang="it-IT" sz="1400" dirty="0">
              <a:solidFill>
                <a:srgbClr val="4F81BD"/>
              </a:solidFill>
              <a:latin typeface="Calibri"/>
              <a:cs typeface="Calibri"/>
            </a:endParaRPr>
          </a:p>
        </p:txBody>
      </p:sp>
      <p:pic>
        <p:nvPicPr>
          <p:cNvPr id="2" name="Immagine 1" descr="Schermata 2016-04-18 a 15.06.0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46" y="1067360"/>
            <a:ext cx="4864100" cy="546100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148546" y="1874880"/>
            <a:ext cx="50913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accent2"/>
                </a:solidFill>
                <a:latin typeface="Calibri"/>
                <a:cs typeface="Calibri"/>
              </a:rPr>
              <a:t>Energia di prima ionizzazione </a:t>
            </a:r>
            <a:r>
              <a:rPr lang="it-IT" dirty="0">
                <a:latin typeface="Calibri"/>
                <a:cs typeface="Calibri"/>
              </a:rPr>
              <a:t>= energia richiesta per estrarre l’elettrone più esterno da un atomo allo stato gassoso</a:t>
            </a:r>
          </a:p>
        </p:txBody>
      </p:sp>
    </p:spTree>
    <p:extLst>
      <p:ext uri="{BB962C8B-B14F-4D97-AF65-F5344CB8AC3E}">
        <p14:creationId xmlns:p14="http://schemas.microsoft.com/office/powerpoint/2010/main" val="21384208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1604" y="1952149"/>
            <a:ext cx="2921000" cy="406400"/>
          </a:xfrm>
          <a:prstGeom prst="rect">
            <a:avLst/>
          </a:prstGeom>
        </p:spPr>
      </p:pic>
      <p:sp>
        <p:nvSpPr>
          <p:cNvPr id="10" name="Rettangolo 9"/>
          <p:cNvSpPr/>
          <p:nvPr/>
        </p:nvSpPr>
        <p:spPr>
          <a:xfrm>
            <a:off x="394517" y="1607336"/>
            <a:ext cx="3698253" cy="1200329"/>
          </a:xfrm>
          <a:prstGeom prst="rect">
            <a:avLst/>
          </a:prstGeom>
          <a:ln>
            <a:solidFill>
              <a:srgbClr val="7F7F7F"/>
            </a:solidFill>
          </a:ln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chemeClr val="accent2"/>
                </a:solidFill>
                <a:cs typeface="Calibri"/>
              </a:rPr>
              <a:t>Affinità elettronica </a:t>
            </a:r>
            <a:r>
              <a:rPr lang="it-IT" dirty="0">
                <a:latin typeface="Calibri"/>
                <a:cs typeface="Calibri"/>
              </a:rPr>
              <a:t>= quantità di </a:t>
            </a:r>
            <a:r>
              <a:rPr lang="it-IT" b="1" dirty="0">
                <a:solidFill>
                  <a:schemeClr val="accent2"/>
                </a:solidFill>
                <a:cs typeface="Calibri"/>
              </a:rPr>
              <a:t>energia</a:t>
            </a:r>
            <a:r>
              <a:rPr lang="it-IT" dirty="0">
                <a:latin typeface="Calibri"/>
                <a:cs typeface="Calibri"/>
              </a:rPr>
              <a:t> coinvolta quando un atomo neutro allo stato gassoso </a:t>
            </a:r>
            <a:r>
              <a:rPr lang="it-IT" b="1" dirty="0">
                <a:solidFill>
                  <a:schemeClr val="accent2"/>
                </a:solidFill>
                <a:cs typeface="Calibri"/>
              </a:rPr>
              <a:t>acquista un elettrone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293096" y="3332444"/>
            <a:ext cx="4828060" cy="954107"/>
          </a:xfrm>
          <a:prstGeom prst="rect">
            <a:avLst/>
          </a:prstGeom>
          <a:noFill/>
          <a:ln>
            <a:solidFill>
              <a:srgbClr val="7F7F7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>
                <a:solidFill>
                  <a:schemeClr val="accent2"/>
                </a:solidFill>
                <a:cs typeface="Calibri"/>
              </a:rPr>
              <a:t>Lungo un periodo</a:t>
            </a:r>
            <a:r>
              <a:rPr lang="it-IT" sz="1400" dirty="0">
                <a:solidFill>
                  <a:srgbClr val="000000"/>
                </a:solidFill>
                <a:cs typeface="Calibri"/>
              </a:rPr>
              <a:t>, </a:t>
            </a:r>
            <a:r>
              <a:rPr lang="it-IT" sz="1400" dirty="0">
                <a:latin typeface="Calibri"/>
                <a:cs typeface="Calibri"/>
              </a:rPr>
              <a:t>all’aumentare del numero atomico, </a:t>
            </a:r>
            <a:br>
              <a:rPr lang="it-IT" sz="1400" dirty="0">
                <a:latin typeface="Calibri"/>
                <a:cs typeface="Calibri"/>
              </a:rPr>
            </a:br>
            <a:r>
              <a:rPr lang="it-IT" sz="1400" dirty="0">
                <a:latin typeface="Calibri"/>
                <a:cs typeface="Calibri"/>
              </a:rPr>
              <a:t>il nucleo aumenta la sua carica</a:t>
            </a:r>
          </a:p>
          <a:p>
            <a:pPr algn="ctr"/>
            <a:r>
              <a:rPr lang="it-IT" sz="1400" dirty="0">
                <a:solidFill>
                  <a:schemeClr val="bg1">
                    <a:lumMod val="50000"/>
                  </a:schemeClr>
                </a:solidFill>
                <a:latin typeface="Calibri"/>
                <a:ea typeface="Wingdings"/>
                <a:cs typeface="Calibri"/>
                <a:sym typeface="Wingdings"/>
              </a:rPr>
              <a:t></a:t>
            </a:r>
            <a:br>
              <a:rPr lang="it-IT" sz="1400" dirty="0">
                <a:solidFill>
                  <a:schemeClr val="bg1">
                    <a:lumMod val="50000"/>
                  </a:schemeClr>
                </a:solidFill>
                <a:latin typeface="Calibri"/>
                <a:ea typeface="Wingdings"/>
                <a:cs typeface="Calibri"/>
                <a:sym typeface="Wingdings"/>
              </a:rPr>
            </a:br>
            <a:r>
              <a:rPr lang="it-IT" sz="1400" b="1" dirty="0">
                <a:solidFill>
                  <a:schemeClr val="accent2"/>
                </a:solidFill>
                <a:cs typeface="Calibri"/>
              </a:rPr>
              <a:t>l’elettrone è sempre più attratto </a:t>
            </a:r>
            <a:r>
              <a:rPr lang="it-IT" sz="1400" dirty="0">
                <a:latin typeface="Calibri"/>
                <a:cs typeface="Calibri"/>
              </a:rPr>
              <a:t>dal nucleo </a:t>
            </a:r>
            <a:endParaRPr lang="it-IT" sz="1400" dirty="0">
              <a:solidFill>
                <a:schemeClr val="bg1">
                  <a:lumMod val="50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13" name="Rettangolo 12"/>
          <p:cNvSpPr/>
          <p:nvPr/>
        </p:nvSpPr>
        <p:spPr>
          <a:xfrm>
            <a:off x="293096" y="4961237"/>
            <a:ext cx="4946815" cy="954107"/>
          </a:xfrm>
          <a:prstGeom prst="rect">
            <a:avLst/>
          </a:prstGeom>
          <a:ln>
            <a:solidFill>
              <a:srgbClr val="7F7F7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it-IT" sz="1400" b="1" dirty="0">
                <a:solidFill>
                  <a:schemeClr val="accent2"/>
                </a:solidFill>
                <a:cs typeface="Calibri"/>
              </a:rPr>
              <a:t>All’interno di un gruppo</a:t>
            </a:r>
            <a:r>
              <a:rPr lang="it-IT" sz="1400" dirty="0">
                <a:latin typeface="Calibri"/>
                <a:cs typeface="Calibri"/>
              </a:rPr>
              <a:t>, l’elettrone si colloca</a:t>
            </a:r>
            <a:br>
              <a:rPr lang="it-IT" sz="1400" dirty="0">
                <a:latin typeface="Calibri"/>
                <a:cs typeface="Calibri"/>
              </a:rPr>
            </a:br>
            <a:r>
              <a:rPr lang="it-IT" sz="1400" dirty="0">
                <a:latin typeface="Calibri"/>
                <a:cs typeface="Calibri"/>
              </a:rPr>
              <a:t>su livelli di energia sempre più esterni </a:t>
            </a:r>
          </a:p>
          <a:p>
            <a:pPr algn="ctr"/>
            <a:r>
              <a:rPr lang="it-IT" sz="1400" dirty="0">
                <a:solidFill>
                  <a:schemeClr val="bg1">
                    <a:lumMod val="50000"/>
                  </a:schemeClr>
                </a:solidFill>
                <a:latin typeface="Calibri"/>
                <a:ea typeface="Wingdings"/>
                <a:cs typeface="Calibri"/>
                <a:sym typeface="Wingdings"/>
              </a:rPr>
              <a:t></a:t>
            </a:r>
            <a:endParaRPr lang="it-IT" sz="1400" dirty="0">
              <a:latin typeface="Calibri"/>
              <a:cs typeface="Calibri"/>
            </a:endParaRPr>
          </a:p>
          <a:p>
            <a:pPr algn="ctr"/>
            <a:r>
              <a:rPr lang="it-IT" sz="1400" b="1" dirty="0">
                <a:solidFill>
                  <a:schemeClr val="accent2"/>
                </a:solidFill>
                <a:cs typeface="Calibri"/>
              </a:rPr>
              <a:t>l’elettrone è sempre meno attratto </a:t>
            </a:r>
            <a:r>
              <a:rPr lang="it-IT" sz="1400" dirty="0">
                <a:latin typeface="Calibri"/>
                <a:cs typeface="Calibri"/>
              </a:rPr>
              <a:t>dal nucleo</a:t>
            </a:r>
          </a:p>
        </p:txBody>
      </p:sp>
      <p:cxnSp>
        <p:nvCxnSpPr>
          <p:cNvPr id="14" name="Connettore 2 13"/>
          <p:cNvCxnSpPr/>
          <p:nvPr/>
        </p:nvCxnSpPr>
        <p:spPr>
          <a:xfrm>
            <a:off x="5513503" y="3830147"/>
            <a:ext cx="573594" cy="0"/>
          </a:xfrm>
          <a:prstGeom prst="straightConnector1">
            <a:avLst/>
          </a:prstGeom>
          <a:ln w="79375" cap="rnd" cmpd="sng">
            <a:solidFill>
              <a:srgbClr val="7F7F7F"/>
            </a:solidFill>
            <a:miter lim="800000"/>
            <a:tailEnd type="arrow" w="lg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2 14"/>
          <p:cNvCxnSpPr/>
          <p:nvPr/>
        </p:nvCxnSpPr>
        <p:spPr>
          <a:xfrm>
            <a:off x="5508556" y="5458940"/>
            <a:ext cx="573594" cy="0"/>
          </a:xfrm>
          <a:prstGeom prst="straightConnector1">
            <a:avLst/>
          </a:prstGeom>
          <a:ln w="79375" cap="rnd" cmpd="sng">
            <a:solidFill>
              <a:srgbClr val="7F7F7F"/>
            </a:solidFill>
            <a:miter lim="800000"/>
            <a:tailEnd type="arrow" w="lg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ttangolo 15"/>
          <p:cNvSpPr/>
          <p:nvPr/>
        </p:nvSpPr>
        <p:spPr>
          <a:xfrm>
            <a:off x="6381878" y="3460815"/>
            <a:ext cx="2600795" cy="738664"/>
          </a:xfrm>
          <a:prstGeom prst="rect">
            <a:avLst/>
          </a:prstGeom>
          <a:ln>
            <a:solidFill>
              <a:srgbClr val="7F7F7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it-IT" sz="1400" dirty="0">
                <a:latin typeface="Calibri"/>
                <a:cs typeface="Calibri"/>
              </a:rPr>
              <a:t>L’affinità elettronica </a:t>
            </a:r>
            <a:r>
              <a:rPr lang="it-IT" sz="1400" b="1" dirty="0">
                <a:solidFill>
                  <a:schemeClr val="accent2"/>
                </a:solidFill>
                <a:cs typeface="Calibri"/>
              </a:rPr>
              <a:t>aumenta lungo un periodo </a:t>
            </a:r>
          </a:p>
          <a:p>
            <a:pPr algn="ctr"/>
            <a:r>
              <a:rPr lang="it-IT" sz="1400" dirty="0">
                <a:latin typeface="Calibri"/>
                <a:cs typeface="Calibri"/>
              </a:rPr>
              <a:t>da sinistra verso destra</a:t>
            </a:r>
            <a:endParaRPr lang="it-IT" sz="1400" dirty="0">
              <a:solidFill>
                <a:srgbClr val="4F81BD"/>
              </a:solidFill>
              <a:latin typeface="Calibri"/>
              <a:cs typeface="Calibri"/>
            </a:endParaRPr>
          </a:p>
        </p:txBody>
      </p:sp>
      <p:sp>
        <p:nvSpPr>
          <p:cNvPr id="17" name="Rettangolo 16"/>
          <p:cNvSpPr/>
          <p:nvPr/>
        </p:nvSpPr>
        <p:spPr>
          <a:xfrm>
            <a:off x="6381878" y="5068959"/>
            <a:ext cx="2600795" cy="738664"/>
          </a:xfrm>
          <a:prstGeom prst="rect">
            <a:avLst/>
          </a:prstGeom>
          <a:ln>
            <a:solidFill>
              <a:srgbClr val="7F7F7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it-IT" sz="1400" dirty="0">
                <a:latin typeface="Calibri"/>
                <a:cs typeface="Calibri"/>
              </a:rPr>
              <a:t>L’affinità elettronica </a:t>
            </a:r>
            <a:r>
              <a:rPr lang="it-IT" sz="1400" b="1" dirty="0">
                <a:solidFill>
                  <a:schemeClr val="accent2"/>
                </a:solidFill>
                <a:cs typeface="Calibri"/>
              </a:rPr>
              <a:t>diminuisce lungo un gruppo</a:t>
            </a:r>
            <a:r>
              <a:rPr lang="it-IT" sz="1400" dirty="0">
                <a:solidFill>
                  <a:srgbClr val="4F81BD"/>
                </a:solidFill>
                <a:latin typeface="Calibri"/>
                <a:cs typeface="Calibri"/>
              </a:rPr>
              <a:t> </a:t>
            </a:r>
            <a:r>
              <a:rPr lang="it-IT" sz="1400" dirty="0">
                <a:latin typeface="Calibri"/>
                <a:cs typeface="Calibri"/>
              </a:rPr>
              <a:t>dall’alto </a:t>
            </a:r>
            <a:br>
              <a:rPr lang="it-IT" sz="1400" dirty="0">
                <a:latin typeface="Calibri"/>
                <a:cs typeface="Calibri"/>
              </a:rPr>
            </a:br>
            <a:r>
              <a:rPr lang="it-IT" sz="1400" dirty="0">
                <a:latin typeface="Calibri"/>
                <a:cs typeface="Calibri"/>
              </a:rPr>
              <a:t>verso il basso</a:t>
            </a:r>
            <a:endParaRPr lang="it-IT" sz="1400" dirty="0">
              <a:solidFill>
                <a:srgbClr val="4F81BD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600356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/>
          <p:cNvSpPr/>
          <p:nvPr/>
        </p:nvSpPr>
        <p:spPr>
          <a:xfrm>
            <a:off x="653140" y="1711443"/>
            <a:ext cx="3205599" cy="1200329"/>
          </a:xfrm>
          <a:prstGeom prst="rect">
            <a:avLst/>
          </a:prstGeom>
          <a:ln>
            <a:solidFill>
              <a:srgbClr val="7F7F7F"/>
            </a:solidFill>
          </a:ln>
        </p:spPr>
        <p:txBody>
          <a:bodyPr wrap="square">
            <a:spAutoFit/>
          </a:bodyPr>
          <a:lstStyle/>
          <a:p>
            <a:r>
              <a:rPr lang="it-IT" kern="1200" dirty="0">
                <a:latin typeface="Calibri"/>
                <a:cs typeface="Calibri"/>
              </a:rPr>
              <a:t>Energia di ionizzazione e affinità elettronica </a:t>
            </a:r>
            <a:r>
              <a:rPr lang="it-IT" b="1" dirty="0">
                <a:solidFill>
                  <a:schemeClr val="accent2"/>
                </a:solidFill>
                <a:cs typeface="Calibri"/>
              </a:rPr>
              <a:t>indicano la tendenza di ogni atomo a perdere o acquistare elettroni</a:t>
            </a:r>
            <a:endParaRPr lang="it-IT" kern="1200" dirty="0">
              <a:solidFill>
                <a:schemeClr val="accent1"/>
              </a:solidFill>
              <a:latin typeface="Calibri"/>
              <a:cs typeface="Calibri"/>
            </a:endParaRPr>
          </a:p>
        </p:txBody>
      </p:sp>
      <p:cxnSp>
        <p:nvCxnSpPr>
          <p:cNvPr id="12" name="Connettore 2 11"/>
          <p:cNvCxnSpPr/>
          <p:nvPr/>
        </p:nvCxnSpPr>
        <p:spPr>
          <a:xfrm>
            <a:off x="4296909" y="2245595"/>
            <a:ext cx="573594" cy="0"/>
          </a:xfrm>
          <a:prstGeom prst="straightConnector1">
            <a:avLst/>
          </a:prstGeom>
          <a:ln w="79375" cap="rnd" cmpd="sng">
            <a:solidFill>
              <a:srgbClr val="7F7F7F"/>
            </a:solidFill>
            <a:miter lim="800000"/>
            <a:tailEnd type="arrow" w="lg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ttangolo 12"/>
          <p:cNvSpPr/>
          <p:nvPr/>
        </p:nvSpPr>
        <p:spPr>
          <a:xfrm>
            <a:off x="5362726" y="1953207"/>
            <a:ext cx="3258330" cy="584776"/>
          </a:xfrm>
          <a:prstGeom prst="rect">
            <a:avLst/>
          </a:prstGeom>
          <a:ln>
            <a:solidFill>
              <a:srgbClr val="7F7F7F"/>
            </a:solidFill>
          </a:ln>
        </p:spPr>
        <p:txBody>
          <a:bodyPr wrap="square">
            <a:spAutoFit/>
          </a:bodyPr>
          <a:lstStyle/>
          <a:p>
            <a:r>
              <a:rPr lang="it-IT" sz="1600" kern="1200" dirty="0">
                <a:latin typeface="Calibri"/>
                <a:cs typeface="Calibri"/>
              </a:rPr>
              <a:t>Sono correlate in un’unica grandezza detta </a:t>
            </a:r>
            <a:r>
              <a:rPr lang="it-IT" sz="1600" b="1" dirty="0">
                <a:solidFill>
                  <a:schemeClr val="accent2"/>
                </a:solidFill>
                <a:cs typeface="Calibri"/>
              </a:rPr>
              <a:t>elettronegatività</a:t>
            </a:r>
          </a:p>
        </p:txBody>
      </p:sp>
      <p:cxnSp>
        <p:nvCxnSpPr>
          <p:cNvPr id="14" name="Connettore 2 13"/>
          <p:cNvCxnSpPr/>
          <p:nvPr/>
        </p:nvCxnSpPr>
        <p:spPr>
          <a:xfrm>
            <a:off x="6968931" y="2788661"/>
            <a:ext cx="0" cy="914298"/>
          </a:xfrm>
          <a:prstGeom prst="straightConnector1">
            <a:avLst/>
          </a:prstGeom>
          <a:ln w="79375" cap="rnd" cmpd="sng">
            <a:solidFill>
              <a:srgbClr val="7F7F7F"/>
            </a:solidFill>
            <a:miter lim="800000"/>
            <a:tailEnd type="arrow" w="lg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CasellaDiTesto 14"/>
          <p:cNvSpPr txBox="1"/>
          <p:nvPr/>
        </p:nvSpPr>
        <p:spPr>
          <a:xfrm>
            <a:off x="4377540" y="3761688"/>
            <a:ext cx="4563610" cy="1846659"/>
          </a:xfrm>
          <a:prstGeom prst="rect">
            <a:avLst/>
          </a:prstGeom>
          <a:noFill/>
          <a:ln>
            <a:solidFill>
              <a:srgbClr val="7F7F7F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it-IT" sz="1600" kern="1200" dirty="0">
                <a:latin typeface="Calibri"/>
                <a:cs typeface="Calibri"/>
              </a:rPr>
              <a:t>L’andamento periodico dell’elettronegatività rispecchia quello di energia di ionizzazione e affinità elettronica</a:t>
            </a:r>
          </a:p>
          <a:p>
            <a:pPr marL="285750" indent="-285750">
              <a:buFont typeface="Arial"/>
              <a:buChar char="•"/>
            </a:pPr>
            <a:r>
              <a:rPr lang="it-IT" sz="1600" kern="1200" dirty="0">
                <a:latin typeface="Calibri"/>
                <a:cs typeface="Calibri"/>
              </a:rPr>
              <a:t>Viene misurata secondo </a:t>
            </a:r>
            <a:r>
              <a:rPr lang="it-IT" sz="1600" b="1" dirty="0">
                <a:solidFill>
                  <a:schemeClr val="accent2"/>
                </a:solidFill>
                <a:cs typeface="Calibri"/>
              </a:rPr>
              <a:t>una scala arbitraria </a:t>
            </a:r>
            <a:r>
              <a:rPr lang="it-IT" sz="1600" kern="1200" dirty="0">
                <a:solidFill>
                  <a:srgbClr val="000000"/>
                </a:solidFill>
                <a:latin typeface="Calibri"/>
                <a:cs typeface="Calibri"/>
              </a:rPr>
              <a:t>proposta da </a:t>
            </a:r>
            <a:r>
              <a:rPr lang="it-IT" sz="1600" b="1" dirty="0">
                <a:solidFill>
                  <a:schemeClr val="accent2"/>
                </a:solidFill>
                <a:cs typeface="Calibri"/>
              </a:rPr>
              <a:t>Linus Carl </a:t>
            </a:r>
            <a:r>
              <a:rPr lang="it-IT" sz="1600" b="1" dirty="0" err="1">
                <a:solidFill>
                  <a:schemeClr val="accent2"/>
                </a:solidFill>
                <a:cs typeface="Calibri"/>
              </a:rPr>
              <a:t>Pauling</a:t>
            </a:r>
            <a:endParaRPr lang="it-IT" sz="1600" b="1" dirty="0">
              <a:solidFill>
                <a:schemeClr val="accent2"/>
              </a:solidFill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it-IT" sz="1600" kern="1200" dirty="0">
                <a:latin typeface="Calibri"/>
                <a:cs typeface="Calibri"/>
              </a:rPr>
              <a:t>Il fluoro ha il valore più elevato = 4; il francio ha il valore più basso = 0,7</a:t>
            </a:r>
          </a:p>
        </p:txBody>
      </p:sp>
      <p:pic>
        <p:nvPicPr>
          <p:cNvPr id="2" name="Immagine 1" descr="Schermata 2016-04-18 a 15.19.5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874" y="1080060"/>
            <a:ext cx="2171700" cy="52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6154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282966" y="1609388"/>
            <a:ext cx="4332270" cy="1323439"/>
          </a:xfrm>
          <a:prstGeom prst="rect">
            <a:avLst/>
          </a:prstGeom>
          <a:ln>
            <a:solidFill>
              <a:srgbClr val="7F7F7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it-IT" sz="1600" b="1" dirty="0">
                <a:solidFill>
                  <a:schemeClr val="accent2"/>
                </a:solidFill>
                <a:cs typeface="Calibri"/>
              </a:rPr>
              <a:t>Metalli</a:t>
            </a:r>
            <a:r>
              <a:rPr lang="it-IT" sz="1600" b="1" dirty="0">
                <a:latin typeface="Calibri"/>
                <a:cs typeface="Calibri"/>
              </a:rPr>
              <a:t>:</a:t>
            </a:r>
            <a:r>
              <a:rPr lang="it-IT" sz="1600" dirty="0">
                <a:latin typeface="Calibri"/>
                <a:cs typeface="Calibri"/>
              </a:rPr>
              <a:t> bassi valori di energia di ionizzazione, </a:t>
            </a:r>
            <a:br>
              <a:rPr lang="it-IT" sz="1600" dirty="0">
                <a:latin typeface="Calibri"/>
                <a:cs typeface="Calibri"/>
              </a:rPr>
            </a:br>
            <a:r>
              <a:rPr lang="it-IT" sz="1600" dirty="0">
                <a:latin typeface="Calibri"/>
                <a:cs typeface="Calibri"/>
              </a:rPr>
              <a:t>di affinità elettronica e di elettronegatività</a:t>
            </a:r>
          </a:p>
          <a:p>
            <a:pPr algn="ctr"/>
            <a:r>
              <a:rPr lang="it-IT" sz="1600" dirty="0">
                <a:solidFill>
                  <a:schemeClr val="bg1">
                    <a:lumMod val="50000"/>
                  </a:schemeClr>
                </a:solidFill>
                <a:latin typeface="Calibri"/>
                <a:ea typeface="Wingdings"/>
                <a:cs typeface="Calibri"/>
                <a:sym typeface="Wingdings"/>
              </a:rPr>
              <a:t></a:t>
            </a:r>
            <a:endParaRPr lang="it-IT" sz="1600" dirty="0">
              <a:latin typeface="Calibri"/>
              <a:cs typeface="Calibri"/>
            </a:endParaRPr>
          </a:p>
          <a:p>
            <a:pPr algn="ctr"/>
            <a:r>
              <a:rPr lang="it-IT" sz="1600" dirty="0">
                <a:latin typeface="Calibri"/>
                <a:cs typeface="Calibri"/>
              </a:rPr>
              <a:t>tendono a perdere facilmente gli elettroni </a:t>
            </a:r>
            <a:br>
              <a:rPr lang="it-IT" sz="1600" dirty="0">
                <a:latin typeface="Calibri"/>
                <a:cs typeface="Calibri"/>
              </a:rPr>
            </a:br>
            <a:r>
              <a:rPr lang="it-IT" sz="1600" dirty="0">
                <a:latin typeface="Calibri"/>
                <a:cs typeface="Calibri"/>
              </a:rPr>
              <a:t>più esterni</a:t>
            </a:r>
            <a:endParaRPr lang="it-IT" sz="1600" b="1" dirty="0">
              <a:solidFill>
                <a:schemeClr val="accent2"/>
              </a:solidFill>
              <a:cs typeface="Calibri"/>
            </a:endParaRPr>
          </a:p>
        </p:txBody>
      </p:sp>
      <p:sp>
        <p:nvSpPr>
          <p:cNvPr id="13" name="Rettangolo 12"/>
          <p:cNvSpPr/>
          <p:nvPr/>
        </p:nvSpPr>
        <p:spPr>
          <a:xfrm>
            <a:off x="282966" y="3601419"/>
            <a:ext cx="4332269" cy="1077218"/>
          </a:xfrm>
          <a:prstGeom prst="rect">
            <a:avLst/>
          </a:prstGeom>
          <a:ln>
            <a:solidFill>
              <a:srgbClr val="7F7F7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it-IT" sz="1600" b="1" dirty="0">
                <a:solidFill>
                  <a:schemeClr val="accent2"/>
                </a:solidFill>
                <a:cs typeface="Calibri"/>
              </a:rPr>
              <a:t>Non metalli</a:t>
            </a:r>
            <a:r>
              <a:rPr lang="it-IT" sz="1600" b="1" dirty="0">
                <a:latin typeface="Calibri"/>
                <a:cs typeface="Calibri"/>
              </a:rPr>
              <a:t>:</a:t>
            </a:r>
            <a:r>
              <a:rPr lang="it-IT" sz="1600" dirty="0">
                <a:latin typeface="Calibri"/>
                <a:cs typeface="Calibri"/>
              </a:rPr>
              <a:t> alti valori di energia di ionizzazione, di affinità elettronica e di elettronegatività</a:t>
            </a:r>
          </a:p>
          <a:p>
            <a:pPr algn="ctr"/>
            <a:r>
              <a:rPr lang="it-IT" sz="1600" dirty="0">
                <a:solidFill>
                  <a:schemeClr val="bg1">
                    <a:lumMod val="50000"/>
                  </a:schemeClr>
                </a:solidFill>
                <a:latin typeface="Calibri"/>
                <a:ea typeface="Wingdings"/>
                <a:cs typeface="Calibri"/>
                <a:sym typeface="Wingdings"/>
              </a:rPr>
              <a:t></a:t>
            </a:r>
            <a:endParaRPr lang="it-IT" sz="1600" dirty="0">
              <a:latin typeface="Calibri"/>
              <a:cs typeface="Calibri"/>
            </a:endParaRPr>
          </a:p>
          <a:p>
            <a:pPr algn="ctr"/>
            <a:r>
              <a:rPr lang="it-IT" sz="1600" dirty="0">
                <a:latin typeface="Calibri"/>
                <a:cs typeface="Calibri"/>
              </a:rPr>
              <a:t>tendono ad acquistare elettroni</a:t>
            </a:r>
          </a:p>
        </p:txBody>
      </p:sp>
      <p:sp>
        <p:nvSpPr>
          <p:cNvPr id="14" name="Rettangolo 13"/>
          <p:cNvSpPr/>
          <p:nvPr/>
        </p:nvSpPr>
        <p:spPr>
          <a:xfrm>
            <a:off x="282965" y="5430105"/>
            <a:ext cx="4332271" cy="830997"/>
          </a:xfrm>
          <a:prstGeom prst="rect">
            <a:avLst/>
          </a:prstGeom>
          <a:ln>
            <a:solidFill>
              <a:srgbClr val="7F7F7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it-IT" sz="1600" b="1" dirty="0">
                <a:solidFill>
                  <a:schemeClr val="accent2"/>
                </a:solidFill>
                <a:cs typeface="Calibri"/>
              </a:rPr>
              <a:t>Semimetalli</a:t>
            </a:r>
            <a:r>
              <a:rPr lang="it-IT" sz="1600" b="1" dirty="0">
                <a:latin typeface="Calibri"/>
                <a:cs typeface="Calibri"/>
              </a:rPr>
              <a:t>:</a:t>
            </a:r>
            <a:r>
              <a:rPr lang="it-IT" sz="1600" dirty="0">
                <a:latin typeface="Calibri"/>
                <a:cs typeface="Calibri"/>
              </a:rPr>
              <a:t> hanno proprietà intermedie tra i metalli e i non metalli. Sono chiamati </a:t>
            </a:r>
            <a:r>
              <a:rPr lang="it-IT" sz="1600" b="1" dirty="0">
                <a:solidFill>
                  <a:schemeClr val="accent2"/>
                </a:solidFill>
                <a:cs typeface="Calibri"/>
              </a:rPr>
              <a:t>semiconduttori</a:t>
            </a:r>
          </a:p>
        </p:txBody>
      </p:sp>
      <p:pic>
        <p:nvPicPr>
          <p:cNvPr id="2" name="Immagine 1" descr="Schermata 2016-04-18 a 15.20.5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72" y="1010420"/>
            <a:ext cx="4292600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7260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egnaposto contenuto 8" descr="Schermata 2016-04-22 a 15.48.40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3345" b="1667"/>
          <a:stretch/>
        </p:blipFill>
        <p:spPr>
          <a:xfrm>
            <a:off x="457200" y="834282"/>
            <a:ext cx="8334894" cy="4760462"/>
          </a:xfrm>
        </p:spPr>
      </p:pic>
    </p:spTree>
    <p:extLst>
      <p:ext uri="{BB962C8B-B14F-4D97-AF65-F5344CB8AC3E}">
        <p14:creationId xmlns:p14="http://schemas.microsoft.com/office/powerpoint/2010/main" val="1963092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/>
          <p:cNvSpPr/>
          <p:nvPr/>
        </p:nvSpPr>
        <p:spPr>
          <a:xfrm>
            <a:off x="181434" y="336057"/>
            <a:ext cx="4735373" cy="461665"/>
          </a:xfrm>
          <a:prstGeom prst="rect">
            <a:avLst/>
          </a:prstGeom>
          <a:ln>
            <a:solidFill>
              <a:srgbClr val="7F7F7F"/>
            </a:solidFill>
          </a:ln>
        </p:spPr>
        <p:txBody>
          <a:bodyPr wrap="square">
            <a:spAutoFit/>
          </a:bodyPr>
          <a:lstStyle/>
          <a:p>
            <a:r>
              <a:rPr lang="it-IT" sz="1200" dirty="0">
                <a:solidFill>
                  <a:schemeClr val="bg1">
                    <a:lumMod val="95000"/>
                  </a:schemeClr>
                </a:solidFill>
                <a:latin typeface="Museo Sans 100"/>
                <a:cs typeface="Museo Sans 100"/>
                <a:sym typeface="Wingdings"/>
              </a:rPr>
              <a:t>L’andamento periodico delle proprietà </a:t>
            </a:r>
            <a:br>
              <a:rPr lang="it-IT" sz="1200" dirty="0">
                <a:solidFill>
                  <a:schemeClr val="bg1">
                    <a:lumMod val="95000"/>
                  </a:schemeClr>
                </a:solidFill>
                <a:latin typeface="Museo Sans 100"/>
                <a:cs typeface="Museo Sans 100"/>
                <a:sym typeface="Wingdings"/>
              </a:rPr>
            </a:br>
            <a:r>
              <a:rPr lang="it-IT" sz="1200" dirty="0">
                <a:solidFill>
                  <a:schemeClr val="bg1">
                    <a:lumMod val="95000"/>
                  </a:schemeClr>
                </a:solidFill>
                <a:latin typeface="Museo Sans 100"/>
                <a:cs typeface="Museo Sans 100"/>
                <a:sym typeface="Wingdings"/>
              </a:rPr>
              <a:t>degli elementi</a:t>
            </a:r>
            <a:endParaRPr lang="it-IT" sz="1200" dirty="0">
              <a:solidFill>
                <a:schemeClr val="bg1">
                  <a:lumMod val="95000"/>
                </a:schemeClr>
              </a:solidFill>
              <a:latin typeface="Museo Sans 100"/>
              <a:cs typeface="Museo Sans 100"/>
            </a:endParaRPr>
          </a:p>
        </p:txBody>
      </p:sp>
      <p:pic>
        <p:nvPicPr>
          <p:cNvPr id="2" name="Immagine 1" descr="Schermata 2016-04-18 a 15.29.4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34" y="1566682"/>
            <a:ext cx="8530584" cy="4829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325346"/>
      </p:ext>
    </p:extLst>
  </p:cSld>
  <p:clrMapOvr>
    <a:masterClrMapping/>
  </p:clrMapOvr>
</p:sld>
</file>

<file path=ppt/theme/theme1.xml><?xml version="1.0" encoding="utf-8"?>
<a:theme xmlns:a="http://schemas.openxmlformats.org/drawingml/2006/main" name="1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549</TotalTime>
  <Words>830</Words>
  <Application>Microsoft Office PowerPoint</Application>
  <PresentationFormat>Presentazione su schermo (4:3)</PresentationFormat>
  <Paragraphs>103</Paragraphs>
  <Slides>18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18</vt:i4>
      </vt:variant>
    </vt:vector>
  </HeadingPairs>
  <TitlesOfParts>
    <vt:vector size="19" baseType="lpstr">
      <vt:lpstr>1_Tema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Silvia C</dc:creator>
  <cp:lastModifiedBy>Emmanuel Giuga</cp:lastModifiedBy>
  <cp:revision>65</cp:revision>
  <dcterms:created xsi:type="dcterms:W3CDTF">2014-05-11T13:22:30Z</dcterms:created>
  <dcterms:modified xsi:type="dcterms:W3CDTF">2022-11-04T10:22:57Z</dcterms:modified>
</cp:coreProperties>
</file>