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82" r:id="rId2"/>
    <p:sldId id="504" r:id="rId3"/>
    <p:sldId id="483" r:id="rId4"/>
    <p:sldId id="484" r:id="rId5"/>
    <p:sldId id="485" r:id="rId6"/>
    <p:sldId id="486" r:id="rId7"/>
    <p:sldId id="487" r:id="rId8"/>
    <p:sldId id="488" r:id="rId9"/>
    <p:sldId id="489" r:id="rId10"/>
    <p:sldId id="490" r:id="rId11"/>
    <p:sldId id="491" r:id="rId12"/>
    <p:sldId id="492" r:id="rId13"/>
    <p:sldId id="493" r:id="rId14"/>
    <p:sldId id="494" r:id="rId15"/>
    <p:sldId id="495" r:id="rId16"/>
    <p:sldId id="496" r:id="rId17"/>
    <p:sldId id="497" r:id="rId18"/>
    <p:sldId id="498" r:id="rId19"/>
    <p:sldId id="499" r:id="rId20"/>
    <p:sldId id="500" r:id="rId21"/>
    <p:sldId id="501" r:id="rId22"/>
    <p:sldId id="502" r:id="rId23"/>
    <p:sldId id="503" r:id="rId24"/>
    <p:sldId id="505" r:id="rId25"/>
    <p:sldId id="506" r:id="rId26"/>
    <p:sldId id="507" r:id="rId27"/>
    <p:sldId id="508" r:id="rId28"/>
    <p:sldId id="509" r:id="rId29"/>
    <p:sldId id="510" r:id="rId30"/>
    <p:sldId id="511" r:id="rId31"/>
    <p:sldId id="512" r:id="rId32"/>
    <p:sldId id="513" r:id="rId33"/>
    <p:sldId id="514" r:id="rId34"/>
    <p:sldId id="515" r:id="rId35"/>
    <p:sldId id="516" r:id="rId36"/>
    <p:sldId id="517" r:id="rId37"/>
    <p:sldId id="518" r:id="rId3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09" autoAdjust="0"/>
    <p:restoredTop sz="94660"/>
  </p:normalViewPr>
  <p:slideViewPr>
    <p:cSldViewPr snapToGrid="0">
      <p:cViewPr varScale="1">
        <p:scale>
          <a:sx n="56" d="100"/>
          <a:sy n="56" d="100"/>
        </p:scale>
        <p:origin x="9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A8003-C433-4FD0-DEF4-22451368DFB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3AF71F-7C9E-2124-D0A1-33D00869FF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48F8F2A-E2F3-4EEB-69A4-053A053556B1}"/>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5" name="Segnaposto piè di pagina 4">
            <a:extLst>
              <a:ext uri="{FF2B5EF4-FFF2-40B4-BE49-F238E27FC236}">
                <a16:creationId xmlns:a16="http://schemas.microsoft.com/office/drawing/2014/main" id="{00511E0F-5C2F-0D13-973F-5D8BBC9524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3F90B8E-DD1C-BB0F-C111-27E5550055D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609643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9DB48-6411-1F37-5E0F-A87B690E8B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25B0742-5DA0-DCD6-12AF-7A635D42E95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DF3D94-66AF-498C-2FE4-8B515E781DA1}"/>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5" name="Segnaposto piè di pagina 4">
            <a:extLst>
              <a:ext uri="{FF2B5EF4-FFF2-40B4-BE49-F238E27FC236}">
                <a16:creationId xmlns:a16="http://schemas.microsoft.com/office/drawing/2014/main" id="{B6619B68-8960-4D8E-6740-14FBE24635B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0B36CF-FA7D-2DBB-7CF9-9FCEB0D809CE}"/>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398558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B64E94-D18D-A7AB-1D94-8D5FF7249B6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960B7C4-CADF-DF0C-233D-0DC94EB2F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D447D5-6E20-30CB-28A8-E2BD07D1B0DF}"/>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5" name="Segnaposto piè di pagina 4">
            <a:extLst>
              <a:ext uri="{FF2B5EF4-FFF2-40B4-BE49-F238E27FC236}">
                <a16:creationId xmlns:a16="http://schemas.microsoft.com/office/drawing/2014/main" id="{68320DC6-C670-1FE9-53CA-08747CCB46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0DE71-658B-EAF5-1396-4A5B25CE0E28}"/>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021870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F215B-19C0-7DDA-6D93-9BC38BDC8C5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9DA209F-A035-BBD8-25F5-F260E687F42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44CA3D2-36B8-6746-3C8F-6BEED074543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E10C0D8-5C6F-A737-F1F9-54303E500F55}"/>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6" name="Segnaposto piè di pagina 5">
            <a:extLst>
              <a:ext uri="{FF2B5EF4-FFF2-40B4-BE49-F238E27FC236}">
                <a16:creationId xmlns:a16="http://schemas.microsoft.com/office/drawing/2014/main" id="{27FBA7FD-8044-9347-DBF0-0C6321DAE6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E74AACB-7E95-9B20-D5F9-01ED3D17041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842290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7FF74-4D61-107D-CECD-3BBABEC8E49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10F6AE2-AE9A-2C12-FF30-DA86E164E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41DE8CB-6207-4091-2FD1-69236A0C9F8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5F6D97-F2A8-DD8B-9F40-90A9A4EA2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6A6FD7B-E400-4BBB-12A4-BF26B9E928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ED50CF2-3C58-90CE-369A-74B8F6D08B81}"/>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8" name="Segnaposto piè di pagina 7">
            <a:extLst>
              <a:ext uri="{FF2B5EF4-FFF2-40B4-BE49-F238E27FC236}">
                <a16:creationId xmlns:a16="http://schemas.microsoft.com/office/drawing/2014/main" id="{26B13D53-42D9-19C8-51E7-CA07764ED35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732A103-7C92-C022-A3BC-755AE4D3BF3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2702658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0C7965-FF46-52CD-B80F-3CB950A765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403D662-ECB4-5590-FD2A-65E3B63DB51A}"/>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4" name="Segnaposto piè di pagina 3">
            <a:extLst>
              <a:ext uri="{FF2B5EF4-FFF2-40B4-BE49-F238E27FC236}">
                <a16:creationId xmlns:a16="http://schemas.microsoft.com/office/drawing/2014/main" id="{D958F8E7-7AC3-2294-4031-E7610FC3B08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473B744-5BFD-6E1F-0C16-A663CFFE278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223491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6729E13-131A-E5C0-5176-AE17981E0A87}"/>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3" name="Segnaposto piè di pagina 2">
            <a:extLst>
              <a:ext uri="{FF2B5EF4-FFF2-40B4-BE49-F238E27FC236}">
                <a16:creationId xmlns:a16="http://schemas.microsoft.com/office/drawing/2014/main" id="{3FD7D9D8-69F0-2052-EC2F-C34BFC6219D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8061CE9-3CEB-F876-92D9-283D68E4B0F4}"/>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057185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C173F2-DD73-B654-92ED-0FD1DD07DB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80FB51C-5C93-0CAE-80D0-BACFEED3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8414C5-2064-ED7D-5A56-848D5D5E1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CA4BB0-195A-73BC-B84E-392426E2175E}"/>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6" name="Segnaposto piè di pagina 5">
            <a:extLst>
              <a:ext uri="{FF2B5EF4-FFF2-40B4-BE49-F238E27FC236}">
                <a16:creationId xmlns:a16="http://schemas.microsoft.com/office/drawing/2014/main" id="{EF9C3771-96CF-74BB-FF38-12D066287F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7AF5B8-AD65-B8B0-B656-F6D37D893579}"/>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591085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9F67-853D-EE40-770E-8A078E1B510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B49D38-8488-5D81-D887-401D6545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00A503C-EED7-5875-A1CC-B06C0B6E7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70AE90C-B95A-21C7-B2E5-290496920D7B}"/>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6" name="Segnaposto piè di pagina 5">
            <a:extLst>
              <a:ext uri="{FF2B5EF4-FFF2-40B4-BE49-F238E27FC236}">
                <a16:creationId xmlns:a16="http://schemas.microsoft.com/office/drawing/2014/main" id="{0389F889-ACA6-11B0-6063-E70C65907F6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FA0589C-DBB0-E113-8FE9-F5913931D4AA}"/>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1692710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29E05B-4B22-B3F8-73E0-F014FB57B1E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6D4AE-A432-B37A-AAC4-09B32CB7AB6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D8775C-A5BF-8B59-3052-00E4A21DCB14}"/>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5" name="Segnaposto piè di pagina 4">
            <a:extLst>
              <a:ext uri="{FF2B5EF4-FFF2-40B4-BE49-F238E27FC236}">
                <a16:creationId xmlns:a16="http://schemas.microsoft.com/office/drawing/2014/main" id="{7FBA42FF-9E7D-10FE-8482-6BFFB254CCF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0F60B-95F8-B21D-829D-B6719936754C}"/>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28642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FEA0187-063E-255A-D2D9-94DDFF84A53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6CED53B-7CBF-9F4C-8E24-32B82E7CCD4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A714305-6B8D-81F8-D9AC-CB97E24AB6C8}"/>
              </a:ext>
            </a:extLst>
          </p:cNvPr>
          <p:cNvSpPr>
            <a:spLocks noGrp="1"/>
          </p:cNvSpPr>
          <p:nvPr>
            <p:ph type="dt" sz="half" idx="10"/>
          </p:nvPr>
        </p:nvSpPr>
        <p:spPr/>
        <p:txBody>
          <a:bodyPr/>
          <a:lstStyle/>
          <a:p>
            <a:fld id="{0AAE72CC-76BD-4453-8CDB-CB080190B4A7}" type="datetimeFigureOut">
              <a:rPr lang="it-IT" smtClean="0"/>
              <a:t>25/01/2026</a:t>
            </a:fld>
            <a:endParaRPr lang="it-IT"/>
          </a:p>
        </p:txBody>
      </p:sp>
      <p:sp>
        <p:nvSpPr>
          <p:cNvPr id="5" name="Segnaposto piè di pagina 4">
            <a:extLst>
              <a:ext uri="{FF2B5EF4-FFF2-40B4-BE49-F238E27FC236}">
                <a16:creationId xmlns:a16="http://schemas.microsoft.com/office/drawing/2014/main" id="{0CD62FE3-9BA9-6BB2-97E6-2FEBAC9E83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6973782-4D73-0B12-7938-AC8EF2B9B99D}"/>
              </a:ext>
            </a:extLst>
          </p:cNvPr>
          <p:cNvSpPr>
            <a:spLocks noGrp="1"/>
          </p:cNvSpPr>
          <p:nvPr>
            <p:ph type="sldNum" sz="quarter" idx="12"/>
          </p:nvPr>
        </p:nvSpPr>
        <p:spPr/>
        <p:txBody>
          <a:bodyPr/>
          <a:lstStyle/>
          <a:p>
            <a:fld id="{D8849420-E831-40B9-B957-0FB27C8020B1}" type="slidenum">
              <a:rPr lang="it-IT" smtClean="0"/>
              <a:t>‹N›</a:t>
            </a:fld>
            <a:endParaRPr lang="it-IT"/>
          </a:p>
        </p:txBody>
      </p:sp>
    </p:spTree>
    <p:extLst>
      <p:ext uri="{BB962C8B-B14F-4D97-AF65-F5344CB8AC3E}">
        <p14:creationId xmlns:p14="http://schemas.microsoft.com/office/powerpoint/2010/main" val="3370230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35000">
              <a:schemeClr val="tx2">
                <a:lumMod val="10000"/>
                <a:lumOff val="90000"/>
              </a:schemeClr>
            </a:gs>
            <a:gs pos="55000">
              <a:schemeClr val="tx2">
                <a:lumMod val="10000"/>
                <a:lumOff val="90000"/>
              </a:schemeClr>
            </a:gs>
          </a:gsLst>
          <a:lin ang="27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1B3CAFF-BF7F-E7E9-B0D7-A419855569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450A9A7-CD9C-3833-F9F1-159F5B72B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76E6FE-044B-4B60-20BA-C5CFB1CF5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AE72CC-76BD-4453-8CDB-CB080190B4A7}" type="datetimeFigureOut">
              <a:rPr lang="it-IT" smtClean="0"/>
              <a:t>25/01/2026</a:t>
            </a:fld>
            <a:endParaRPr lang="it-IT"/>
          </a:p>
        </p:txBody>
      </p:sp>
      <p:sp>
        <p:nvSpPr>
          <p:cNvPr id="5" name="Segnaposto piè di pagina 4">
            <a:extLst>
              <a:ext uri="{FF2B5EF4-FFF2-40B4-BE49-F238E27FC236}">
                <a16:creationId xmlns:a16="http://schemas.microsoft.com/office/drawing/2014/main" id="{4FCFD8A9-6DDD-7ED6-5D08-4D35C224EE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01CE86D7-5C9E-2580-94A7-F8D9AE7D35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849420-E831-40B9-B957-0FB27C8020B1}" type="slidenum">
              <a:rPr lang="it-IT" smtClean="0"/>
              <a:t>‹N›</a:t>
            </a:fld>
            <a:endParaRPr lang="it-IT"/>
          </a:p>
        </p:txBody>
      </p:sp>
    </p:spTree>
    <p:extLst>
      <p:ext uri="{BB962C8B-B14F-4D97-AF65-F5344CB8AC3E}">
        <p14:creationId xmlns:p14="http://schemas.microsoft.com/office/powerpoint/2010/main" val="3161572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BXR4EauVlWQ?si=Hf85p1vb1m9B7chu"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www.spreaker.com/episode/pedagogia-del-novecento-modelli-scuole-correnti-di-pensiero--66579308"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Le scuole pedagogiche nel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54433"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21697" y="3386087"/>
            <a:ext cx="5250553" cy="213904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hlinkClick r:id="rId3"/>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hlinkClick r:id="rId3"/>
              </a:rPr>
              <a:t>https://youtu.be/BXR4EauVlWQ?si=Hf85p1vb1m9B7chu</a:t>
            </a: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19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hlinkClick r:id="rId4"/>
              </a:rPr>
              <a:t>https://www.spreaker.com/episode/pedagogia-del-novecento-modelli-scuole-correnti-di-pensiero--66579308</a:t>
            </a: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pic>
        <p:nvPicPr>
          <p:cNvPr id="4" name="Immagine 3">
            <a:extLst>
              <a:ext uri="{FF2B5EF4-FFF2-40B4-BE49-F238E27FC236}">
                <a16:creationId xmlns:a16="http://schemas.microsoft.com/office/drawing/2014/main" id="{682E3B12-1DB7-6DDC-DF97-B8D8A6C29ACE}"/>
              </a:ext>
            </a:extLst>
          </p:cNvPr>
          <p:cNvPicPr>
            <a:picLocks noChangeAspect="1"/>
          </p:cNvPicPr>
          <p:nvPr/>
        </p:nvPicPr>
        <p:blipFill>
          <a:blip r:embed="rId5"/>
          <a:stretch>
            <a:fillRect/>
          </a:stretch>
        </p:blipFill>
        <p:spPr>
          <a:xfrm>
            <a:off x="7498073" y="2152904"/>
            <a:ext cx="3372230" cy="3372230"/>
          </a:xfrm>
          <a:prstGeom prst="rect">
            <a:avLst/>
          </a:prstGeom>
        </p:spPr>
      </p:pic>
    </p:spTree>
    <p:extLst>
      <p:ext uri="{BB962C8B-B14F-4D97-AF65-F5344CB8AC3E}">
        <p14:creationId xmlns:p14="http://schemas.microsoft.com/office/powerpoint/2010/main" val="2186439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18646" y="2364142"/>
            <a:ext cx="9551657" cy="33547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Nel periodo successivo alla prima guerra mondiale l'Italia cade in un'acuta crisi economica e politica che sfocia con la conquista del potere da parte dei fascisti.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 moneta subisce una forte svalutazione, nel Paese esiste un diffuso malcontento sociale e le forze politiche liberali non riescono a risolvere le difficoltà della nazione.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1900" dirty="0">
                <a:solidFill>
                  <a:prstClr val="black"/>
                </a:solidFill>
                <a:latin typeface="Palatino Linotype" panose="02040502050505030304" pitchFamily="18" charset="0"/>
                <a:sym typeface="Wingdings" panose="05000000000000000000" pitchFamily="2" charset="2"/>
              </a:rPr>
              <a:t>La crescita del Partito Popolare e del Partito Socialista determina la fine dell’egemonia delle forze liberali. Giovanni Giolitti tenta di gestire la crisi politica e le tensioni sociali adottando una linea attendista e non repressiva. Tuttavia, questa scelta non è condivisa dai ceti più abbienti, che temono l’espansione del socialismo massimalista, considerato una minaccia all’ordine sociale e politico.</a:t>
            </a:r>
            <a:endParaRPr kumimoji="0" lang="it-IT" sz="19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endParaRPr>
          </a:p>
        </p:txBody>
      </p:sp>
    </p:spTree>
    <p:extLst>
      <p:ext uri="{BB962C8B-B14F-4D97-AF65-F5344CB8AC3E}">
        <p14:creationId xmlns:p14="http://schemas.microsoft.com/office/powerpoint/2010/main" val="444447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318646" y="2414745"/>
            <a:ext cx="9583715"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Si creano quindi le condizioni per una svolta autoritaria e antidemocratica che porta al potere i fascisti di Benito Mussolini che instaura un regime dittatoriale che si esaurisce completamente solo dopo la sconfitta dell’Italia nella Seconda Guerra </a:t>
            </a:r>
            <a:r>
              <a:rPr lang="it-IT" sz="2000" b="1" dirty="0">
                <a:solidFill>
                  <a:prstClr val="black"/>
                </a:solidFill>
                <a:latin typeface="Palatino Linotype" panose="02040502050505030304" pitchFamily="18" charset="0"/>
                <a:sym typeface="Wingdings" panose="05000000000000000000" pitchFamily="2" charset="2"/>
              </a:rPr>
              <a:t>M</a:t>
            </a:r>
            <a:r>
              <a:rPr kumimoji="0" lang="it-IT" sz="20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ondiale</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b="1"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Alla crisi politica delle forze liberali corrisponde anche una crisi ideologica.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Negli anni tra Ottocento e Novecento, come nel resto d'Europa, la classe dirigente italiana è influenzata prevalentemente dalla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cultura positivista </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che è favorevole alla </a:t>
            </a:r>
            <a:r>
              <a:rPr kumimoji="0" lang="it-IT" sz="20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laicizzazione della cultura e della scuola</a:t>
            </a:r>
            <a:r>
              <a:rPr kumimoji="0" lang="it-IT" sz="200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sym typeface="Wingdings" panose="05000000000000000000" pitchFamily="2" charset="2"/>
              </a:rPr>
              <a:t>. </a:t>
            </a:r>
            <a:endParaRPr lang="it-IT" sz="2000" dirty="0">
              <a:solidFill>
                <a:prstClr val="black"/>
              </a:solidFill>
              <a:latin typeface="Palatino Linotype" panose="02040502050505030304" pitchFamily="18" charset="0"/>
              <a:sym typeface="Wingdings" panose="05000000000000000000" pitchFamily="2" charset="2"/>
            </a:endParaRPr>
          </a:p>
        </p:txBody>
      </p:sp>
    </p:spTree>
    <p:extLst>
      <p:ext uri="{BB962C8B-B14F-4D97-AF65-F5344CB8AC3E}">
        <p14:creationId xmlns:p14="http://schemas.microsoft.com/office/powerpoint/2010/main" val="4232594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0C85FE6B-1F78-9E21-C9FC-D2E5B8116326}"/>
              </a:ext>
            </a:extLst>
          </p:cNvPr>
          <p:cNvSpPr txBox="1"/>
          <p:nvPr/>
        </p:nvSpPr>
        <p:spPr>
          <a:xfrm>
            <a:off x="1294603" y="2499384"/>
            <a:ext cx="9599744"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Il contributo fornito dagli studiosi italiani al nuovo filone culturale, sia come filosofi sia come scienziati, in realtà è relativamente modesto.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sz="2000" dirty="0">
              <a:solidFill>
                <a:prstClr val="black"/>
              </a:solidFill>
              <a:latin typeface="Palatino Linotype" panose="02040502050505030304" pitchFamily="18" charset="0"/>
              <a:sym typeface="Wingdings" panose="05000000000000000000"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sz="2000" dirty="0">
                <a:solidFill>
                  <a:prstClr val="black"/>
                </a:solidFill>
                <a:latin typeface="Palatino Linotype" panose="02040502050505030304" pitchFamily="18" charset="0"/>
                <a:sym typeface="Wingdings" panose="05000000000000000000" pitchFamily="2" charset="2"/>
              </a:rPr>
              <a:t>Dal punto di vista politico, nonostante il conflitto con la Chiesa dovuto all'annessione di gran parte dei territori pontifici e, successivamente, alla proclamazione di Roma come capitale del regno, i governi liberali che si susseguono eviteranno il più possibile di arrivare a uno scontro con le autorità religiose.</a:t>
            </a:r>
          </a:p>
        </p:txBody>
      </p:sp>
    </p:spTree>
    <p:extLst>
      <p:ext uri="{BB962C8B-B14F-4D97-AF65-F5344CB8AC3E}">
        <p14:creationId xmlns:p14="http://schemas.microsoft.com/office/powerpoint/2010/main" val="406447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86491" y="584808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714500" y="2163776"/>
            <a:ext cx="9155803" cy="3477875"/>
          </a:xfrm>
          <a:prstGeom prst="rect">
            <a:avLst/>
          </a:prstGeom>
          <a:noFill/>
        </p:spPr>
        <p:txBody>
          <a:bodyPr wrap="square" rtlCol="0">
            <a:spAutoFit/>
          </a:bodyPr>
          <a:lstStyle/>
          <a:p>
            <a:pPr algn="just"/>
            <a:r>
              <a:rPr lang="it-IT" sz="2000" dirty="0">
                <a:latin typeface="Palatino Linotype" panose="02040502050505030304" pitchFamily="18" charset="0"/>
              </a:rPr>
              <a:t>Gli intellettuali italiani diventano sempre più intolleranti nei confronti dell’idea positivista che lo studio dell’uomo potesse essere realizzato attraverso la stessa metodologia sperimentale applicata allo studio delle scienze naturali.</a:t>
            </a:r>
          </a:p>
          <a:p>
            <a:pPr algn="just"/>
            <a:endParaRPr lang="it-IT" sz="2000" dirty="0">
              <a:latin typeface="Palatino Linotype" panose="02040502050505030304" pitchFamily="18" charset="0"/>
            </a:endParaRPr>
          </a:p>
          <a:p>
            <a:pPr algn="just"/>
            <a:r>
              <a:rPr lang="it-IT" sz="2000" b="1" dirty="0">
                <a:latin typeface="Palatino Linotype" panose="02040502050505030304" pitchFamily="18" charset="0"/>
              </a:rPr>
              <a:t>Negativo di scientismo </a:t>
            </a:r>
            <a:r>
              <a:rPr lang="it-IT" sz="2000" dirty="0">
                <a:latin typeface="Palatino Linotype" panose="02040502050505030304" pitchFamily="18" charset="0"/>
                <a:sym typeface="Wingdings" panose="05000000000000000000" pitchFamily="2" charset="2"/>
              </a:rPr>
              <a:t> termine con cui venne denominata l</a:t>
            </a:r>
            <a:r>
              <a:rPr lang="it-IT" sz="2000" dirty="0">
                <a:latin typeface="Palatino Linotype" panose="02040502050505030304" pitchFamily="18" charset="0"/>
              </a:rPr>
              <a:t>a critica mossa a questo atteggiamento della scienza e della filosofia.</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L’interesse per le scienze fisiche e naturali subì quindi un arresto e la loro importanza venne riconosciuta più per le applicazioni pratiche e tecnologiche che ne derivavano, piuttosto che per i cambiamenti che esse producevano nella visione della natura e dell’uomo.</a:t>
            </a:r>
          </a:p>
        </p:txBody>
      </p:sp>
    </p:spTree>
    <p:extLst>
      <p:ext uri="{BB962C8B-B14F-4D97-AF65-F5344CB8AC3E}">
        <p14:creationId xmlns:p14="http://schemas.microsoft.com/office/powerpoint/2010/main" val="2869581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754433" y="5924791"/>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516573" y="2298537"/>
            <a:ext cx="9353730" cy="3308598"/>
          </a:xfrm>
          <a:prstGeom prst="rect">
            <a:avLst/>
          </a:prstGeom>
          <a:noFill/>
        </p:spPr>
        <p:txBody>
          <a:bodyPr wrap="square" rtlCol="0">
            <a:spAutoFit/>
          </a:bodyPr>
          <a:lstStyle/>
          <a:p>
            <a:pPr algn="just"/>
            <a:r>
              <a:rPr lang="it-IT" sz="1900" dirty="0">
                <a:latin typeface="Palatino Linotype" panose="02040502050505030304" pitchFamily="18" charset="0"/>
              </a:rPr>
              <a:t>L’uomo e il mondo naturale non sono più considerati come semplice materia, ma come manifestazioni dello sviluppo storico dello </a:t>
            </a:r>
            <a:r>
              <a:rPr lang="it-IT" sz="1900" b="1" dirty="0">
                <a:latin typeface="Palatino Linotype" panose="02040502050505030304" pitchFamily="18" charset="0"/>
              </a:rPr>
              <a:t>spirito</a:t>
            </a:r>
            <a:r>
              <a:rPr lang="it-IT" sz="1900" dirty="0">
                <a:latin typeface="Palatino Linotype" panose="02040502050505030304" pitchFamily="18" charset="0"/>
              </a:rPr>
              <a:t>.</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I valori estetici, religiosi e filosofici rappresentano la massima espressione di questa sostanza spirituale che si manifesta attraverso lo sviluppo storico dei popoli.</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I valori della tradizione (</a:t>
            </a:r>
            <a:r>
              <a:rPr lang="it-IT" sz="1900" b="1" dirty="0">
                <a:latin typeface="Palatino Linotype" panose="02040502050505030304" pitchFamily="18" charset="0"/>
              </a:rPr>
              <a:t>nazione, patria, famiglia</a:t>
            </a:r>
            <a:r>
              <a:rPr lang="it-IT" sz="1900" dirty="0">
                <a:latin typeface="Palatino Linotype" panose="02040502050505030304" pitchFamily="18" charset="0"/>
              </a:rPr>
              <a:t>) vengono rivalutati.</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La </a:t>
            </a:r>
            <a:r>
              <a:rPr lang="it-IT" sz="1900" b="1" dirty="0">
                <a:latin typeface="Palatino Linotype" panose="02040502050505030304" pitchFamily="18" charset="0"/>
              </a:rPr>
              <a:t>società ideale </a:t>
            </a:r>
            <a:r>
              <a:rPr lang="it-IT" sz="1900" dirty="0">
                <a:latin typeface="Palatino Linotype" panose="02040502050505030304" pitchFamily="18" charset="0"/>
              </a:rPr>
              <a:t>è vista come:</a:t>
            </a:r>
          </a:p>
          <a:p>
            <a:pPr marL="342900" indent="-342900" algn="just">
              <a:buFont typeface="Arial" panose="020B0604020202020204" pitchFamily="34" charset="0"/>
              <a:buChar char="•"/>
            </a:pPr>
            <a:r>
              <a:rPr lang="it-IT" sz="1900" dirty="0">
                <a:latin typeface="Palatino Linotype" panose="02040502050505030304" pitchFamily="18" charset="0"/>
              </a:rPr>
              <a:t>un insieme armonioso fondato sul rispetto delle gerarchie, in cui ogni individuo contribuisce, secondo le proprie caratteristiche e possibilità, al bene comune.</a:t>
            </a:r>
          </a:p>
        </p:txBody>
      </p:sp>
    </p:spTree>
    <p:extLst>
      <p:ext uri="{BB962C8B-B14F-4D97-AF65-F5344CB8AC3E}">
        <p14:creationId xmlns:p14="http://schemas.microsoft.com/office/powerpoint/2010/main" val="849022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2945933" y="2760994"/>
            <a:ext cx="5741037" cy="2139047"/>
          </a:xfrm>
          <a:prstGeom prst="rect">
            <a:avLst/>
          </a:prstGeom>
          <a:noFill/>
        </p:spPr>
        <p:txBody>
          <a:bodyPr wrap="square" rtlCol="0">
            <a:spAutoFit/>
          </a:bodyPr>
          <a:lstStyle/>
          <a:p>
            <a:pPr algn="just"/>
            <a:r>
              <a:rPr lang="it-IT" sz="1900" b="1" dirty="0">
                <a:latin typeface="Palatino Linotype" panose="02040502050505030304" pitchFamily="18" charset="0"/>
              </a:rPr>
              <a:t>Espressione di questa reazione avversa e contraria al positivismo è il neoidealismo di Benedetto Croce (1866-1952) e Giovanni Gentile (1875-1944).</a:t>
            </a:r>
          </a:p>
          <a:p>
            <a:pPr algn="just"/>
            <a:endParaRPr lang="it-IT" sz="1900" b="1" dirty="0">
              <a:latin typeface="Palatino Linotype" panose="02040502050505030304" pitchFamily="18" charset="0"/>
            </a:endParaRPr>
          </a:p>
          <a:p>
            <a:pPr algn="just"/>
            <a:r>
              <a:rPr lang="it-IT" sz="1900" dirty="0">
                <a:latin typeface="Palatino Linotype" panose="02040502050505030304" pitchFamily="18" charset="0"/>
              </a:rPr>
              <a:t>Il neoidealismo dominerà la cultura italiana della prima metà del Novecento,  restando un fenomeno limitato soprattutto al contesto nazionale.</a:t>
            </a:r>
          </a:p>
        </p:txBody>
      </p:sp>
      <p:pic>
        <p:nvPicPr>
          <p:cNvPr id="4" name="Immagine 3">
            <a:extLst>
              <a:ext uri="{FF2B5EF4-FFF2-40B4-BE49-F238E27FC236}">
                <a16:creationId xmlns:a16="http://schemas.microsoft.com/office/drawing/2014/main" id="{999A1DEA-565E-9057-E3BE-F79DBA7136BE}"/>
              </a:ext>
            </a:extLst>
          </p:cNvPr>
          <p:cNvPicPr>
            <a:picLocks noChangeAspect="1"/>
          </p:cNvPicPr>
          <p:nvPr/>
        </p:nvPicPr>
        <p:blipFill>
          <a:blip r:embed="rId3"/>
          <a:stretch>
            <a:fillRect/>
          </a:stretch>
        </p:blipFill>
        <p:spPr>
          <a:xfrm>
            <a:off x="636283" y="2378923"/>
            <a:ext cx="2084058" cy="2753935"/>
          </a:xfrm>
          <a:prstGeom prst="rect">
            <a:avLst/>
          </a:prstGeom>
        </p:spPr>
      </p:pic>
      <p:pic>
        <p:nvPicPr>
          <p:cNvPr id="6" name="Immagine 5">
            <a:extLst>
              <a:ext uri="{FF2B5EF4-FFF2-40B4-BE49-F238E27FC236}">
                <a16:creationId xmlns:a16="http://schemas.microsoft.com/office/drawing/2014/main" id="{8DAA4227-56AF-CEE9-4904-755C58897170}"/>
              </a:ext>
            </a:extLst>
          </p:cNvPr>
          <p:cNvPicPr>
            <a:picLocks noChangeAspect="1"/>
          </p:cNvPicPr>
          <p:nvPr/>
        </p:nvPicPr>
        <p:blipFill>
          <a:blip r:embed="rId4"/>
          <a:stretch>
            <a:fillRect/>
          </a:stretch>
        </p:blipFill>
        <p:spPr>
          <a:xfrm>
            <a:off x="8904218" y="2337218"/>
            <a:ext cx="2201022" cy="2753935"/>
          </a:xfrm>
          <a:prstGeom prst="rect">
            <a:avLst/>
          </a:prstGeom>
        </p:spPr>
      </p:pic>
    </p:spTree>
    <p:extLst>
      <p:ext uri="{BB962C8B-B14F-4D97-AF65-F5344CB8AC3E}">
        <p14:creationId xmlns:p14="http://schemas.microsoft.com/office/powerpoint/2010/main" val="124159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577341" y="2487253"/>
            <a:ext cx="9527899" cy="3108543"/>
          </a:xfrm>
          <a:prstGeom prst="rect">
            <a:avLst/>
          </a:prstGeom>
          <a:noFill/>
        </p:spPr>
        <p:txBody>
          <a:bodyPr wrap="square" rtlCol="0">
            <a:spAutoFit/>
          </a:bodyPr>
          <a:lstStyle/>
          <a:p>
            <a:pPr algn="just"/>
            <a:r>
              <a:rPr lang="it-IT" sz="2000" dirty="0">
                <a:latin typeface="Palatino Linotype" panose="02040502050505030304" pitchFamily="18" charset="0"/>
              </a:rPr>
              <a:t>Principale riferimento di questi due studiosi sarà il pensiero del filosofo </a:t>
            </a:r>
            <a:r>
              <a:rPr lang="it-IT" sz="2000" b="1" dirty="0">
                <a:latin typeface="Palatino Linotype" panose="02040502050505030304" pitchFamily="18" charset="0"/>
              </a:rPr>
              <a:t>Georg Wilhelm Friedrich Hegel</a:t>
            </a:r>
            <a:r>
              <a:rPr lang="it-IT" sz="2000" dirty="0">
                <a:latin typeface="Palatino Linotype" panose="02040502050505030304" pitchFamily="18" charset="0"/>
              </a:rPr>
              <a:t> (1770-1831) che interpretarono e rielaborarono ognuno secondo la propria particolare impostazione.</a:t>
            </a:r>
          </a:p>
          <a:p>
            <a:pPr algn="just"/>
            <a:endParaRPr lang="it-IT" sz="1900" dirty="0">
              <a:latin typeface="Palatino Linotype" panose="02040502050505030304" pitchFamily="18" charset="0"/>
            </a:endParaRPr>
          </a:p>
          <a:p>
            <a:pPr marL="342900" indent="-342900" algn="just">
              <a:buFont typeface="Arial" panose="020B0604020202020204" pitchFamily="34" charset="0"/>
              <a:buChar char="•"/>
            </a:pPr>
            <a:r>
              <a:rPr lang="it-IT" sz="1900" dirty="0">
                <a:latin typeface="Palatino Linotype" panose="02040502050505030304" pitchFamily="18" charset="0"/>
              </a:rPr>
              <a:t>Croce fonderà nel 1903 la rivista «</a:t>
            </a:r>
            <a:r>
              <a:rPr lang="it-IT" sz="1900" b="1" i="1" dirty="0">
                <a:latin typeface="Palatino Linotype" panose="02040502050505030304" pitchFamily="18" charset="0"/>
              </a:rPr>
              <a:t>La critica</a:t>
            </a:r>
            <a:r>
              <a:rPr lang="it-IT" sz="1900" dirty="0">
                <a:latin typeface="Palatino Linotype" panose="02040502050505030304" pitchFamily="18" charset="0"/>
              </a:rPr>
              <a:t>»;</a:t>
            </a:r>
          </a:p>
          <a:p>
            <a:pPr marL="342900" indent="-342900" algn="just">
              <a:buFont typeface="Arial" panose="020B0604020202020204" pitchFamily="34" charset="0"/>
              <a:buChar char="•"/>
            </a:pPr>
            <a:r>
              <a:rPr lang="it-IT" sz="1900" dirty="0">
                <a:latin typeface="Palatino Linotype" panose="02040502050505030304" pitchFamily="18" charset="0"/>
              </a:rPr>
              <a:t>Gentile invece svolgerà la propria influenza come insegnante universitario e, aderendo al regime fascista, come riformatore politico nel campo dell’educazione.</a:t>
            </a:r>
          </a:p>
          <a:p>
            <a:pPr algn="just"/>
            <a:endParaRPr lang="it-IT" sz="2000" dirty="0">
              <a:latin typeface="Palatino Linotype" panose="02040502050505030304" pitchFamily="18" charset="0"/>
            </a:endParaRPr>
          </a:p>
          <a:p>
            <a:pPr algn="just"/>
            <a:r>
              <a:rPr lang="it-IT" sz="2000" b="1" dirty="0">
                <a:latin typeface="Palatino Linotype" panose="02040502050505030304" pitchFamily="18" charset="0"/>
              </a:rPr>
              <a:t>Il cambiamento del clima culturale ebbe quindi importanti conseguenze sul piano delle idee pedagogiche e sul dibattito relativo alla politica scolastica.</a:t>
            </a:r>
          </a:p>
        </p:txBody>
      </p:sp>
    </p:spTree>
    <p:extLst>
      <p:ext uri="{BB962C8B-B14F-4D97-AF65-F5344CB8AC3E}">
        <p14:creationId xmlns:p14="http://schemas.microsoft.com/office/powerpoint/2010/main" val="248575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577341" y="2345496"/>
            <a:ext cx="9527899" cy="2862322"/>
          </a:xfrm>
          <a:prstGeom prst="rect">
            <a:avLst/>
          </a:prstGeom>
          <a:noFill/>
        </p:spPr>
        <p:txBody>
          <a:bodyPr wrap="square" rtlCol="0">
            <a:spAutoFit/>
          </a:bodyPr>
          <a:lstStyle/>
          <a:p>
            <a:pPr algn="just"/>
            <a:r>
              <a:rPr lang="it-IT" sz="2000" dirty="0">
                <a:latin typeface="Palatino Linotype" panose="02040502050505030304" pitchFamily="18" charset="0"/>
              </a:rPr>
              <a:t>Negli anni precedenti la Prima guerra mondiale si sviluppò un dibattito sulla riforma della scuola, che prevedeva l’istituzione di una scuola media unica senza latino, in sostituzione del doppio canale del ginnasio e della scuola tecnica.</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L’obiettivo era facilitare l’accesso all’istruzione superiore alle classi sociali meno privilegiate, come la piccola borghesia.</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Questa riforma non venne realizzata e, negli anni successivi, gli intellettuali neoidealisti non solo si opposero ad essa, ma proposero anche progetti alternativi.</a:t>
            </a:r>
          </a:p>
        </p:txBody>
      </p:sp>
    </p:spTree>
    <p:extLst>
      <p:ext uri="{BB962C8B-B14F-4D97-AF65-F5344CB8AC3E}">
        <p14:creationId xmlns:p14="http://schemas.microsoft.com/office/powerpoint/2010/main" val="3697204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577341" y="2345496"/>
            <a:ext cx="9527899" cy="3170099"/>
          </a:xfrm>
          <a:prstGeom prst="rect">
            <a:avLst/>
          </a:prstGeom>
          <a:noFill/>
        </p:spPr>
        <p:txBody>
          <a:bodyPr wrap="square" rtlCol="0">
            <a:spAutoFit/>
          </a:bodyPr>
          <a:lstStyle/>
          <a:p>
            <a:pPr algn="just"/>
            <a:r>
              <a:rPr lang="it-IT" sz="2000" dirty="0">
                <a:latin typeface="Palatino Linotype" panose="02040502050505030304" pitchFamily="18" charset="0"/>
              </a:rPr>
              <a:t>È il caso di Croce che nel 1920 divenne ministro della Pubblica istruzione durante il quinto governo Giolitti.</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Egli propose una </a:t>
            </a:r>
            <a:r>
              <a:rPr lang="it-IT" sz="2000" b="1" dirty="0">
                <a:latin typeface="Palatino Linotype" panose="02040502050505030304" pitchFamily="18" charset="0"/>
              </a:rPr>
              <a:t>scuola fortemente selettiva, </a:t>
            </a:r>
            <a:r>
              <a:rPr lang="it-IT" sz="2000" dirty="0">
                <a:latin typeface="Palatino Linotype" panose="02040502050505030304" pitchFamily="18" charset="0"/>
              </a:rPr>
              <a:t>una riduzione delle scuole medie e secondarie e statali secondo lo slogan «</a:t>
            </a:r>
            <a:r>
              <a:rPr lang="it-IT" sz="2000" b="1" dirty="0">
                <a:latin typeface="Palatino Linotype" panose="02040502050505030304" pitchFamily="18" charset="0"/>
              </a:rPr>
              <a:t>poche scuole ma buone</a:t>
            </a:r>
            <a:r>
              <a:rPr lang="it-IT" sz="2000" dirty="0">
                <a:latin typeface="Palatino Linotype" panose="02040502050505030304" pitchFamily="18" charset="0"/>
              </a:rPr>
              <a:t>» e, essendo i valori del cristianesimo un patrimonio fondamentale della nostra cultura nazionale, anche il </a:t>
            </a:r>
            <a:r>
              <a:rPr lang="it-IT" sz="2000" b="1" dirty="0">
                <a:latin typeface="Palatino Linotype" panose="02040502050505030304" pitchFamily="18" charset="0"/>
              </a:rPr>
              <a:t>potenziamento dell’istruzione religiosa.</a:t>
            </a:r>
          </a:p>
          <a:p>
            <a:pPr algn="just"/>
            <a:endParaRPr lang="it-IT" sz="2000" b="1" dirty="0">
              <a:latin typeface="Palatino Linotype" panose="02040502050505030304" pitchFamily="18" charset="0"/>
            </a:endParaRPr>
          </a:p>
          <a:p>
            <a:pPr algn="just"/>
            <a:r>
              <a:rPr lang="it-IT" sz="2000" dirty="0">
                <a:latin typeface="Palatino Linotype" panose="02040502050505030304" pitchFamily="18" charset="0"/>
              </a:rPr>
              <a:t>Tale progetto inizialmente trovò una forte opposizione, ma venne poi portato avanti poco tempo dopo da Gentile con la riforma che prende il suo nome.</a:t>
            </a:r>
          </a:p>
        </p:txBody>
      </p:sp>
    </p:spTree>
    <p:extLst>
      <p:ext uri="{BB962C8B-B14F-4D97-AF65-F5344CB8AC3E}">
        <p14:creationId xmlns:p14="http://schemas.microsoft.com/office/powerpoint/2010/main" val="3439321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3022535"/>
            <a:ext cx="6080759" cy="1554272"/>
          </a:xfrm>
          <a:prstGeom prst="rect">
            <a:avLst/>
          </a:prstGeom>
          <a:noFill/>
        </p:spPr>
        <p:txBody>
          <a:bodyPr wrap="square" rtlCol="0">
            <a:spAutoFit/>
          </a:bodyPr>
          <a:lstStyle/>
          <a:p>
            <a:pPr algn="just"/>
            <a:r>
              <a:rPr lang="it-IT" sz="1900" b="1" dirty="0">
                <a:latin typeface="Palatino Linotype" panose="02040502050505030304" pitchFamily="18" charset="0"/>
              </a:rPr>
              <a:t>Giovanni Gentile </a:t>
            </a:r>
            <a:r>
              <a:rPr lang="it-IT" sz="1900" dirty="0">
                <a:latin typeface="Palatino Linotype" panose="02040502050505030304" pitchFamily="18" charset="0"/>
              </a:rPr>
              <a:t>(1875-1944) fu un filosofo, pedagogista e politico italiano, tra i maggiori esponenti assieme a Benedetto Croce del neoidealismo filosofico e una figura molto influente nella cultura e nella politica italiana della prima metà del Ventesimo secolo.</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3017412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3022535"/>
            <a:ext cx="6080759" cy="1554272"/>
          </a:xfrm>
          <a:prstGeom prst="rect">
            <a:avLst/>
          </a:prstGeom>
          <a:noFill/>
        </p:spPr>
        <p:txBody>
          <a:bodyPr wrap="square" rtlCol="0">
            <a:spAutoFit/>
          </a:bodyPr>
          <a:lstStyle/>
          <a:p>
            <a:pPr algn="just"/>
            <a:r>
              <a:rPr lang="it-IT" sz="1900" b="1" dirty="0">
                <a:latin typeface="Palatino Linotype" panose="02040502050505030304" pitchFamily="18" charset="0"/>
              </a:rPr>
              <a:t>Il pensiero di Gentile, così come quello di Croce, parte da un’elaborazione della dialettica di Hegel, che interpretava la realtà come un divenire che si dipana in tre momenti: tesi, antitesi e sintesi, comprensiva delle due fasi precedenti.</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368693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694498"/>
            <a:ext cx="6080759" cy="2723823"/>
          </a:xfrm>
          <a:prstGeom prst="rect">
            <a:avLst/>
          </a:prstGeom>
          <a:noFill/>
        </p:spPr>
        <p:txBody>
          <a:bodyPr wrap="square" rtlCol="0">
            <a:spAutoFit/>
          </a:bodyPr>
          <a:lstStyle/>
          <a:p>
            <a:pPr algn="just"/>
            <a:r>
              <a:rPr lang="it-IT" sz="1900" dirty="0">
                <a:latin typeface="Palatino Linotype" panose="02040502050505030304" pitchFamily="18" charset="0"/>
              </a:rPr>
              <a:t>Gentile, in un certo senso, estremizza</a:t>
            </a:r>
            <a:r>
              <a:rPr lang="it-IT" sz="1900" b="1" dirty="0">
                <a:latin typeface="Palatino Linotype" panose="02040502050505030304" pitchFamily="18" charset="0"/>
              </a:rPr>
              <a:t> l’idealismo di Hegel </a:t>
            </a:r>
            <a:r>
              <a:rPr lang="it-IT" sz="1900" dirty="0">
                <a:latin typeface="Palatino Linotype" panose="02040502050505030304" pitchFamily="18" charset="0"/>
              </a:rPr>
              <a:t>e postula un suo pensiero (</a:t>
            </a:r>
            <a:r>
              <a:rPr lang="it-IT" sz="1900" b="1" dirty="0">
                <a:latin typeface="Palatino Linotype" panose="02040502050505030304" pitchFamily="18" charset="0"/>
              </a:rPr>
              <a:t>l’attualismo</a:t>
            </a:r>
            <a:r>
              <a:rPr lang="it-IT" sz="1900" dirty="0">
                <a:latin typeface="Palatino Linotype" panose="02040502050505030304" pitchFamily="18" charset="0"/>
              </a:rPr>
              <a:t>)</a:t>
            </a:r>
            <a:r>
              <a:rPr lang="it-IT" sz="1900" b="1" dirty="0">
                <a:latin typeface="Palatino Linotype" panose="02040502050505030304" pitchFamily="18" charset="0"/>
              </a:rPr>
              <a:t> </a:t>
            </a:r>
            <a:r>
              <a:rPr lang="it-IT" sz="1900" dirty="0">
                <a:latin typeface="Palatino Linotype" panose="02040502050505030304" pitchFamily="18" charset="0"/>
              </a:rPr>
              <a:t>secondo cui il pensiero è il principio unico e fondante di tutta la realtà.</a:t>
            </a:r>
          </a:p>
          <a:p>
            <a:pPr algn="just"/>
            <a:endParaRPr lang="it-IT" sz="1900" b="1" dirty="0">
              <a:latin typeface="Palatino Linotype" panose="02040502050505030304" pitchFamily="18" charset="0"/>
            </a:endParaRPr>
          </a:p>
          <a:p>
            <a:pPr algn="just"/>
            <a:r>
              <a:rPr lang="it-IT" sz="1900" dirty="0">
                <a:latin typeface="Palatino Linotype" panose="02040502050505030304" pitchFamily="18" charset="0"/>
              </a:rPr>
              <a:t>In particolare, Gentile parla di un «</a:t>
            </a:r>
            <a:r>
              <a:rPr lang="it-IT" sz="1900" b="1" dirty="0">
                <a:latin typeface="Palatino Linotype" panose="02040502050505030304" pitchFamily="18" charset="0"/>
              </a:rPr>
              <a:t>Io</a:t>
            </a:r>
            <a:r>
              <a:rPr lang="it-IT" sz="1900" dirty="0">
                <a:latin typeface="Palatino Linotype" panose="02040502050505030304" pitchFamily="18" charset="0"/>
              </a:rPr>
              <a:t>» che è un «</a:t>
            </a:r>
            <a:r>
              <a:rPr lang="it-IT" sz="1900" b="1" dirty="0">
                <a:latin typeface="Palatino Linotype" panose="02040502050505030304" pitchFamily="18" charset="0"/>
              </a:rPr>
              <a:t>atto puro</a:t>
            </a:r>
            <a:r>
              <a:rPr lang="it-IT" sz="1900" dirty="0">
                <a:latin typeface="Palatino Linotype" panose="02040502050505030304" pitchFamily="18" charset="0"/>
              </a:rPr>
              <a:t>» che «</a:t>
            </a:r>
            <a:r>
              <a:rPr lang="it-IT" sz="1900" b="1" dirty="0">
                <a:latin typeface="Palatino Linotype" panose="02040502050505030304" pitchFamily="18" charset="0"/>
              </a:rPr>
              <a:t>non tramonta mai nel passato e non teme il futuro</a:t>
            </a:r>
            <a:r>
              <a:rPr lang="it-IT" sz="1900" dirty="0">
                <a:latin typeface="Palatino Linotype" panose="02040502050505030304" pitchFamily="18" charset="0"/>
              </a:rPr>
              <a:t>» ed è dunque simultaneamente creazione e conoscenza di sé.</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4002989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907365"/>
            <a:ext cx="6080759" cy="1323439"/>
          </a:xfrm>
          <a:prstGeom prst="rect">
            <a:avLst/>
          </a:prstGeom>
          <a:noFill/>
        </p:spPr>
        <p:txBody>
          <a:bodyPr wrap="square" rtlCol="0">
            <a:spAutoFit/>
          </a:bodyPr>
          <a:lstStyle/>
          <a:p>
            <a:pPr algn="just"/>
            <a:r>
              <a:rPr lang="it-IT" sz="2000" b="1" dirty="0">
                <a:latin typeface="Palatino Linotype" panose="02040502050505030304" pitchFamily="18" charset="0"/>
              </a:rPr>
              <a:t>Per Gentile, dunque, da un punto di vista filosofico, l’atto di pensare è al vertice della realtà tanto da crearla e includere in sé soggetto e oggetto.</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676278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941813"/>
            <a:ext cx="6080759" cy="1938992"/>
          </a:xfrm>
          <a:prstGeom prst="rect">
            <a:avLst/>
          </a:prstGeom>
          <a:noFill/>
        </p:spPr>
        <p:txBody>
          <a:bodyPr wrap="square" rtlCol="0">
            <a:spAutoFit/>
          </a:bodyPr>
          <a:lstStyle/>
          <a:p>
            <a:pPr algn="just"/>
            <a:r>
              <a:rPr lang="it-IT" sz="2000" b="1" dirty="0">
                <a:latin typeface="Palatino Linotype" panose="02040502050505030304" pitchFamily="18" charset="0"/>
              </a:rPr>
              <a:t>Il pensiero pedagogico di Gentile è incentrato sulla predominanza della filosofia sulle altre attività spirituali (come l’arte o la religione) in quanto riconduce la molteplicità delle realtà all’unità dello spirito. Per il filosofo, inoltre, pedagogia e filosofia coincidono.</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1363779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194934"/>
            <a:ext cx="6080759" cy="3308598"/>
          </a:xfrm>
          <a:prstGeom prst="rect">
            <a:avLst/>
          </a:prstGeom>
          <a:noFill/>
        </p:spPr>
        <p:txBody>
          <a:bodyPr wrap="square" rtlCol="0">
            <a:spAutoFit/>
          </a:bodyPr>
          <a:lstStyle/>
          <a:p>
            <a:pPr algn="just"/>
            <a:r>
              <a:rPr lang="it-IT" sz="1900" dirty="0">
                <a:latin typeface="Palatino Linotype" panose="02040502050505030304" pitchFamily="18" charset="0"/>
              </a:rPr>
              <a:t>Oggetto di studio della filosofia, infatti, è lo sviluppo spirituale dell’uomo, ma il processo educativo, a sua volta costituisce il divenire di tale sviluppo spirituale.</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Ne consegue un rifiuto di tutta la pedagogia di stampo positivista e di quella che prende spunto dal pensiero filosofico di Johann Friedrich </a:t>
            </a:r>
            <a:r>
              <a:rPr lang="it-IT" sz="1900" dirty="0" err="1">
                <a:latin typeface="Palatino Linotype" panose="02040502050505030304" pitchFamily="18" charset="0"/>
              </a:rPr>
              <a:t>Herbart</a:t>
            </a:r>
            <a:r>
              <a:rPr lang="it-IT" sz="1900" dirty="0">
                <a:latin typeface="Palatino Linotype" panose="02040502050505030304" pitchFamily="18" charset="0"/>
              </a:rPr>
              <a:t> (1776-1841). </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Sia i positivisti sia </a:t>
            </a:r>
            <a:r>
              <a:rPr lang="it-IT" sz="1900" dirty="0" err="1">
                <a:latin typeface="Palatino Linotype" panose="02040502050505030304" pitchFamily="18" charset="0"/>
              </a:rPr>
              <a:t>Herbart</a:t>
            </a:r>
            <a:r>
              <a:rPr lang="it-IT" sz="1900" dirty="0">
                <a:latin typeface="Palatino Linotype" panose="02040502050505030304" pitchFamily="18" charset="0"/>
              </a:rPr>
              <a:t>, infatti, operano una riduzione della pedagogia da scienza filosofica a tecnica didattica.</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3995493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535539"/>
            <a:ext cx="6080759" cy="2554545"/>
          </a:xfrm>
          <a:prstGeom prst="rect">
            <a:avLst/>
          </a:prstGeom>
          <a:noFill/>
        </p:spPr>
        <p:txBody>
          <a:bodyPr wrap="square" rtlCol="0">
            <a:spAutoFit/>
          </a:bodyPr>
          <a:lstStyle/>
          <a:p>
            <a:pPr algn="just"/>
            <a:r>
              <a:rPr lang="it-IT" sz="2000" dirty="0">
                <a:latin typeface="Palatino Linotype" panose="02040502050505030304" pitchFamily="18" charset="0"/>
              </a:rPr>
              <a:t>Oggetto di studio della filosofia, infatti, è lo sviluppo spirituale dell’uomo, ma il processo educativo, a sua volta costituisce il divenire di tale sviluppo spirituale.</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La pedagogia in quanto scienza finisce per coincidere con la filosofia stessa, dal momento che si interessano entrambe agli stessi problemi.</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564347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764252"/>
            <a:ext cx="6080759" cy="2554545"/>
          </a:xfrm>
          <a:prstGeom prst="rect">
            <a:avLst/>
          </a:prstGeom>
          <a:noFill/>
        </p:spPr>
        <p:txBody>
          <a:bodyPr wrap="square" rtlCol="0">
            <a:spAutoFit/>
          </a:bodyPr>
          <a:lstStyle/>
          <a:p>
            <a:pPr algn="just"/>
            <a:r>
              <a:rPr lang="it-IT" sz="2000" dirty="0">
                <a:latin typeface="Palatino Linotype" panose="02040502050505030304" pitchFamily="18" charset="0"/>
              </a:rPr>
              <a:t>Ne consegue un rifiuto di tutta la pedagogia di stampo positivista e di quella che prende spunto dal pensiero filosofico di Johann Friedrich </a:t>
            </a:r>
            <a:r>
              <a:rPr lang="it-IT" sz="2000" dirty="0" err="1">
                <a:latin typeface="Palatino Linotype" panose="02040502050505030304" pitchFamily="18" charset="0"/>
              </a:rPr>
              <a:t>Herbart</a:t>
            </a:r>
            <a:r>
              <a:rPr lang="it-IT" sz="2000" dirty="0">
                <a:latin typeface="Palatino Linotype" panose="02040502050505030304" pitchFamily="18" charset="0"/>
              </a:rPr>
              <a:t> (1776-1841). </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Sia i positivisti sia </a:t>
            </a:r>
            <a:r>
              <a:rPr lang="it-IT" sz="2000" dirty="0" err="1">
                <a:latin typeface="Palatino Linotype" panose="02040502050505030304" pitchFamily="18" charset="0"/>
              </a:rPr>
              <a:t>Herbart</a:t>
            </a:r>
            <a:r>
              <a:rPr lang="it-IT" sz="2000" dirty="0">
                <a:latin typeface="Palatino Linotype" panose="02040502050505030304" pitchFamily="18" charset="0"/>
              </a:rPr>
              <a:t>, infatti, operano una riduzione della pedagogia da scienza filosofica a tecnica didattica.</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2565228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368510"/>
            <a:ext cx="6080759" cy="2862322"/>
          </a:xfrm>
          <a:prstGeom prst="rect">
            <a:avLst/>
          </a:prstGeom>
          <a:noFill/>
        </p:spPr>
        <p:txBody>
          <a:bodyPr wrap="square" rtlCol="0">
            <a:spAutoFit/>
          </a:bodyPr>
          <a:lstStyle/>
          <a:p>
            <a:pPr algn="just"/>
            <a:r>
              <a:rPr lang="it-IT" sz="2000" dirty="0">
                <a:latin typeface="Palatino Linotype" panose="02040502050505030304" pitchFamily="18" charset="0"/>
              </a:rPr>
              <a:t>Lo studioso ritiene quindi che sia un pregiudizio considerare il </a:t>
            </a:r>
            <a:r>
              <a:rPr lang="it-IT" sz="2000" b="1" dirty="0">
                <a:latin typeface="Palatino Linotype" panose="02040502050505030304" pitchFamily="18" charset="0"/>
              </a:rPr>
              <a:t>bambino</a:t>
            </a:r>
            <a:r>
              <a:rPr lang="it-IT" sz="2000" dirty="0">
                <a:latin typeface="Palatino Linotype" panose="02040502050505030304" pitchFamily="18" charset="0"/>
              </a:rPr>
              <a:t> diverso dall’adulto e lo considera, di conseguenza, «</a:t>
            </a:r>
            <a:r>
              <a:rPr lang="it-IT" sz="2000" b="1" dirty="0">
                <a:latin typeface="Palatino Linotype" panose="02040502050505030304" pitchFamily="18" charset="0"/>
              </a:rPr>
              <a:t>un piccolo uomo</a:t>
            </a:r>
            <a:r>
              <a:rPr lang="it-IT" sz="2000" dirty="0">
                <a:latin typeface="Palatino Linotype" panose="02040502050505030304" pitchFamily="18" charset="0"/>
              </a:rPr>
              <a:t>» senza specifiche fasi di sviluppo o esigenze proprie.</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Proprio questo pregiudizio della diversità infantile porta a considerare la pedagogia come una scienza a sé stante, con caratteristiche proprie che la differenziano dalla filosofia.</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3208887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263888"/>
            <a:ext cx="6080759" cy="3308598"/>
          </a:xfrm>
          <a:prstGeom prst="rect">
            <a:avLst/>
          </a:prstGeom>
          <a:noFill/>
        </p:spPr>
        <p:txBody>
          <a:bodyPr wrap="square" rtlCol="0">
            <a:spAutoFit/>
          </a:bodyPr>
          <a:lstStyle/>
          <a:p>
            <a:pPr algn="just"/>
            <a:r>
              <a:rPr lang="it-IT" sz="1900" dirty="0">
                <a:latin typeface="Palatino Linotype" panose="02040502050505030304" pitchFamily="18" charset="0"/>
              </a:rPr>
              <a:t>Secondo Gentile, l’educazione non è fatta di regole tecniche o programmi da seguire passo </a:t>
            </a:r>
            <a:r>
              <a:rPr lang="it-IT" sz="1900" dirty="0" err="1">
                <a:latin typeface="Palatino Linotype" panose="02040502050505030304" pitchFamily="18" charset="0"/>
              </a:rPr>
              <a:t>passo</a:t>
            </a:r>
            <a:r>
              <a:rPr lang="it-IT" sz="1900" dirty="0">
                <a:latin typeface="Palatino Linotype" panose="02040502050505030304" pitchFamily="18" charset="0"/>
              </a:rPr>
              <a:t>: egli rifiuta questo tipo di pedagogia “tecnica” (</a:t>
            </a:r>
            <a:r>
              <a:rPr lang="it-IT" sz="1900" i="1" dirty="0" err="1">
                <a:latin typeface="Palatino Linotype" panose="02040502050505030304" pitchFamily="18" charset="0"/>
              </a:rPr>
              <a:t>pedotecnica</a:t>
            </a:r>
            <a:r>
              <a:rPr lang="it-IT" sz="1900" dirty="0">
                <a:latin typeface="Palatino Linotype" panose="02040502050505030304" pitchFamily="18" charset="0"/>
              </a:rPr>
              <a:t>).</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L’insegnamento è invece un “atto vivo”, un processo creativo e dinamico che nasce nell’incontro tra maestro e allievo.</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Per questo afferma che «</a:t>
            </a:r>
            <a:r>
              <a:rPr lang="it-IT" sz="1900" b="1" dirty="0">
                <a:latin typeface="Palatino Linotype" panose="02040502050505030304" pitchFamily="18" charset="0"/>
              </a:rPr>
              <a:t>il maestro è il metodo</a:t>
            </a:r>
            <a:r>
              <a:rPr lang="it-IT" sz="1900" dirty="0">
                <a:latin typeface="Palatino Linotype" panose="02040502050505030304" pitchFamily="18" charset="0"/>
              </a:rPr>
              <a:t>»: l’attività di insegnamento non deve basarsi su precetti tecnici, ma sulle risorse interiori dell’insegnante.</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3458430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2" name="CasellaDiTesto 1">
            <a:extLst>
              <a:ext uri="{FF2B5EF4-FFF2-40B4-BE49-F238E27FC236}">
                <a16:creationId xmlns:a16="http://schemas.microsoft.com/office/drawing/2014/main" id="{3E707A7C-05EA-FB2B-D402-BD3816B5E950}"/>
              </a:ext>
            </a:extLst>
          </p:cNvPr>
          <p:cNvSpPr txBox="1"/>
          <p:nvPr/>
        </p:nvSpPr>
        <p:spPr>
          <a:xfrm>
            <a:off x="1434076" y="2560939"/>
            <a:ext cx="6080759" cy="2431435"/>
          </a:xfrm>
          <a:prstGeom prst="rect">
            <a:avLst/>
          </a:prstGeom>
          <a:noFill/>
        </p:spPr>
        <p:txBody>
          <a:bodyPr wrap="square" rtlCol="0">
            <a:spAutoFit/>
          </a:bodyPr>
          <a:lstStyle/>
          <a:p>
            <a:pPr algn="just"/>
            <a:r>
              <a:rPr lang="it-IT" sz="1900" b="1" dirty="0">
                <a:latin typeface="Palatino Linotype" panose="02040502050505030304" pitchFamily="18" charset="0"/>
              </a:rPr>
              <a:t>La pedagogia di Gentile propone un’idea del rapporto maestro-allievo che porta a considerare come apparente la loro diversità spirituale.</a:t>
            </a:r>
          </a:p>
          <a:p>
            <a:pPr algn="just"/>
            <a:endParaRPr lang="it-IT" sz="1900" b="1" dirty="0">
              <a:latin typeface="Palatino Linotype" panose="02040502050505030304" pitchFamily="18" charset="0"/>
            </a:endParaRPr>
          </a:p>
          <a:p>
            <a:pPr algn="just"/>
            <a:r>
              <a:rPr lang="it-IT" sz="1900" dirty="0">
                <a:latin typeface="Palatino Linotype" panose="02040502050505030304" pitchFamily="18" charset="0"/>
              </a:rPr>
              <a:t>Si tratta di una relazione pedagogicamente profonda, in cui il maestro considera gli allievi come sua prosecuzione e al tempo stesso l’allievo considera il maestro come l’ideale a cui tendere.</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Tree>
    <p:extLst>
      <p:ext uri="{BB962C8B-B14F-4D97-AF65-F5344CB8AC3E}">
        <p14:creationId xmlns:p14="http://schemas.microsoft.com/office/powerpoint/2010/main" val="1005280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
        <p:nvSpPr>
          <p:cNvPr id="3" name="CasellaDiTesto 2">
            <a:extLst>
              <a:ext uri="{FF2B5EF4-FFF2-40B4-BE49-F238E27FC236}">
                <a16:creationId xmlns:a16="http://schemas.microsoft.com/office/drawing/2014/main" id="{6959A138-2090-A6F2-6426-30670B9A498B}"/>
              </a:ext>
            </a:extLst>
          </p:cNvPr>
          <p:cNvSpPr txBox="1"/>
          <p:nvPr/>
        </p:nvSpPr>
        <p:spPr>
          <a:xfrm>
            <a:off x="1034026" y="2437759"/>
            <a:ext cx="6880860" cy="2723823"/>
          </a:xfrm>
          <a:prstGeom prst="rect">
            <a:avLst/>
          </a:prstGeom>
          <a:noFill/>
        </p:spPr>
        <p:txBody>
          <a:bodyPr wrap="square" rtlCol="0">
            <a:spAutoFit/>
          </a:bodyPr>
          <a:lstStyle/>
          <a:p>
            <a:pPr algn="just"/>
            <a:r>
              <a:rPr lang="it-IT" sz="1900" dirty="0">
                <a:latin typeface="Palatino Linotype" panose="02040502050505030304" pitchFamily="18" charset="0"/>
              </a:rPr>
              <a:t>Una relazione di questo tipo trova il suo fondamento nella teoria di Gentile, che vede il rapporto tra maestro e allievo come una dualità che si supera nell’atto educativo, che riconduce all’unità dello spirito, una sorta di fusione in cui l’insegnante mantiene comunque un ruolo e un’autorità superiore rispetto all’allievo.</a:t>
            </a:r>
          </a:p>
          <a:p>
            <a:pPr algn="just"/>
            <a:endParaRPr lang="it-IT" sz="1900" dirty="0">
              <a:latin typeface="Palatino Linotype" panose="02040502050505030304" pitchFamily="18" charset="0"/>
            </a:endParaRPr>
          </a:p>
          <a:p>
            <a:pPr algn="just"/>
            <a:r>
              <a:rPr lang="it-IT" sz="1900" b="1" dirty="0">
                <a:latin typeface="Palatino Linotype" panose="02040502050505030304" pitchFamily="18" charset="0"/>
              </a:rPr>
              <a:t>L’educazione, dunque, è un atto vivo in continuo rinnovamento in cui anche il maestro impara.</a:t>
            </a:r>
          </a:p>
        </p:txBody>
      </p:sp>
    </p:spTree>
    <p:extLst>
      <p:ext uri="{BB962C8B-B14F-4D97-AF65-F5344CB8AC3E}">
        <p14:creationId xmlns:p14="http://schemas.microsoft.com/office/powerpoint/2010/main" val="1769722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74456"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pedagogia italiana del Novecento</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
        <p:nvSpPr>
          <p:cNvPr id="3" name="CasellaDiTesto 2">
            <a:extLst>
              <a:ext uri="{FF2B5EF4-FFF2-40B4-BE49-F238E27FC236}">
                <a16:creationId xmlns:a16="http://schemas.microsoft.com/office/drawing/2014/main" id="{6959A138-2090-A6F2-6426-30670B9A498B}"/>
              </a:ext>
            </a:extLst>
          </p:cNvPr>
          <p:cNvSpPr txBox="1"/>
          <p:nvPr/>
        </p:nvSpPr>
        <p:spPr>
          <a:xfrm>
            <a:off x="1125286" y="2679613"/>
            <a:ext cx="6698340" cy="2723823"/>
          </a:xfrm>
          <a:prstGeom prst="rect">
            <a:avLst/>
          </a:prstGeom>
          <a:noFill/>
        </p:spPr>
        <p:txBody>
          <a:bodyPr wrap="square" rtlCol="0">
            <a:spAutoFit/>
          </a:bodyPr>
          <a:lstStyle/>
          <a:p>
            <a:pPr algn="just"/>
            <a:r>
              <a:rPr lang="it-IT" sz="1900" dirty="0">
                <a:latin typeface="Palatino Linotype" panose="02040502050505030304" pitchFamily="18" charset="0"/>
              </a:rPr>
              <a:t>«</a:t>
            </a:r>
            <a:r>
              <a:rPr lang="it-IT" sz="1900" i="1" dirty="0">
                <a:latin typeface="Palatino Linotype" panose="02040502050505030304" pitchFamily="18" charset="0"/>
              </a:rPr>
              <a:t>Chi dopo aver fatto un’ora di lezione non impara nulla, non ha fatto imparar nulla ai suoi scolari: ha ripetuto quel che sapeva a memoria, e non ha vissuto in quel che diceva, e che avrebbe dovuto pensare, e perciò fare in sé stesso; e gli scolari hanno sbadigliato, lavorando, nella migliore delle ipotesi, con quella stessa svogliatezza e </a:t>
            </a:r>
            <a:r>
              <a:rPr lang="it-IT" sz="1900" i="1" dirty="0" err="1">
                <a:latin typeface="Palatino Linotype" panose="02040502050505030304" pitchFamily="18" charset="0"/>
              </a:rPr>
              <a:t>sfiaccolaggine</a:t>
            </a:r>
            <a:r>
              <a:rPr lang="it-IT" sz="1900" i="1" dirty="0">
                <a:latin typeface="Palatino Linotype" panose="02040502050505030304" pitchFamily="18" charset="0"/>
              </a:rPr>
              <a:t> del maestro, restando estranei al vero sapere…»</a:t>
            </a:r>
          </a:p>
          <a:p>
            <a:pPr algn="just"/>
            <a:endParaRPr lang="it-IT" sz="1900" b="1" i="1" dirty="0">
              <a:latin typeface="Palatino Linotype" panose="02040502050505030304" pitchFamily="18" charset="0"/>
            </a:endParaRPr>
          </a:p>
          <a:p>
            <a:pPr algn="just"/>
            <a:r>
              <a:rPr lang="it-IT" sz="1900" b="1" dirty="0">
                <a:latin typeface="Palatino Linotype" panose="02040502050505030304" pitchFamily="18" charset="0"/>
              </a:rPr>
              <a:t>Giovanni Gentile </a:t>
            </a:r>
          </a:p>
        </p:txBody>
      </p:sp>
    </p:spTree>
    <p:extLst>
      <p:ext uri="{BB962C8B-B14F-4D97-AF65-F5344CB8AC3E}">
        <p14:creationId xmlns:p14="http://schemas.microsoft.com/office/powerpoint/2010/main" val="1705915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
        <p:nvSpPr>
          <p:cNvPr id="3" name="CasellaDiTesto 2">
            <a:extLst>
              <a:ext uri="{FF2B5EF4-FFF2-40B4-BE49-F238E27FC236}">
                <a16:creationId xmlns:a16="http://schemas.microsoft.com/office/drawing/2014/main" id="{6959A138-2090-A6F2-6426-30670B9A498B}"/>
              </a:ext>
            </a:extLst>
          </p:cNvPr>
          <p:cNvSpPr txBox="1"/>
          <p:nvPr/>
        </p:nvSpPr>
        <p:spPr>
          <a:xfrm>
            <a:off x="1086760" y="2387226"/>
            <a:ext cx="6765650" cy="3308598"/>
          </a:xfrm>
          <a:prstGeom prst="rect">
            <a:avLst/>
          </a:prstGeom>
          <a:noFill/>
        </p:spPr>
        <p:txBody>
          <a:bodyPr wrap="square" rtlCol="0">
            <a:spAutoFit/>
          </a:bodyPr>
          <a:lstStyle/>
          <a:p>
            <a:pPr algn="just"/>
            <a:r>
              <a:rPr lang="it-IT" sz="1900" b="1" dirty="0">
                <a:latin typeface="Palatino Linotype" panose="02040502050505030304" pitchFamily="18" charset="0"/>
              </a:rPr>
              <a:t>L’idea che Gentile vuole attuare per la scuola è quella di una scuola selettiva e destinata solo alle élite, un’idea che non si allontana molto dal precedente sistema della legge Casati (1859), a cui il filosofo cerca di fornire una base teorica e filosofica.</a:t>
            </a:r>
          </a:p>
          <a:p>
            <a:pPr algn="just"/>
            <a:endParaRPr lang="it-IT" sz="1900" b="1" dirty="0">
              <a:latin typeface="Palatino Linotype" panose="02040502050505030304" pitchFamily="18" charset="0"/>
            </a:endParaRPr>
          </a:p>
          <a:p>
            <a:pPr algn="just"/>
            <a:r>
              <a:rPr lang="it-IT" sz="1900" b="1" dirty="0">
                <a:latin typeface="Palatino Linotype" panose="02040502050505030304" pitchFamily="18" charset="0"/>
              </a:rPr>
              <a:t>Legge Casati (1859) </a:t>
            </a:r>
            <a:r>
              <a:rPr lang="it-IT" sz="1900" b="1" dirty="0">
                <a:latin typeface="Palatino Linotype" panose="02040502050505030304" pitchFamily="18" charset="0"/>
                <a:sym typeface="Wingdings" panose="05000000000000000000" pitchFamily="2" charset="2"/>
              </a:rPr>
              <a:t></a:t>
            </a:r>
            <a:r>
              <a:rPr lang="it-IT" sz="1900" b="1" dirty="0">
                <a:latin typeface="Palatino Linotype" panose="02040502050505030304" pitchFamily="18" charset="0"/>
              </a:rPr>
              <a:t> </a:t>
            </a:r>
            <a:r>
              <a:rPr lang="it-IT" sz="1900" dirty="0">
                <a:latin typeface="Palatino Linotype" panose="02040502050505030304" pitchFamily="18" charset="0"/>
              </a:rPr>
              <a:t>prima legge italiana a istituire un sistema scolastico nazionale obbligatorio e gratuito per il primo biennio delle elementari, articolato in due cicli (inferiore e superiore), e a separare l'istruzione secondaria (classica e tecnica).</a:t>
            </a:r>
          </a:p>
        </p:txBody>
      </p:sp>
    </p:spTree>
    <p:extLst>
      <p:ext uri="{BB962C8B-B14F-4D97-AF65-F5344CB8AC3E}">
        <p14:creationId xmlns:p14="http://schemas.microsoft.com/office/powerpoint/2010/main" val="4052148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DC19EE73-CA2E-C8DA-0C10-16745377A3FD}"/>
              </a:ext>
            </a:extLst>
          </p:cNvPr>
          <p:cNvPicPr>
            <a:picLocks noChangeAspect="1"/>
          </p:cNvPicPr>
          <p:nvPr/>
        </p:nvPicPr>
        <p:blipFill>
          <a:blip r:embed="rId3"/>
          <a:stretch>
            <a:fillRect/>
          </a:stretch>
        </p:blipFill>
        <p:spPr>
          <a:xfrm>
            <a:off x="8732520" y="2194934"/>
            <a:ext cx="2372720" cy="3209475"/>
          </a:xfrm>
          <a:prstGeom prst="rect">
            <a:avLst/>
          </a:prstGeom>
        </p:spPr>
      </p:pic>
      <p:sp>
        <p:nvSpPr>
          <p:cNvPr id="3" name="CasellaDiTesto 2">
            <a:extLst>
              <a:ext uri="{FF2B5EF4-FFF2-40B4-BE49-F238E27FC236}">
                <a16:creationId xmlns:a16="http://schemas.microsoft.com/office/drawing/2014/main" id="{6959A138-2090-A6F2-6426-30670B9A498B}"/>
              </a:ext>
            </a:extLst>
          </p:cNvPr>
          <p:cNvSpPr txBox="1"/>
          <p:nvPr/>
        </p:nvSpPr>
        <p:spPr>
          <a:xfrm>
            <a:off x="1223720" y="2194934"/>
            <a:ext cx="6765650" cy="3308598"/>
          </a:xfrm>
          <a:prstGeom prst="rect">
            <a:avLst/>
          </a:prstGeom>
          <a:noFill/>
        </p:spPr>
        <p:txBody>
          <a:bodyPr wrap="square" rtlCol="0">
            <a:spAutoFit/>
          </a:bodyPr>
          <a:lstStyle/>
          <a:p>
            <a:pPr algn="just"/>
            <a:r>
              <a:rPr lang="it-IT" sz="1900" dirty="0">
                <a:latin typeface="Palatino Linotype" panose="02040502050505030304" pitchFamily="18" charset="0"/>
              </a:rPr>
              <a:t>La riforma che Gentile attua nel 1923, in veste di ministro della Pubblica istruzione, si basa su una concezione </a:t>
            </a:r>
            <a:r>
              <a:rPr lang="it-IT" sz="1900" b="1" dirty="0">
                <a:latin typeface="Palatino Linotype" panose="02040502050505030304" pitchFamily="18" charset="0"/>
              </a:rPr>
              <a:t>autoritaria e aristocratica</a:t>
            </a:r>
            <a:r>
              <a:rPr lang="it-IT" sz="1900" dirty="0">
                <a:latin typeface="Palatino Linotype" panose="02040502050505030304" pitchFamily="18" charset="0"/>
              </a:rPr>
              <a:t>,</a:t>
            </a:r>
            <a:r>
              <a:rPr lang="it-IT" sz="1900" b="1" dirty="0">
                <a:latin typeface="Palatino Linotype" panose="02040502050505030304" pitchFamily="18" charset="0"/>
              </a:rPr>
              <a:t> </a:t>
            </a:r>
            <a:r>
              <a:rPr lang="it-IT" sz="1900" dirty="0">
                <a:latin typeface="Palatino Linotype" panose="02040502050505030304" pitchFamily="18" charset="0"/>
              </a:rPr>
              <a:t>secondo la quale le scuole secondarie e superiori sono riservate solo a quei pochi che avrebbero poi fatto parte della classe dirigente.</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Il filosofo, convinto che un’educazione completa di tipo umanistico dovesse essere indirizzata solo agli uomini migliori, divise la scuola secondo una gerarchia precisa:</a:t>
            </a:r>
          </a:p>
          <a:p>
            <a:pPr marL="342900" indent="-342900" algn="just">
              <a:buFont typeface="Arial" panose="020B0604020202020204" pitchFamily="34" charset="0"/>
              <a:buChar char="•"/>
            </a:pPr>
            <a:r>
              <a:rPr lang="it-IT" sz="1900" dirty="0">
                <a:latin typeface="Palatino Linotype" panose="02040502050505030304" pitchFamily="18" charset="0"/>
              </a:rPr>
              <a:t>un </a:t>
            </a:r>
            <a:r>
              <a:rPr lang="it-IT" sz="1900" b="1" dirty="0">
                <a:latin typeface="Palatino Linotype" panose="02040502050505030304" pitchFamily="18" charset="0"/>
              </a:rPr>
              <a:t>ramo classico umanistico </a:t>
            </a:r>
            <a:r>
              <a:rPr lang="it-IT" sz="1900" dirty="0">
                <a:latin typeface="Palatino Linotype" panose="02040502050505030304" pitchFamily="18" charset="0"/>
              </a:rPr>
              <a:t>per i dirigenti;</a:t>
            </a:r>
          </a:p>
          <a:p>
            <a:pPr marL="342900" indent="-342900" algn="just">
              <a:buFont typeface="Arial" panose="020B0604020202020204" pitchFamily="34" charset="0"/>
              <a:buChar char="•"/>
            </a:pPr>
            <a:r>
              <a:rPr lang="it-IT" sz="1900" dirty="0">
                <a:latin typeface="Palatino Linotype" panose="02040502050505030304" pitchFamily="18" charset="0"/>
              </a:rPr>
              <a:t>uno </a:t>
            </a:r>
            <a:r>
              <a:rPr lang="it-IT" sz="1900" b="1" dirty="0">
                <a:latin typeface="Palatino Linotype" panose="02040502050505030304" pitchFamily="18" charset="0"/>
              </a:rPr>
              <a:t>professionale</a:t>
            </a:r>
            <a:r>
              <a:rPr lang="it-IT" sz="1900" dirty="0">
                <a:latin typeface="Palatino Linotype" panose="02040502050505030304" pitchFamily="18" charset="0"/>
              </a:rPr>
              <a:t> per il popolo.</a:t>
            </a:r>
          </a:p>
        </p:txBody>
      </p:sp>
    </p:spTree>
    <p:extLst>
      <p:ext uri="{BB962C8B-B14F-4D97-AF65-F5344CB8AC3E}">
        <p14:creationId xmlns:p14="http://schemas.microsoft.com/office/powerpoint/2010/main" val="2205255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491183"/>
            <a:ext cx="6765650" cy="2723823"/>
          </a:xfrm>
          <a:prstGeom prst="rect">
            <a:avLst/>
          </a:prstGeom>
          <a:noFill/>
        </p:spPr>
        <p:txBody>
          <a:bodyPr wrap="square" rtlCol="0">
            <a:spAutoFit/>
          </a:bodyPr>
          <a:lstStyle/>
          <a:p>
            <a:pPr algn="just"/>
            <a:r>
              <a:rPr lang="it-IT" sz="1900" dirty="0">
                <a:latin typeface="Palatino Linotype" panose="02040502050505030304" pitchFamily="18" charset="0"/>
              </a:rPr>
              <a:t>Assieme a Gentile lavorò a questa riforma anche un altro pensatore neoidealista </a:t>
            </a:r>
            <a:r>
              <a:rPr lang="it-IT" sz="1900" b="1" dirty="0">
                <a:latin typeface="Palatino Linotype" panose="02040502050505030304" pitchFamily="18" charset="0"/>
              </a:rPr>
              <a:t>Giuseppe Lombardo Radice (1879-1938)</a:t>
            </a:r>
            <a:r>
              <a:rPr lang="it-IT" sz="1900" dirty="0">
                <a:latin typeface="Palatino Linotype" panose="02040502050505030304" pitchFamily="18" charset="0"/>
              </a:rPr>
              <a:t>. Più esperto del primo nel campo didattico, sosteneva il diritto di tutti all’istruzione, ma a ciascuno nella misura e nella quantità richieste dal ruolo sociale cui è destinato.</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Il lavoro di </a:t>
            </a:r>
            <a:r>
              <a:rPr lang="it-IT" sz="1900" b="1" dirty="0">
                <a:latin typeface="Palatino Linotype" panose="02040502050505030304" pitchFamily="18" charset="0"/>
              </a:rPr>
              <a:t>Giuseppe Lombardo Radice</a:t>
            </a:r>
            <a:r>
              <a:rPr lang="it-IT" sz="1900" dirty="0">
                <a:latin typeface="Palatino Linotype" panose="02040502050505030304" pitchFamily="18" charset="0"/>
              </a:rPr>
              <a:t>, in particolare, riguardò la parte della riforma destinata all’</a:t>
            </a:r>
            <a:r>
              <a:rPr lang="it-IT" sz="1900" b="1" dirty="0">
                <a:latin typeface="Palatino Linotype" panose="02040502050505030304" pitchFamily="18" charset="0"/>
              </a:rPr>
              <a:t>istruzione elementare</a:t>
            </a:r>
            <a:r>
              <a:rPr lang="it-IT" sz="1900" dirty="0">
                <a:latin typeface="Palatino Linotype" panose="02040502050505030304" pitchFamily="18" charset="0"/>
              </a:rPr>
              <a:t>, di cui curò i programmi.</a:t>
            </a: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1764390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999521"/>
            <a:ext cx="6765650" cy="1554272"/>
          </a:xfrm>
          <a:prstGeom prst="rect">
            <a:avLst/>
          </a:prstGeom>
          <a:noFill/>
        </p:spPr>
        <p:txBody>
          <a:bodyPr wrap="square" rtlCol="0">
            <a:spAutoFit/>
          </a:bodyPr>
          <a:lstStyle/>
          <a:p>
            <a:pPr algn="just"/>
            <a:r>
              <a:rPr lang="it-IT" sz="1900" dirty="0">
                <a:latin typeface="Palatino Linotype" panose="02040502050505030304" pitchFamily="18" charset="0"/>
              </a:rPr>
              <a:t>Il pedagogista </a:t>
            </a:r>
            <a:r>
              <a:rPr lang="it-IT" sz="1900" b="1" dirty="0">
                <a:latin typeface="Palatino Linotype" panose="02040502050505030304" pitchFamily="18" charset="0"/>
              </a:rPr>
              <a:t>Lombardo Radice</a:t>
            </a:r>
            <a:r>
              <a:rPr lang="it-IT" sz="1900" dirty="0">
                <a:latin typeface="Palatino Linotype" panose="02040502050505030304" pitchFamily="18" charset="0"/>
              </a:rPr>
              <a:t>, a differenza del filosofo Gentile, non disprezza la cultura e la formazione «utilitaristica» della classe borghese, né la formazione tecnico-scientifica.</a:t>
            </a:r>
          </a:p>
          <a:p>
            <a:pPr algn="just"/>
            <a:endParaRPr lang="it-IT" sz="1900" dirty="0">
              <a:latin typeface="Palatino Linotype" panose="02040502050505030304" pitchFamily="18" charset="0"/>
            </a:endParaRP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4119798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338308"/>
            <a:ext cx="6765650" cy="3016210"/>
          </a:xfrm>
          <a:prstGeom prst="rect">
            <a:avLst/>
          </a:prstGeom>
          <a:noFill/>
        </p:spPr>
        <p:txBody>
          <a:bodyPr wrap="square" rtlCol="0">
            <a:spAutoFit/>
          </a:bodyPr>
          <a:lstStyle/>
          <a:p>
            <a:pPr algn="just"/>
            <a:r>
              <a:rPr lang="it-IT" sz="1900" dirty="0">
                <a:latin typeface="Palatino Linotype" panose="02040502050505030304" pitchFamily="18" charset="0"/>
              </a:rPr>
              <a:t>Nel complesso, il programma educativo della riforma Gentile presenta un </a:t>
            </a:r>
            <a:r>
              <a:rPr lang="it-IT" sz="1900" b="1" dirty="0">
                <a:latin typeface="Palatino Linotype" panose="02040502050505030304" pitchFamily="18" charset="0"/>
              </a:rPr>
              <a:t>impianto liberale di tipo conservatore:</a:t>
            </a:r>
            <a:endParaRPr lang="it-IT" sz="1900" dirty="0">
              <a:latin typeface="Palatino Linotype" panose="02040502050505030304" pitchFamily="18" charset="0"/>
            </a:endParaRPr>
          </a:p>
          <a:p>
            <a:pPr algn="just"/>
            <a:r>
              <a:rPr lang="it-IT" sz="1900" dirty="0">
                <a:latin typeface="Palatino Linotype" panose="02040502050505030304" pitchFamily="18" charset="0"/>
              </a:rPr>
              <a:t>in esso si afferma che l’élite deve essere educata alla ragione e alla libertà, mentre le masse devono essere affidate alla religione, considerata da Gentile una sorta di filosofia di livello inferiore per i valori che trasmette, e devono ricevere una formazione fondata sul rispetto dell’autorità.</a:t>
            </a:r>
          </a:p>
          <a:p>
            <a:pPr algn="just"/>
            <a:endParaRPr lang="it-IT" sz="1900" dirty="0">
              <a:latin typeface="Palatino Linotype" panose="02040502050505030304" pitchFamily="18" charset="0"/>
            </a:endParaRPr>
          </a:p>
          <a:p>
            <a:pPr algn="just"/>
            <a:r>
              <a:rPr lang="it-IT" sz="1900" dirty="0">
                <a:latin typeface="Palatino Linotype" panose="02040502050505030304" pitchFamily="18" charset="0"/>
              </a:rPr>
              <a:t>Ne deriva una concezione secondo cui la </a:t>
            </a:r>
            <a:r>
              <a:rPr lang="it-IT" sz="1900" b="1" dirty="0">
                <a:latin typeface="Palatino Linotype" panose="02040502050505030304" pitchFamily="18" charset="0"/>
              </a:rPr>
              <a:t>libertà dei «migliori» </a:t>
            </a:r>
            <a:r>
              <a:rPr lang="it-IT" sz="1900" dirty="0">
                <a:latin typeface="Palatino Linotype" panose="02040502050505030304" pitchFamily="18" charset="0"/>
              </a:rPr>
              <a:t>si fonda sull’</a:t>
            </a:r>
            <a:r>
              <a:rPr lang="it-IT" sz="1900" b="1" dirty="0">
                <a:latin typeface="Palatino Linotype" panose="02040502050505030304" pitchFamily="18" charset="0"/>
              </a:rPr>
              <a:t>obbedienza dei molti</a:t>
            </a:r>
            <a:r>
              <a:rPr lang="it-IT" sz="1900" dirty="0">
                <a:latin typeface="Palatino Linotype" panose="02040502050505030304" pitchFamily="18" charset="0"/>
              </a:rPr>
              <a:t>.</a:t>
            </a: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523113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414745"/>
            <a:ext cx="6765650" cy="2723823"/>
          </a:xfrm>
          <a:prstGeom prst="rect">
            <a:avLst/>
          </a:prstGeom>
          <a:noFill/>
        </p:spPr>
        <p:txBody>
          <a:bodyPr wrap="square" rtlCol="0">
            <a:spAutoFit/>
          </a:bodyPr>
          <a:lstStyle/>
          <a:p>
            <a:pPr algn="just"/>
            <a:r>
              <a:rPr lang="it-IT" sz="1900" b="1" dirty="0">
                <a:latin typeface="Palatino Linotype" panose="02040502050505030304" pitchFamily="18" charset="0"/>
              </a:rPr>
              <a:t>La riforma inoltre andava incontro a esigenze molto sentite della Chiesa cattolica: prevedeva, infatti, l’insegnamento obbligatorio della religione cattolica nelle scuole elementari.</a:t>
            </a:r>
          </a:p>
          <a:p>
            <a:pPr algn="just"/>
            <a:endParaRPr lang="it-IT" sz="1900" b="1" dirty="0">
              <a:latin typeface="Palatino Linotype" panose="02040502050505030304" pitchFamily="18" charset="0"/>
            </a:endParaRPr>
          </a:p>
          <a:p>
            <a:pPr algn="just"/>
            <a:r>
              <a:rPr lang="it-IT" sz="1900" dirty="0">
                <a:latin typeface="Palatino Linotype" panose="02040502050505030304" pitchFamily="18" charset="0"/>
              </a:rPr>
              <a:t>Inoltre la riforma, contemplando l’esame di Stato al termine di ogni ciclo scolastico, introduce una misura che consente di mettere sullo </a:t>
            </a:r>
            <a:r>
              <a:rPr lang="it-IT" sz="1900" b="1" dirty="0">
                <a:latin typeface="Palatino Linotype" panose="02040502050505030304" pitchFamily="18" charset="0"/>
              </a:rPr>
              <a:t>stesso piano scuole pubbliche e private </a:t>
            </a:r>
            <a:r>
              <a:rPr lang="it-IT" sz="1900" dirty="0">
                <a:latin typeface="Palatino Linotype" panose="02040502050505030304" pitchFamily="18" charset="0"/>
              </a:rPr>
              <a:t>(per la maggior parte gestite da religiosi).</a:t>
            </a: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2751179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514495"/>
            <a:ext cx="6765650" cy="2246769"/>
          </a:xfrm>
          <a:prstGeom prst="rect">
            <a:avLst/>
          </a:prstGeom>
          <a:noFill/>
        </p:spPr>
        <p:txBody>
          <a:bodyPr wrap="square" rtlCol="0">
            <a:spAutoFit/>
          </a:bodyPr>
          <a:lstStyle/>
          <a:p>
            <a:pPr algn="just"/>
            <a:r>
              <a:rPr lang="it-IT" sz="2000" dirty="0">
                <a:latin typeface="Palatino Linotype" panose="02040502050505030304" pitchFamily="18" charset="0"/>
              </a:rPr>
              <a:t>Gentile porta innanzitutto l’</a:t>
            </a:r>
            <a:r>
              <a:rPr lang="it-IT" sz="2000" b="1" dirty="0">
                <a:latin typeface="Palatino Linotype" panose="02040502050505030304" pitchFamily="18" charset="0"/>
              </a:rPr>
              <a:t>obbligo scolastico a 14 anni.</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La formazione scolastica prevede una </a:t>
            </a:r>
            <a:r>
              <a:rPr lang="it-IT" sz="2000" b="1" dirty="0">
                <a:latin typeface="Palatino Linotype" panose="02040502050505030304" pitchFamily="18" charset="0"/>
              </a:rPr>
              <a:t>scuola elementare </a:t>
            </a:r>
            <a:r>
              <a:rPr lang="it-IT" sz="2000" dirty="0">
                <a:latin typeface="Palatino Linotype" panose="02040502050505030304" pitchFamily="18" charset="0"/>
              </a:rPr>
              <a:t>di cinque anni e un </a:t>
            </a:r>
            <a:r>
              <a:rPr lang="it-IT" sz="2000" b="1" dirty="0">
                <a:latin typeface="Palatino Linotype" panose="02040502050505030304" pitchFamily="18" charset="0"/>
              </a:rPr>
              <a:t>grado preparatorio (scuola materna) non obbligatorio</a:t>
            </a:r>
            <a:r>
              <a:rPr lang="it-IT" sz="2000" dirty="0">
                <a:latin typeface="Palatino Linotype" panose="02040502050505030304" pitchFamily="18" charset="0"/>
              </a:rPr>
              <a:t> di tre anni, che ha l’obiettivo di «disciplinare le prime manifestazioni dell’intelligenza e del carattere del bambino».</a:t>
            </a: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3593543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338308"/>
            <a:ext cx="6765650" cy="3016210"/>
          </a:xfrm>
          <a:prstGeom prst="rect">
            <a:avLst/>
          </a:prstGeom>
          <a:noFill/>
        </p:spPr>
        <p:txBody>
          <a:bodyPr wrap="square" rtlCol="0">
            <a:spAutoFit/>
          </a:bodyPr>
          <a:lstStyle/>
          <a:p>
            <a:pPr algn="just"/>
            <a:r>
              <a:rPr lang="it-IT" sz="1900" dirty="0">
                <a:latin typeface="Palatino Linotype" panose="02040502050505030304" pitchFamily="18" charset="0"/>
              </a:rPr>
              <a:t>Al termine della scuola elementare, dopo aver superato uno specifico esame di ammissione, è possibile scegliere tra quattro diversi percorsi di studio:</a:t>
            </a:r>
          </a:p>
          <a:p>
            <a:pPr marL="457200" indent="-457200" algn="just">
              <a:buFont typeface="+mj-lt"/>
              <a:buAutoNum type="arabicPeriod"/>
            </a:pPr>
            <a:r>
              <a:rPr lang="it-IT" sz="1900" b="1" dirty="0">
                <a:latin typeface="Palatino Linotype" panose="02040502050505030304" pitchFamily="18" charset="0"/>
              </a:rPr>
              <a:t>Ginnasio </a:t>
            </a:r>
            <a:r>
              <a:rPr lang="it-IT" sz="1900" dirty="0">
                <a:latin typeface="Palatino Linotype" panose="02040502050505030304" pitchFamily="18" charset="0"/>
              </a:rPr>
              <a:t>(tre anni più due), che in seguito dà accesso al:</a:t>
            </a:r>
          </a:p>
          <a:p>
            <a:pPr marL="342900" indent="-342900" algn="just">
              <a:buFontTx/>
              <a:buChar char="-"/>
            </a:pPr>
            <a:r>
              <a:rPr lang="it-IT" sz="1900" b="1" dirty="0">
                <a:latin typeface="Palatino Linotype" panose="02040502050505030304" pitchFamily="18" charset="0"/>
              </a:rPr>
              <a:t>Liceo classico </a:t>
            </a:r>
            <a:r>
              <a:rPr lang="it-IT" sz="1900" dirty="0">
                <a:latin typeface="Palatino Linotype" panose="02040502050505030304" pitchFamily="18" charset="0"/>
              </a:rPr>
              <a:t>(chiamato così in seguito), scuola destinata a formare le élite dirigenziali;</a:t>
            </a:r>
          </a:p>
          <a:p>
            <a:pPr marL="342900" indent="-342900" algn="just">
              <a:buFontTx/>
              <a:buChar char="-"/>
            </a:pPr>
            <a:r>
              <a:rPr lang="it-IT" sz="1900" b="1" dirty="0">
                <a:latin typeface="Palatino Linotype" panose="02040502050505030304" pitchFamily="18" charset="0"/>
              </a:rPr>
              <a:t>Liceo scientifico</a:t>
            </a:r>
            <a:r>
              <a:rPr lang="it-IT" sz="1900" dirty="0">
                <a:latin typeface="Palatino Linotype" panose="02040502050505030304" pitchFamily="18" charset="0"/>
              </a:rPr>
              <a:t>,</a:t>
            </a:r>
            <a:r>
              <a:rPr lang="it-IT" sz="1900" b="1" dirty="0">
                <a:latin typeface="Palatino Linotype" panose="02040502050505030304" pitchFamily="18" charset="0"/>
              </a:rPr>
              <a:t> </a:t>
            </a:r>
            <a:r>
              <a:rPr lang="it-IT" sz="1900" dirty="0">
                <a:latin typeface="Palatino Linotype" panose="02040502050505030304" pitchFamily="18" charset="0"/>
              </a:rPr>
              <a:t>improntato più sulle scienze matematiche;</a:t>
            </a:r>
          </a:p>
          <a:p>
            <a:pPr marL="342900" indent="-342900" algn="just">
              <a:buFontTx/>
              <a:buChar char="-"/>
            </a:pPr>
            <a:r>
              <a:rPr lang="it-IT" sz="1900" b="1" dirty="0">
                <a:latin typeface="Palatino Linotype" panose="02040502050505030304" pitchFamily="18" charset="0"/>
              </a:rPr>
              <a:t>Liceo femminile</a:t>
            </a:r>
            <a:r>
              <a:rPr lang="it-IT" sz="1900" dirty="0">
                <a:latin typeface="Palatino Linotype" panose="02040502050505030304" pitchFamily="18" charset="0"/>
              </a:rPr>
              <a:t>, destinato alle donne escluse dagli altri licei.</a:t>
            </a: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4239746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338308"/>
            <a:ext cx="6765650" cy="3139321"/>
          </a:xfrm>
          <a:prstGeom prst="rect">
            <a:avLst/>
          </a:prstGeom>
          <a:noFill/>
        </p:spPr>
        <p:txBody>
          <a:bodyPr wrap="square" rtlCol="0">
            <a:spAutoFit/>
          </a:bodyPr>
          <a:lstStyle/>
          <a:p>
            <a:pPr algn="just"/>
            <a:r>
              <a:rPr lang="it-IT" b="1" dirty="0">
                <a:latin typeface="Palatino Linotype" panose="02040502050505030304" pitchFamily="18" charset="0"/>
              </a:rPr>
              <a:t>2. Istituto tecnico: </a:t>
            </a:r>
            <a:r>
              <a:rPr lang="it-IT" dirty="0">
                <a:latin typeface="Palatino Linotype" panose="02040502050505030304" pitchFamily="18" charset="0"/>
              </a:rPr>
              <a:t>composto da un corso inferiore quadriennale e un corso superiore quadriennale; quello inferiore con un esame di ammissione consentiva l’accesso anche al liceo scientifico.</a:t>
            </a:r>
          </a:p>
          <a:p>
            <a:pPr algn="just"/>
            <a:endParaRPr lang="it-IT" dirty="0">
              <a:latin typeface="Palatino Linotype" panose="02040502050505030304" pitchFamily="18" charset="0"/>
            </a:endParaRPr>
          </a:p>
          <a:p>
            <a:pPr algn="just"/>
            <a:r>
              <a:rPr lang="it-IT" b="1" dirty="0">
                <a:latin typeface="Palatino Linotype" panose="02040502050505030304" pitchFamily="18" charset="0"/>
              </a:rPr>
              <a:t>3. Istituto magistrale: </a:t>
            </a:r>
            <a:r>
              <a:rPr lang="it-IT" dirty="0">
                <a:latin typeface="Palatino Linotype" panose="02040502050505030304" pitchFamily="18" charset="0"/>
              </a:rPr>
              <a:t>composto da un corso inferiore quadriennale e uno superiore triennale; destinato alla preparazione dei maestri di scuola elementare. Il corso inferiore dava accesso anche al liceo femminile e, con un esame di ammissione, al liceo scientifico; questa scuola rappresenta una novità della riforma e viene frequentata principalmente da ragazze della piccola e media borghesia.</a:t>
            </a: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2549382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997527" y="2853327"/>
            <a:ext cx="6697070" cy="1846659"/>
          </a:xfrm>
          <a:prstGeom prst="rect">
            <a:avLst/>
          </a:prstGeom>
          <a:noFill/>
        </p:spPr>
        <p:txBody>
          <a:bodyPr wrap="square" rtlCol="0">
            <a:spAutoFit/>
          </a:bodyPr>
          <a:lstStyle/>
          <a:p>
            <a:pPr algn="just"/>
            <a:r>
              <a:rPr lang="it-IT" sz="1900" b="1" dirty="0">
                <a:latin typeface="Palatino Linotype" panose="02040502050505030304" pitchFamily="18" charset="0"/>
              </a:rPr>
              <a:t>4. La scuola complementare di avviamento professionale: </a:t>
            </a:r>
            <a:r>
              <a:rPr lang="it-IT" sz="1900" dirty="0">
                <a:latin typeface="Palatino Linotype" panose="02040502050505030304" pitchFamily="18" charset="0"/>
              </a:rPr>
              <a:t>di durata triennale e senza esame di ammissione, era uno sbocco per tutti coloro che non potevano proseguire gli studi. Unico canale d’istruzione post elementare senza il latino, viene frequentata perciò da tutti quegli alunni che non intendono proseguire l’istruzione nelle scuole superiori. </a:t>
            </a:r>
          </a:p>
        </p:txBody>
      </p:sp>
      <p:pic>
        <p:nvPicPr>
          <p:cNvPr id="5" name="Immagine 4">
            <a:extLst>
              <a:ext uri="{FF2B5EF4-FFF2-40B4-BE49-F238E27FC236}">
                <a16:creationId xmlns:a16="http://schemas.microsoft.com/office/drawing/2014/main" id="{A42D6569-7810-399D-5B85-7728B8EA52E1}"/>
              </a:ext>
            </a:extLst>
          </p:cNvPr>
          <p:cNvPicPr>
            <a:picLocks noChangeAspect="1"/>
          </p:cNvPicPr>
          <p:nvPr/>
        </p:nvPicPr>
        <p:blipFill>
          <a:blip r:embed="rId3"/>
          <a:stretch>
            <a:fillRect/>
          </a:stretch>
        </p:blipFill>
        <p:spPr>
          <a:xfrm>
            <a:off x="8742919" y="2338308"/>
            <a:ext cx="2362321" cy="2876698"/>
          </a:xfrm>
          <a:prstGeom prst="rect">
            <a:avLst/>
          </a:prstGeom>
        </p:spPr>
      </p:pic>
    </p:spTree>
    <p:extLst>
      <p:ext uri="{BB962C8B-B14F-4D97-AF65-F5344CB8AC3E}">
        <p14:creationId xmlns:p14="http://schemas.microsoft.com/office/powerpoint/2010/main" val="427962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69585" y="872745"/>
            <a:ext cx="6395847"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riforma Gentile e gli sviluppi successivi della scuola italiana </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615096" y="5758884"/>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pic>
        <p:nvPicPr>
          <p:cNvPr id="4" name="Immagine 3">
            <a:extLst>
              <a:ext uri="{FF2B5EF4-FFF2-40B4-BE49-F238E27FC236}">
                <a16:creationId xmlns:a16="http://schemas.microsoft.com/office/drawing/2014/main" id="{FC024A98-BD08-BAA0-9E8C-397A8589625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4240530" y="2015535"/>
            <a:ext cx="6624902" cy="4358902"/>
          </a:xfrm>
          <a:prstGeom prst="rect">
            <a:avLst/>
          </a:prstGeom>
        </p:spPr>
      </p:pic>
    </p:spTree>
    <p:extLst>
      <p:ext uri="{BB962C8B-B14F-4D97-AF65-F5344CB8AC3E}">
        <p14:creationId xmlns:p14="http://schemas.microsoft.com/office/powerpoint/2010/main" val="3458133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6673"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scuola di Giuseppe Bottai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086760" y="2807159"/>
            <a:ext cx="6697070" cy="1938992"/>
          </a:xfrm>
          <a:prstGeom prst="rect">
            <a:avLst/>
          </a:prstGeom>
          <a:noFill/>
        </p:spPr>
        <p:txBody>
          <a:bodyPr wrap="square" rtlCol="0">
            <a:spAutoFit/>
          </a:bodyPr>
          <a:lstStyle/>
          <a:p>
            <a:pPr algn="just"/>
            <a:r>
              <a:rPr lang="it-IT" sz="2000" b="1" dirty="0">
                <a:latin typeface="Palatino Linotype" panose="02040502050505030304" pitchFamily="18" charset="0"/>
              </a:rPr>
              <a:t>Col passare del tempo la scuola gentiliana, creata su un modello liberale-aristocratico, si dimostrò sempre meno adatta a soddisfare le esigenze del regime fascista, soprattutto per quel che riguarda la formazione di una manodopera qualificata dalle sempre crescenti masse di disoccupati.</a:t>
            </a:r>
          </a:p>
        </p:txBody>
      </p:sp>
      <p:pic>
        <p:nvPicPr>
          <p:cNvPr id="4" name="Immagine 3">
            <a:extLst>
              <a:ext uri="{FF2B5EF4-FFF2-40B4-BE49-F238E27FC236}">
                <a16:creationId xmlns:a16="http://schemas.microsoft.com/office/drawing/2014/main" id="{E5105AC3-642C-1BFB-7A61-AA531EEE7169}"/>
              </a:ext>
            </a:extLst>
          </p:cNvPr>
          <p:cNvPicPr>
            <a:picLocks noChangeAspect="1"/>
          </p:cNvPicPr>
          <p:nvPr/>
        </p:nvPicPr>
        <p:blipFill>
          <a:blip r:embed="rId3"/>
          <a:stretch>
            <a:fillRect/>
          </a:stretch>
        </p:blipFill>
        <p:spPr>
          <a:xfrm>
            <a:off x="8870590" y="2419425"/>
            <a:ext cx="2234650" cy="2780898"/>
          </a:xfrm>
          <a:prstGeom prst="rect">
            <a:avLst/>
          </a:prstGeom>
        </p:spPr>
      </p:pic>
    </p:spTree>
    <p:extLst>
      <p:ext uri="{BB962C8B-B14F-4D97-AF65-F5344CB8AC3E}">
        <p14:creationId xmlns:p14="http://schemas.microsoft.com/office/powerpoint/2010/main" val="1098886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96673" y="1250865"/>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scuola di Giuseppe Bottai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148138" y="2394920"/>
            <a:ext cx="6697070" cy="3293209"/>
          </a:xfrm>
          <a:prstGeom prst="rect">
            <a:avLst/>
          </a:prstGeom>
          <a:noFill/>
        </p:spPr>
        <p:txBody>
          <a:bodyPr wrap="square" rtlCol="0">
            <a:spAutoFit/>
          </a:bodyPr>
          <a:lstStyle/>
          <a:p>
            <a:pPr algn="just"/>
            <a:r>
              <a:rPr lang="it-IT" dirty="0">
                <a:latin typeface="Palatino Linotype" panose="02040502050505030304" pitchFamily="18" charset="0"/>
              </a:rPr>
              <a:t>Nel 1936 (senza «scomunicare» Gentile) il duce nominò ministro dell’Educazione Giuseppe Bottai (1895-1959), il quale propose una nuova organizzazione dell’istruzione, attraverso la cosiddetta</a:t>
            </a:r>
            <a:r>
              <a:rPr lang="it-IT" b="1" dirty="0">
                <a:latin typeface="Palatino Linotype" panose="02040502050505030304" pitchFamily="18" charset="0"/>
              </a:rPr>
              <a:t> </a:t>
            </a:r>
            <a:r>
              <a:rPr lang="it-IT" b="1" i="1" dirty="0">
                <a:latin typeface="Palatino Linotype" panose="02040502050505030304" pitchFamily="18" charset="0"/>
              </a:rPr>
              <a:t>Carta della scuola </a:t>
            </a:r>
            <a:r>
              <a:rPr lang="it-IT" b="1" dirty="0">
                <a:latin typeface="Palatino Linotype" panose="02040502050505030304" pitchFamily="18" charset="0"/>
              </a:rPr>
              <a:t>(1939)</a:t>
            </a:r>
            <a:r>
              <a:rPr lang="it-IT" dirty="0">
                <a:latin typeface="Palatino Linotype" panose="02040502050505030304" pitchFamily="18" charset="0"/>
              </a:rPr>
              <a:t>, che prevedeva:</a:t>
            </a:r>
          </a:p>
          <a:p>
            <a:pPr marL="342900" indent="-342900" algn="just">
              <a:buFont typeface="Arial" panose="020B0604020202020204" pitchFamily="34" charset="0"/>
              <a:buChar char="•"/>
            </a:pPr>
            <a:r>
              <a:rPr lang="it-IT" sz="1700" b="1" dirty="0">
                <a:latin typeface="Palatino Linotype" panose="02040502050505030304" pitchFamily="18" charset="0"/>
              </a:rPr>
              <a:t>istruzioni elementare </a:t>
            </a:r>
            <a:r>
              <a:rPr lang="it-IT" sz="1700" dirty="0">
                <a:latin typeface="Palatino Linotype" panose="02040502050505030304" pitchFamily="18" charset="0"/>
              </a:rPr>
              <a:t>(scuola materna dai 3 ai 5 anni, elementare dai 6 agli 8 e scuola del lavoro dai 9 agli 11);</a:t>
            </a:r>
          </a:p>
          <a:p>
            <a:pPr marL="342900" indent="-342900" algn="just">
              <a:buFont typeface="Arial" panose="020B0604020202020204" pitchFamily="34" charset="0"/>
              <a:buChar char="•"/>
            </a:pPr>
            <a:r>
              <a:rPr lang="it-IT" sz="1700" b="1" dirty="0">
                <a:latin typeface="Palatino Linotype" panose="02040502050505030304" pitchFamily="18" charset="0"/>
              </a:rPr>
              <a:t>istruzione media </a:t>
            </a:r>
            <a:r>
              <a:rPr lang="it-IT" sz="1700" dirty="0">
                <a:latin typeface="Palatino Linotype" panose="02040502050505030304" pitchFamily="18" charset="0"/>
              </a:rPr>
              <a:t>(una scuola media triennale che univa i corsi inferiori del ginnasio, del tecnico e del magistrale; una scuola professionale triennale e un artigiana triennale);</a:t>
            </a:r>
          </a:p>
          <a:p>
            <a:pPr marL="342900" indent="-342900" algn="just">
              <a:buFont typeface="Arial" panose="020B0604020202020204" pitchFamily="34" charset="0"/>
              <a:buChar char="•"/>
            </a:pPr>
            <a:r>
              <a:rPr lang="it-IT" sz="1700" b="1" dirty="0">
                <a:latin typeface="Palatino Linotype" panose="02040502050505030304" pitchFamily="18" charset="0"/>
              </a:rPr>
              <a:t>istruzione secondaria </a:t>
            </a:r>
            <a:r>
              <a:rPr lang="it-IT" sz="1700" dirty="0">
                <a:latin typeface="Palatino Linotype" panose="02040502050505030304" pitchFamily="18" charset="0"/>
              </a:rPr>
              <a:t>(differiva dalla riforma Gentile solo per l’aggiunta di istituti professionali legati ai tecnici, come prolungamento delle scuole professionali e tecniche inferiori).</a:t>
            </a:r>
          </a:p>
        </p:txBody>
      </p:sp>
      <p:pic>
        <p:nvPicPr>
          <p:cNvPr id="4" name="Immagine 3">
            <a:extLst>
              <a:ext uri="{FF2B5EF4-FFF2-40B4-BE49-F238E27FC236}">
                <a16:creationId xmlns:a16="http://schemas.microsoft.com/office/drawing/2014/main" id="{E5105AC3-642C-1BFB-7A61-AA531EEE7169}"/>
              </a:ext>
            </a:extLst>
          </p:cNvPr>
          <p:cNvPicPr>
            <a:picLocks noChangeAspect="1"/>
          </p:cNvPicPr>
          <p:nvPr/>
        </p:nvPicPr>
        <p:blipFill>
          <a:blip r:embed="rId3"/>
          <a:stretch>
            <a:fillRect/>
          </a:stretch>
        </p:blipFill>
        <p:spPr>
          <a:xfrm>
            <a:off x="8870590" y="2419425"/>
            <a:ext cx="2234650" cy="2780898"/>
          </a:xfrm>
          <a:prstGeom prst="rect">
            <a:avLst/>
          </a:prstGeom>
        </p:spPr>
      </p:pic>
    </p:spTree>
    <p:extLst>
      <p:ext uri="{BB962C8B-B14F-4D97-AF65-F5344CB8AC3E}">
        <p14:creationId xmlns:p14="http://schemas.microsoft.com/office/powerpoint/2010/main" val="4263733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ECC3-EB8A-EDE0-8226-8E2E2B9AFE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4E1132-F5FE-E47F-BB67-ED1F9BA72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5D3125DA-62A3-7C5C-40F2-990147B620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34F5E7A5-9035-94F9-AE37-4289F1068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23B2294B-4746-1EB9-29D3-7E7C8007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8CA8508B-44F1-D38C-8523-F42B88AF0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AF7F6D36-DA54-310E-9C13-07C93A440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9" name="Immagine 18">
            <a:extLst>
              <a:ext uri="{FF2B5EF4-FFF2-40B4-BE49-F238E27FC236}">
                <a16:creationId xmlns:a16="http://schemas.microsoft.com/office/drawing/2014/main" id="{A932FE3F-9123-853D-003A-2314F1F761FD}"/>
              </a:ext>
            </a:extLst>
          </p:cNvPr>
          <p:cNvPicPr>
            <a:picLocks noChangeAspect="1"/>
          </p:cNvPicPr>
          <p:nvPr/>
        </p:nvPicPr>
        <p:blipFill>
          <a:blip r:embed="rId2"/>
          <a:stretch>
            <a:fillRect/>
          </a:stretch>
        </p:blipFill>
        <p:spPr>
          <a:xfrm>
            <a:off x="0" y="0"/>
            <a:ext cx="4346062" cy="1706564"/>
          </a:xfrm>
          <a:prstGeom prst="rect">
            <a:avLst/>
          </a:prstGeom>
        </p:spPr>
      </p:pic>
      <p:sp>
        <p:nvSpPr>
          <p:cNvPr id="20" name="CasellaDiTesto 19">
            <a:extLst>
              <a:ext uri="{FF2B5EF4-FFF2-40B4-BE49-F238E27FC236}">
                <a16:creationId xmlns:a16="http://schemas.microsoft.com/office/drawing/2014/main" id="{9C415020-D058-A429-B565-075782EAC5E6}"/>
              </a:ext>
            </a:extLst>
          </p:cNvPr>
          <p:cNvSpPr txBox="1"/>
          <p:nvPr/>
        </p:nvSpPr>
        <p:spPr>
          <a:xfrm>
            <a:off x="4435295" y="1240074"/>
            <a:ext cx="639584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rPr>
              <a:t>La scuola di Giuseppe Bottai</a:t>
            </a:r>
            <a:endParaRPr kumimoji="0" lang="it-IT" sz="2100" b="1" i="1" u="none" strike="noStrike" kern="1200" cap="none" spc="0" normalizeH="0" baseline="0" noProof="0" dirty="0">
              <a:ln>
                <a:noFill/>
              </a:ln>
              <a:solidFill>
                <a:prstClr val="black"/>
              </a:solidFill>
              <a:effectLst/>
              <a:uLnTx/>
              <a:uFillTx/>
              <a:latin typeface="Palatino Linotype" panose="02040502050505030304" pitchFamily="18" charset="0"/>
              <a:ea typeface="+mn-ea"/>
              <a:cs typeface="Times New Roman" panose="02020603050405020304" pitchFamily="18" charset="0"/>
            </a:endParaRPr>
          </a:p>
        </p:txBody>
      </p:sp>
      <p:sp>
        <p:nvSpPr>
          <p:cNvPr id="23" name="CasellaDiTesto 22">
            <a:extLst>
              <a:ext uri="{FF2B5EF4-FFF2-40B4-BE49-F238E27FC236}">
                <a16:creationId xmlns:a16="http://schemas.microsoft.com/office/drawing/2014/main" id="{CE55A42D-8A10-1A70-3C3D-AF5D6505332A}"/>
              </a:ext>
            </a:extLst>
          </p:cNvPr>
          <p:cNvSpPr txBox="1"/>
          <p:nvPr/>
        </p:nvSpPr>
        <p:spPr>
          <a:xfrm>
            <a:off x="7989370" y="5942113"/>
            <a:ext cx="3115870" cy="615553"/>
          </a:xfrm>
          <a:prstGeom prst="rect">
            <a:avLst/>
          </a:prstGeom>
          <a:gradFill>
            <a:gsLst>
              <a:gs pos="3000">
                <a:schemeClr val="tx2">
                  <a:lumMod val="10000"/>
                  <a:lumOff val="90000"/>
                </a:schemeClr>
              </a:gs>
              <a:gs pos="48000">
                <a:schemeClr val="tx2">
                  <a:lumMod val="10000"/>
                  <a:lumOff val="90000"/>
                </a:schemeClr>
              </a:gs>
              <a:gs pos="77000">
                <a:schemeClr val="tx2">
                  <a:lumMod val="10000"/>
                  <a:lumOff val="90000"/>
                </a:schemeClr>
              </a:gs>
            </a:gsLst>
            <a:path path="rect">
              <a:fillToRect l="100000" t="100000"/>
            </a:path>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Docente: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Chiara Patricia Bonaventura</a:t>
            </a:r>
          </a:p>
        </p:txBody>
      </p:sp>
      <p:sp>
        <p:nvSpPr>
          <p:cNvPr id="3" name="CasellaDiTesto 2">
            <a:extLst>
              <a:ext uri="{FF2B5EF4-FFF2-40B4-BE49-F238E27FC236}">
                <a16:creationId xmlns:a16="http://schemas.microsoft.com/office/drawing/2014/main" id="{6959A138-2090-A6F2-6426-30670B9A498B}"/>
              </a:ext>
            </a:extLst>
          </p:cNvPr>
          <p:cNvSpPr txBox="1"/>
          <p:nvPr/>
        </p:nvSpPr>
        <p:spPr>
          <a:xfrm>
            <a:off x="1239695" y="2419425"/>
            <a:ext cx="6391200" cy="3170099"/>
          </a:xfrm>
          <a:prstGeom prst="rect">
            <a:avLst/>
          </a:prstGeom>
          <a:noFill/>
        </p:spPr>
        <p:txBody>
          <a:bodyPr wrap="square" rtlCol="0">
            <a:spAutoFit/>
          </a:bodyPr>
          <a:lstStyle/>
          <a:p>
            <a:pPr algn="just"/>
            <a:r>
              <a:rPr lang="it-IT" sz="2000" dirty="0">
                <a:latin typeface="Palatino Linotype" panose="02040502050505030304" pitchFamily="18" charset="0"/>
              </a:rPr>
              <a:t>La principale novità pedagogica introdotta da Bottai fu l’introduzione di un’«</a:t>
            </a:r>
            <a:r>
              <a:rPr lang="it-IT" sz="2000" b="1" dirty="0">
                <a:latin typeface="Palatino Linotype" panose="02040502050505030304" pitchFamily="18" charset="0"/>
              </a:rPr>
              <a:t>educazione politica e guerriera</a:t>
            </a:r>
            <a:r>
              <a:rPr lang="it-IT" sz="2000" dirty="0">
                <a:latin typeface="Palatino Linotype" panose="02040502050505030304" pitchFamily="18" charset="0"/>
              </a:rPr>
              <a:t>», cara al regime fascista, e l’inserimento di un’</a:t>
            </a:r>
            <a:r>
              <a:rPr lang="it-IT" sz="2000" b="1" dirty="0">
                <a:latin typeface="Palatino Linotype" panose="02040502050505030304" pitchFamily="18" charset="0"/>
              </a:rPr>
              <a:t>esperienza di lavoro obbligatoria </a:t>
            </a:r>
            <a:r>
              <a:rPr lang="it-IT" sz="2000" dirty="0">
                <a:latin typeface="Palatino Linotype" panose="02040502050505030304" pitchFamily="18" charset="0"/>
              </a:rPr>
              <a:t>per tutti, indipendentemente dalla classe sociale di appartenenza.</a:t>
            </a:r>
          </a:p>
          <a:p>
            <a:pPr algn="just"/>
            <a:endParaRPr lang="it-IT" sz="2000" dirty="0">
              <a:latin typeface="Palatino Linotype" panose="02040502050505030304" pitchFamily="18" charset="0"/>
            </a:endParaRPr>
          </a:p>
          <a:p>
            <a:pPr algn="just"/>
            <a:r>
              <a:rPr lang="it-IT" sz="2000" dirty="0">
                <a:latin typeface="Palatino Linotype" panose="02040502050505030304" pitchFamily="18" charset="0"/>
              </a:rPr>
              <a:t>Esperienza che era in linea con lo spirito della nuova riforma, che si poneva come principale obiettivo un potenziamento dell’aspetto tecnico-professionale.</a:t>
            </a:r>
          </a:p>
        </p:txBody>
      </p:sp>
      <p:pic>
        <p:nvPicPr>
          <p:cNvPr id="4" name="Immagine 3">
            <a:extLst>
              <a:ext uri="{FF2B5EF4-FFF2-40B4-BE49-F238E27FC236}">
                <a16:creationId xmlns:a16="http://schemas.microsoft.com/office/drawing/2014/main" id="{E5105AC3-642C-1BFB-7A61-AA531EEE7169}"/>
              </a:ext>
            </a:extLst>
          </p:cNvPr>
          <p:cNvPicPr>
            <a:picLocks noChangeAspect="1"/>
          </p:cNvPicPr>
          <p:nvPr/>
        </p:nvPicPr>
        <p:blipFill>
          <a:blip r:embed="rId3"/>
          <a:stretch>
            <a:fillRect/>
          </a:stretch>
        </p:blipFill>
        <p:spPr>
          <a:xfrm>
            <a:off x="8870590" y="2419425"/>
            <a:ext cx="2234650" cy="2780898"/>
          </a:xfrm>
          <a:prstGeom prst="rect">
            <a:avLst/>
          </a:prstGeom>
        </p:spPr>
      </p:pic>
    </p:spTree>
    <p:extLst>
      <p:ext uri="{BB962C8B-B14F-4D97-AF65-F5344CB8AC3E}">
        <p14:creationId xmlns:p14="http://schemas.microsoft.com/office/powerpoint/2010/main" val="3376194215"/>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2914</Words>
  <Application>Microsoft Office PowerPoint</Application>
  <PresentationFormat>Widescreen</PresentationFormat>
  <Paragraphs>233</Paragraphs>
  <Slides>37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37</vt:i4>
      </vt:variant>
    </vt:vector>
  </HeadingPairs>
  <TitlesOfParts>
    <vt:vector size="42" baseType="lpstr">
      <vt:lpstr>Aptos</vt:lpstr>
      <vt:lpstr>Aptos Display</vt:lpstr>
      <vt:lpstr>Arial</vt:lpstr>
      <vt:lpstr>Palatino Linotype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Bonaventura</dc:creator>
  <cp:lastModifiedBy>Chiara Bonaventura</cp:lastModifiedBy>
  <cp:revision>19</cp:revision>
  <dcterms:created xsi:type="dcterms:W3CDTF">2026-01-25T09:37:54Z</dcterms:created>
  <dcterms:modified xsi:type="dcterms:W3CDTF">2026-01-25T17:49:57Z</dcterms:modified>
</cp:coreProperties>
</file>