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37" r:id="rId2"/>
    <p:sldId id="438" r:id="rId3"/>
    <p:sldId id="439" r:id="rId4"/>
    <p:sldId id="441" r:id="rId5"/>
    <p:sldId id="440" r:id="rId6"/>
    <p:sldId id="442" r:id="rId7"/>
    <p:sldId id="443" r:id="rId8"/>
    <p:sldId id="444" r:id="rId9"/>
    <p:sldId id="445" r:id="rId10"/>
    <p:sldId id="446" r:id="rId11"/>
    <p:sldId id="447" r:id="rId12"/>
    <p:sldId id="448" r:id="rId13"/>
    <p:sldId id="449" r:id="rId14"/>
    <p:sldId id="450" r:id="rId15"/>
    <p:sldId id="451" r:id="rId16"/>
    <p:sldId id="452" r:id="rId17"/>
    <p:sldId id="453" r:id="rId18"/>
    <p:sldId id="454" r:id="rId19"/>
    <p:sldId id="455" r:id="rId20"/>
    <p:sldId id="456" r:id="rId21"/>
    <p:sldId id="457" r:id="rId22"/>
    <p:sldId id="460" r:id="rId23"/>
    <p:sldId id="458" r:id="rId24"/>
    <p:sldId id="459" r:id="rId25"/>
    <p:sldId id="461" r:id="rId26"/>
    <p:sldId id="462" r:id="rId27"/>
    <p:sldId id="463" r:id="rId28"/>
    <p:sldId id="464" r:id="rId29"/>
    <p:sldId id="465" r:id="rId30"/>
    <p:sldId id="466" r:id="rId31"/>
    <p:sldId id="467" r:id="rId32"/>
    <p:sldId id="468" r:id="rId33"/>
    <p:sldId id="469" r:id="rId34"/>
    <p:sldId id="470" r:id="rId35"/>
    <p:sldId id="471" r:id="rId36"/>
    <p:sldId id="472" r:id="rId37"/>
    <p:sldId id="473" r:id="rId38"/>
    <p:sldId id="474" r:id="rId39"/>
    <p:sldId id="475" r:id="rId40"/>
    <p:sldId id="476" r:id="rId41"/>
    <p:sldId id="477" r:id="rId42"/>
    <p:sldId id="478" r:id="rId43"/>
    <p:sldId id="479" r:id="rId44"/>
    <p:sldId id="480" r:id="rId45"/>
    <p:sldId id="481" r:id="rId4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6" d="100"/>
          <a:sy n="56" d="100"/>
        </p:scale>
        <p:origin x="10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949645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937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556364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650989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11260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957393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452769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03626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684856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972062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24/01/2026</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787308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24/01/2026</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1017026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801" y="875567"/>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famiglie e alcuni approcci teorici allo studio delle famiglie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4581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425278" y="2268552"/>
            <a:ext cx="9753801"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Lo sviluppo delle scienze sociali e le pratiche attuate per realizzare il benessere della popolazione (Welfare </a:t>
            </a:r>
            <a:r>
              <a:rPr lang="it-IT" sz="1900" b="1" dirty="0">
                <a:solidFill>
                  <a:prstClr val="black"/>
                </a:solidFill>
                <a:latin typeface="Palatino Linotype" panose="02040502050505030304" pitchFamily="18" charset="0"/>
              </a:rPr>
              <a:t>S</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tate) dimostrano sempre di più come non sia possibile considerare le singole persone indipendentemente dalla fitta rete di relazioni che esse hanno con gli altri.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Il comportamento delle persone si comprende meglio spesso solo se lo si osserva all’interno dei gruppi a cui appartengono, gruppi che a loro volta interagiscono con altri, creando una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rete complessa d’interazioni</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Il benessere di un individuo (</a:t>
            </a:r>
            <a:r>
              <a:rPr kumimoji="0" lang="it-IT" sz="1900" i="1"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rPr>
              <a:t>well-being</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 non può prescindere da tutto questo. </a:t>
            </a:r>
          </a:p>
        </p:txBody>
      </p:sp>
    </p:spTree>
    <p:extLst>
      <p:ext uri="{BB962C8B-B14F-4D97-AF65-F5344CB8AC3E}">
        <p14:creationId xmlns:p14="http://schemas.microsoft.com/office/powerpoint/2010/main" val="385923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801" y="875567"/>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famiglie e alcuni approcci teorici allo studio delle famiglie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425278" y="2631566"/>
            <a:ext cx="9753801"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Le difficoltà che un bambino può incontrare a scuola vanno inquadrate tenendo conto del contesto scolastico, del contesto familiare, delle relazioni che vi sono tra questi contesti e di altre dinamiche sociali di carattere più specifico o più generale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rPr>
              <a:t>per es. le relazioni delle persone sul luogo di lavoro, le risorse presenti sul territorio o la normativa sociale a cui, come cittadini, devono fare riferimento.</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p:txBody>
      </p:sp>
      <p:cxnSp>
        <p:nvCxnSpPr>
          <p:cNvPr id="3" name="Connettore 2 2">
            <a:extLst>
              <a:ext uri="{FF2B5EF4-FFF2-40B4-BE49-F238E27FC236}">
                <a16:creationId xmlns:a16="http://schemas.microsoft.com/office/drawing/2014/main" id="{E806B7F6-16E9-1986-2D02-C25B1B6251E7}"/>
              </a:ext>
            </a:extLst>
          </p:cNvPr>
          <p:cNvCxnSpPr>
            <a:cxnSpLocks/>
          </p:cNvCxnSpPr>
          <p:nvPr/>
        </p:nvCxnSpPr>
        <p:spPr>
          <a:xfrm>
            <a:off x="1851660" y="3605063"/>
            <a:ext cx="0" cy="4114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565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801" y="875567"/>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famiglie e alcuni approcci teorici allo studio delle famiglie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425278" y="2076191"/>
            <a:ext cx="9753801" cy="34009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Una politica sociale efficace deve quindi tenere conto dell’intreccio esistente tra i diversi livelli a cui l’individuo appartiene.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rPr>
              <a:t>Le </a:t>
            </a:r>
            <a:r>
              <a:rPr lang="it-IT" sz="1900" b="1" dirty="0">
                <a:solidFill>
                  <a:prstClr val="black"/>
                </a:solidFill>
                <a:latin typeface="Palatino Linotype" panose="02040502050505030304" pitchFamily="18" charset="0"/>
              </a:rPr>
              <a:t>famiglie</a:t>
            </a:r>
            <a:r>
              <a:rPr lang="it-IT" sz="1900" dirty="0">
                <a:solidFill>
                  <a:prstClr val="black"/>
                </a:solidFill>
                <a:latin typeface="Palatino Linotype" panose="02040502050505030304" pitchFamily="18" charset="0"/>
              </a:rPr>
              <a:t>, tra i diversi gruppi di appartenenza, hanno un ruolo di primo piano: costituiscono infatti, nella maggior parte dei casi, i nuclei più intimi in cui vive l’individuo.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rPr>
              <a:t>Gli studiosi delle scienze sociali hanno mostrato che la famiglia è una risorsa molto importante. Tuttavia, può anche essere un luogo di conflitti che influenzano negativamente la personalità degli individui. Per questo motivo, la famiglia è un ambito privilegiato di intervento dei servizi sociosanitari.</a:t>
            </a:r>
          </a:p>
        </p:txBody>
      </p:sp>
    </p:spTree>
    <p:extLst>
      <p:ext uri="{BB962C8B-B14F-4D97-AF65-F5344CB8AC3E}">
        <p14:creationId xmlns:p14="http://schemas.microsoft.com/office/powerpoint/2010/main" val="776106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801"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L’approccio sistemico-relazionale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3379928" y="2276614"/>
            <a:ext cx="4849873"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rPr>
              <a:t>Approccio delle scienze sociali che si sviluppa negli anni Cinquanta a Palo Alto (California)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endParaRPr>
          </a:p>
          <a:p>
            <a:pPr lvl="0" algn="just">
              <a:defRPr/>
            </a:pPr>
            <a:r>
              <a:rPr lang="it-IT" sz="1900" dirty="0">
                <a:solidFill>
                  <a:prstClr val="black"/>
                </a:solidFill>
                <a:latin typeface="Palatino Linotype" panose="02040502050505030304" pitchFamily="18" charset="0"/>
              </a:rPr>
              <a:t>si ispira alla </a:t>
            </a:r>
            <a:r>
              <a:rPr lang="it-IT" sz="1900" b="1" dirty="0">
                <a:solidFill>
                  <a:prstClr val="black"/>
                </a:solidFill>
                <a:latin typeface="Palatino Linotype" panose="02040502050505030304" pitchFamily="18" charset="0"/>
              </a:rPr>
              <a:t>teoria dei sistemi </a:t>
            </a:r>
            <a:r>
              <a:rPr lang="it-IT" sz="1900" dirty="0">
                <a:solidFill>
                  <a:prstClr val="black"/>
                </a:solidFill>
                <a:latin typeface="Palatino Linotype" panose="02040502050505030304" pitchFamily="18" charset="0"/>
              </a:rPr>
              <a:t>di </a:t>
            </a:r>
            <a:r>
              <a:rPr lang="it-IT" sz="1900" b="1" dirty="0">
                <a:solidFill>
                  <a:prstClr val="black"/>
                </a:solidFill>
                <a:latin typeface="Palatino Linotype" panose="02040502050505030304" pitchFamily="18" charset="0"/>
              </a:rPr>
              <a:t>Ludwig von </a:t>
            </a:r>
            <a:r>
              <a:rPr lang="it-IT" sz="1900" b="1" dirty="0" err="1">
                <a:solidFill>
                  <a:prstClr val="black"/>
                </a:solidFill>
                <a:latin typeface="Palatino Linotype" panose="02040502050505030304" pitchFamily="18" charset="0"/>
              </a:rPr>
              <a:t>Bertalanffy</a:t>
            </a:r>
            <a:r>
              <a:rPr lang="it-IT" sz="1900" dirty="0">
                <a:solidFill>
                  <a:prstClr val="black"/>
                </a:solidFill>
                <a:latin typeface="Palatino Linotype" panose="02040502050505030304" pitchFamily="18" charset="0"/>
              </a:rPr>
              <a:t> (biologo austriaco, 1901-1972) e agli studi di </a:t>
            </a:r>
            <a:r>
              <a:rPr lang="it-IT" sz="1900" b="1" dirty="0">
                <a:solidFill>
                  <a:prstClr val="black"/>
                </a:solidFill>
                <a:latin typeface="Palatino Linotype" panose="02040502050505030304" pitchFamily="18" charset="0"/>
              </a:rPr>
              <a:t>Gregory Bateson </a:t>
            </a:r>
            <a:r>
              <a:rPr lang="it-IT" sz="1900" dirty="0">
                <a:solidFill>
                  <a:prstClr val="black"/>
                </a:solidFill>
                <a:latin typeface="Palatino Linotype" panose="02040502050505030304" pitchFamily="18" charset="0"/>
              </a:rPr>
              <a:t>(antropologo, sociologo e psicologo britannico, 1904-1980).</a:t>
            </a:r>
          </a:p>
        </p:txBody>
      </p:sp>
      <p:cxnSp>
        <p:nvCxnSpPr>
          <p:cNvPr id="3" name="Connettore 2 2">
            <a:extLst>
              <a:ext uri="{FF2B5EF4-FFF2-40B4-BE49-F238E27FC236}">
                <a16:creationId xmlns:a16="http://schemas.microsoft.com/office/drawing/2014/main" id="{9A79D8CD-695F-5EF8-630B-A4F9A7EFA53F}"/>
              </a:ext>
            </a:extLst>
          </p:cNvPr>
          <p:cNvCxnSpPr/>
          <p:nvPr/>
        </p:nvCxnSpPr>
        <p:spPr>
          <a:xfrm>
            <a:off x="1977390" y="2696068"/>
            <a:ext cx="0" cy="4914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6" name="Immagine 5">
            <a:extLst>
              <a:ext uri="{FF2B5EF4-FFF2-40B4-BE49-F238E27FC236}">
                <a16:creationId xmlns:a16="http://schemas.microsoft.com/office/drawing/2014/main" id="{2182DE2D-D586-7F9F-DA0A-91C33F1B5A3A}"/>
              </a:ext>
            </a:extLst>
          </p:cNvPr>
          <p:cNvPicPr>
            <a:picLocks noChangeAspect="1"/>
          </p:cNvPicPr>
          <p:nvPr/>
        </p:nvPicPr>
        <p:blipFill>
          <a:blip r:embed="rId3"/>
          <a:stretch>
            <a:fillRect/>
          </a:stretch>
        </p:blipFill>
        <p:spPr>
          <a:xfrm>
            <a:off x="8498806" y="2370770"/>
            <a:ext cx="2680273" cy="2502028"/>
          </a:xfrm>
          <a:prstGeom prst="rect">
            <a:avLst/>
          </a:prstGeom>
        </p:spPr>
      </p:pic>
      <p:pic>
        <p:nvPicPr>
          <p:cNvPr id="8" name="Immagine 7">
            <a:extLst>
              <a:ext uri="{FF2B5EF4-FFF2-40B4-BE49-F238E27FC236}">
                <a16:creationId xmlns:a16="http://schemas.microsoft.com/office/drawing/2014/main" id="{33A2A919-E91D-1C87-B2DD-01448291291F}"/>
              </a:ext>
            </a:extLst>
          </p:cNvPr>
          <p:cNvPicPr>
            <a:picLocks noChangeAspect="1"/>
          </p:cNvPicPr>
          <p:nvPr/>
        </p:nvPicPr>
        <p:blipFill>
          <a:blip r:embed="rId4"/>
          <a:stretch>
            <a:fillRect/>
          </a:stretch>
        </p:blipFill>
        <p:spPr>
          <a:xfrm>
            <a:off x="843856" y="2370770"/>
            <a:ext cx="2267067" cy="2597283"/>
          </a:xfrm>
          <a:prstGeom prst="rect">
            <a:avLst/>
          </a:prstGeom>
        </p:spPr>
      </p:pic>
      <p:cxnSp>
        <p:nvCxnSpPr>
          <p:cNvPr id="11" name="Connettore 2 10">
            <a:extLst>
              <a:ext uri="{FF2B5EF4-FFF2-40B4-BE49-F238E27FC236}">
                <a16:creationId xmlns:a16="http://schemas.microsoft.com/office/drawing/2014/main" id="{0FAF53D0-8F40-10DC-9DD1-A6A9DAFF025A}"/>
              </a:ext>
            </a:extLst>
          </p:cNvPr>
          <p:cNvCxnSpPr/>
          <p:nvPr/>
        </p:nvCxnSpPr>
        <p:spPr>
          <a:xfrm>
            <a:off x="3851910" y="3268980"/>
            <a:ext cx="0" cy="4632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100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L’approccio sistemico-relazionale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3659950" y="2999521"/>
            <a:ext cx="4869049" cy="184665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rPr>
              <a:t>Tra i principali promotori di questo approccio vi è </a:t>
            </a:r>
            <a:r>
              <a:rPr lang="it-IT" sz="1900" b="1" dirty="0">
                <a:solidFill>
                  <a:prstClr val="black"/>
                </a:solidFill>
                <a:latin typeface="Palatino Linotype" panose="02040502050505030304" pitchFamily="18" charset="0"/>
              </a:rPr>
              <a:t>Paul </a:t>
            </a:r>
            <a:r>
              <a:rPr lang="it-IT" sz="1900" b="1" dirty="0" err="1">
                <a:solidFill>
                  <a:prstClr val="black"/>
                </a:solidFill>
                <a:latin typeface="Palatino Linotype" panose="02040502050505030304" pitchFamily="18" charset="0"/>
              </a:rPr>
              <a:t>Watzlawick</a:t>
            </a:r>
            <a:r>
              <a:rPr lang="it-IT" sz="1900" b="1" dirty="0">
                <a:solidFill>
                  <a:prstClr val="black"/>
                </a:solidFill>
                <a:latin typeface="Palatino Linotype" panose="02040502050505030304" pitchFamily="18" charset="0"/>
              </a:rPr>
              <a:t> </a:t>
            </a:r>
            <a:r>
              <a:rPr lang="it-IT" sz="1900" dirty="0">
                <a:solidFill>
                  <a:prstClr val="black"/>
                </a:solidFill>
                <a:latin typeface="Palatino Linotype" panose="02040502050505030304" pitchFamily="18" charset="0"/>
              </a:rPr>
              <a:t>(filosofo, sociologo e psicologo di origine austriaca, 1921-2007). In Italia, uno studioso importante di questo approccio è lo psichiatra </a:t>
            </a:r>
            <a:r>
              <a:rPr lang="it-IT" sz="1900" b="1" dirty="0">
                <a:solidFill>
                  <a:prstClr val="black"/>
                </a:solidFill>
                <a:latin typeface="Palatino Linotype" panose="02040502050505030304" pitchFamily="18" charset="0"/>
              </a:rPr>
              <a:t>Luigi </a:t>
            </a:r>
            <a:r>
              <a:rPr lang="it-IT" sz="1900" b="1" dirty="0" err="1">
                <a:solidFill>
                  <a:prstClr val="black"/>
                </a:solidFill>
                <a:latin typeface="Palatino Linotype" panose="02040502050505030304" pitchFamily="18" charset="0"/>
              </a:rPr>
              <a:t>Cancrini</a:t>
            </a:r>
            <a:r>
              <a:rPr lang="it-IT" sz="1900" b="1" dirty="0">
                <a:solidFill>
                  <a:prstClr val="black"/>
                </a:solidFill>
                <a:latin typeface="Palatino Linotype" panose="02040502050505030304" pitchFamily="18" charset="0"/>
              </a:rPr>
              <a:t> </a:t>
            </a:r>
            <a:r>
              <a:rPr lang="it-IT" sz="1900" dirty="0">
                <a:solidFill>
                  <a:prstClr val="black"/>
                </a:solidFill>
                <a:latin typeface="Palatino Linotype" panose="02040502050505030304" pitchFamily="18" charset="0"/>
              </a:rPr>
              <a:t>(Roma, 1938).</a:t>
            </a:r>
          </a:p>
        </p:txBody>
      </p:sp>
      <p:pic>
        <p:nvPicPr>
          <p:cNvPr id="18" name="Immagine 17">
            <a:extLst>
              <a:ext uri="{FF2B5EF4-FFF2-40B4-BE49-F238E27FC236}">
                <a16:creationId xmlns:a16="http://schemas.microsoft.com/office/drawing/2014/main" id="{3CB0B4C6-4A81-9D00-F326-71A86809E5BC}"/>
              </a:ext>
            </a:extLst>
          </p:cNvPr>
          <p:cNvPicPr>
            <a:picLocks noChangeAspect="1"/>
          </p:cNvPicPr>
          <p:nvPr/>
        </p:nvPicPr>
        <p:blipFill>
          <a:blip r:embed="rId3"/>
          <a:stretch>
            <a:fillRect/>
          </a:stretch>
        </p:blipFill>
        <p:spPr>
          <a:xfrm>
            <a:off x="8845431" y="2714533"/>
            <a:ext cx="2333109" cy="2382986"/>
          </a:xfrm>
          <a:prstGeom prst="rect">
            <a:avLst/>
          </a:prstGeom>
        </p:spPr>
      </p:pic>
      <p:pic>
        <p:nvPicPr>
          <p:cNvPr id="22" name="Immagine 21">
            <a:extLst>
              <a:ext uri="{FF2B5EF4-FFF2-40B4-BE49-F238E27FC236}">
                <a16:creationId xmlns:a16="http://schemas.microsoft.com/office/drawing/2014/main" id="{E7A38BD5-2005-F82A-CD13-5ECB240D3945}"/>
              </a:ext>
            </a:extLst>
          </p:cNvPr>
          <p:cNvPicPr>
            <a:picLocks noChangeAspect="1"/>
          </p:cNvPicPr>
          <p:nvPr/>
        </p:nvPicPr>
        <p:blipFill>
          <a:blip r:embed="rId4"/>
          <a:stretch>
            <a:fillRect/>
          </a:stretch>
        </p:blipFill>
        <p:spPr>
          <a:xfrm>
            <a:off x="1153547" y="2714533"/>
            <a:ext cx="2189971" cy="2382986"/>
          </a:xfrm>
          <a:prstGeom prst="rect">
            <a:avLst/>
          </a:prstGeom>
        </p:spPr>
      </p:pic>
    </p:spTree>
    <p:extLst>
      <p:ext uri="{BB962C8B-B14F-4D97-AF65-F5344CB8AC3E}">
        <p14:creationId xmlns:p14="http://schemas.microsoft.com/office/powerpoint/2010/main" val="260606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L’approccio sistemico-relazionale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573910" y="2499384"/>
            <a:ext cx="9604630"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rPr>
              <a:t>Il concetto di sistema è utilizzato in numerose scienze:</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rPr>
              <a:t>gli astronomi studiano il sistema solare;</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rPr>
              <a:t>i biologi studiano i sistemi cellulari;</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rPr>
              <a:t>gli psicologi studiano i sistemi sociali.</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t-IT" sz="2000" dirty="0">
              <a:solidFill>
                <a:prstClr val="black"/>
              </a:solidFill>
              <a:latin typeface="Palatino Linotype" panose="02040502050505030304" pitchFamily="18" charset="0"/>
            </a:endParaRPr>
          </a:p>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rPr>
              <a:t>Il sistema è un insieme di oggetti e di relazioni tra gli oggetti e tra i loro attributi. Esso ha una propria organizzazione interna che fa sì che il tutto che lo costituisce non sia riconducibile alla somma dei suoi elementi.</a:t>
            </a:r>
          </a:p>
        </p:txBody>
      </p:sp>
    </p:spTree>
    <p:extLst>
      <p:ext uri="{BB962C8B-B14F-4D97-AF65-F5344CB8AC3E}">
        <p14:creationId xmlns:p14="http://schemas.microsoft.com/office/powerpoint/2010/main" val="2842112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L’approccio sistemico-relazionale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292160" y="2327790"/>
            <a:ext cx="9886380"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rPr>
              <a:t>Elemento fondamentale del sistema quindi è la sua organizzazione e leggi che la regolano.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rPr>
              <a:t>Questa organizzazione prevede che gli elementi del sistema interagiscano tra loro, ma non tutti gli insiemi costituiscono un sistema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rPr>
              <a:t>Per es., un gruppo di calciatori rappresenta un insieme, ma non un sistema; al contrario, una squadra di calcio è un sistema, così come lo è </a:t>
            </a:r>
            <a:r>
              <a:rPr lang="it-IT" sz="2000" b="1" dirty="0">
                <a:solidFill>
                  <a:prstClr val="black"/>
                </a:solidFill>
                <a:latin typeface="Palatino Linotype" panose="02040502050505030304" pitchFamily="18" charset="0"/>
              </a:rPr>
              <a:t>la famiglia</a:t>
            </a:r>
            <a:r>
              <a:rPr lang="it-IT" sz="2000" dirty="0">
                <a:solidFill>
                  <a:prstClr val="black"/>
                </a:solidFill>
                <a:latin typeface="Palatino Linotype" panose="02040502050505030304" pitchFamily="18" charset="0"/>
              </a:rPr>
              <a:t>.</a:t>
            </a:r>
          </a:p>
        </p:txBody>
      </p:sp>
      <p:cxnSp>
        <p:nvCxnSpPr>
          <p:cNvPr id="3" name="Connettore 2 2">
            <a:extLst>
              <a:ext uri="{FF2B5EF4-FFF2-40B4-BE49-F238E27FC236}">
                <a16:creationId xmlns:a16="http://schemas.microsoft.com/office/drawing/2014/main" id="{14D0B302-6FEA-ABCE-3CB7-5A1E9D080191}"/>
              </a:ext>
            </a:extLst>
          </p:cNvPr>
          <p:cNvCxnSpPr/>
          <p:nvPr/>
        </p:nvCxnSpPr>
        <p:spPr>
          <a:xfrm>
            <a:off x="1611630" y="3920490"/>
            <a:ext cx="0" cy="3155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1963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famiglia come sistema relazionale </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151285" y="2327790"/>
            <a:ext cx="9886380"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rPr>
              <a:t>Il sistema familiare è uno dei gruppi più importanti nella vita delle persone.</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rPr>
              <a:t>È il luogo in cui ci si sente amati e protetti, ma anche quello in cui la conflittualità può raggiungere livelli molto elevati.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rPr>
              <a:t>Un problema rilevante all’interno del sistema familiare è quello dell’instabilità e/o del cambiamento. </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rPr>
              <a:t>Come ogni sistema vivente, la famiglia è il risultato di due funzioni apparentemente contraddittorie: la </a:t>
            </a:r>
            <a:r>
              <a:rPr lang="it-IT" sz="2000" b="1" dirty="0">
                <a:solidFill>
                  <a:prstClr val="black"/>
                </a:solidFill>
                <a:latin typeface="Palatino Linotype" panose="02040502050505030304" pitchFamily="18" charset="0"/>
              </a:rPr>
              <a:t>tendenza a mantenere l’equilibrio </a:t>
            </a:r>
            <a:r>
              <a:rPr lang="it-IT" sz="2000" dirty="0">
                <a:solidFill>
                  <a:prstClr val="black"/>
                </a:solidFill>
                <a:latin typeface="Palatino Linotype" panose="02040502050505030304" pitchFamily="18" charset="0"/>
              </a:rPr>
              <a:t>e la </a:t>
            </a:r>
            <a:r>
              <a:rPr lang="it-IT" sz="2000" b="1" dirty="0">
                <a:solidFill>
                  <a:prstClr val="black"/>
                </a:solidFill>
                <a:latin typeface="Palatino Linotype" panose="02040502050505030304" pitchFamily="18" charset="0"/>
              </a:rPr>
              <a:t>capacità di trasformarsi</a:t>
            </a:r>
            <a:r>
              <a:rPr lang="it-IT" sz="2000" dirty="0">
                <a:solidFill>
                  <a:prstClr val="black"/>
                </a:solidFill>
                <a:latin typeface="Palatino Linotype" panose="02040502050505030304" pitchFamily="18" charset="0"/>
              </a:rPr>
              <a:t>.</a:t>
            </a:r>
          </a:p>
        </p:txBody>
      </p:sp>
    </p:spTree>
    <p:extLst>
      <p:ext uri="{BB962C8B-B14F-4D97-AF65-F5344CB8AC3E}">
        <p14:creationId xmlns:p14="http://schemas.microsoft.com/office/powerpoint/2010/main" val="142447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famiglia come sistema relazionale </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151285" y="2499384"/>
            <a:ext cx="9886380"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rPr>
              <a:t>Tendenza a mantenere l’equilibrio </a:t>
            </a:r>
            <a:r>
              <a:rPr lang="it-IT" sz="2000" b="1" dirty="0">
                <a:solidFill>
                  <a:prstClr val="black"/>
                </a:solidFill>
                <a:latin typeface="Palatino Linotype" panose="02040502050505030304" pitchFamily="18" charset="0"/>
                <a:sym typeface="Wingdings" panose="05000000000000000000" pitchFamily="2" charset="2"/>
              </a:rPr>
              <a:t></a:t>
            </a:r>
            <a:r>
              <a:rPr lang="it-IT" sz="2000" dirty="0">
                <a:solidFill>
                  <a:prstClr val="black"/>
                </a:solidFill>
                <a:latin typeface="Palatino Linotype" panose="02040502050505030304" pitchFamily="18" charset="0"/>
                <a:sym typeface="Wingdings" panose="05000000000000000000" pitchFamily="2" charset="2"/>
              </a:rPr>
              <a:t> intesa come configurazione stabile dei rapporti tra i familiari in un dato momento, a prescindere dalla positività o negatività di tale configurazione.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sym typeface="Wingdings" panose="05000000000000000000" pitchFamily="2" charset="2"/>
              </a:rPr>
              <a:t>La sopravvivenza del sistema familiare dipende sia dalla capacità di mantenersi stabile di fronte alle continue variazioni dell’ambiente circostante, sia dalla capacità di modificare le proprie «regole», che forniscono informazioni sulle sue specifiche modalità di funzionamento.</a:t>
            </a:r>
          </a:p>
        </p:txBody>
      </p:sp>
    </p:spTree>
    <p:extLst>
      <p:ext uri="{BB962C8B-B14F-4D97-AF65-F5344CB8AC3E}">
        <p14:creationId xmlns:p14="http://schemas.microsoft.com/office/powerpoint/2010/main" val="2584562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famiglia come sistema relazionale </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881" y="57099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151285" y="2122358"/>
            <a:ext cx="9886380" cy="33085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Solo adottando un equilibrio non rigido, sempre modificabile, è possibile garantire alla famiglia evoluzione e creatività lungo il percorso dei suoi cicli vitali (nascita, separazione, formazione ed evoluzione di nuovi gruppi familiari).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La tendenza dei </a:t>
            </a:r>
            <a:r>
              <a:rPr lang="it-IT" sz="1900" b="1" dirty="0">
                <a:solidFill>
                  <a:prstClr val="black"/>
                </a:solidFill>
                <a:latin typeface="Palatino Linotype" panose="02040502050505030304" pitchFamily="18" charset="0"/>
                <a:sym typeface="Wingdings" panose="05000000000000000000" pitchFamily="2" charset="2"/>
              </a:rPr>
              <a:t>sistemi aperti </a:t>
            </a:r>
            <a:r>
              <a:rPr lang="it-IT" sz="1900" dirty="0">
                <a:solidFill>
                  <a:prstClr val="black"/>
                </a:solidFill>
                <a:latin typeface="Palatino Linotype" panose="02040502050505030304" pitchFamily="18" charset="0"/>
                <a:sym typeface="Wingdings" panose="05000000000000000000" pitchFamily="2" charset="2"/>
              </a:rPr>
              <a:t>a mantenere il proprio equilibrio (</a:t>
            </a:r>
            <a:r>
              <a:rPr lang="it-IT" sz="1900" b="1" dirty="0" err="1">
                <a:solidFill>
                  <a:prstClr val="black"/>
                </a:solidFill>
                <a:latin typeface="Palatino Linotype" panose="02040502050505030304" pitchFamily="18" charset="0"/>
                <a:sym typeface="Wingdings" panose="05000000000000000000" pitchFamily="2" charset="2"/>
              </a:rPr>
              <a:t>equifinalità</a:t>
            </a:r>
            <a:r>
              <a:rPr lang="it-IT" sz="1900" dirty="0">
                <a:solidFill>
                  <a:prstClr val="black"/>
                </a:solidFill>
                <a:latin typeface="Palatino Linotype" panose="02040502050505030304" pitchFamily="18" charset="0"/>
                <a:sym typeface="Wingdings" panose="05000000000000000000" pitchFamily="2" charset="2"/>
              </a:rPr>
              <a:t>) non garantisce di per sé il buon funzionamento del sistema. Spesso, infatti, è il cambiamento, seguito da un nuovo equilibrio, a rendere possibile la risoluzione dei conflitti e delle difficoltà relazionali all’interno del gruppo.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lvl="0" algn="just">
              <a:defRPr/>
            </a:pPr>
            <a:r>
              <a:rPr lang="it-IT" sz="1900" b="1" dirty="0">
                <a:solidFill>
                  <a:prstClr val="black"/>
                </a:solidFill>
                <a:latin typeface="Palatino Linotype" panose="02040502050505030304" pitchFamily="18" charset="0"/>
                <a:sym typeface="Wingdings" panose="05000000000000000000" pitchFamily="2" charset="2"/>
              </a:rPr>
              <a:t>Sistemi aperti </a:t>
            </a:r>
            <a:r>
              <a:rPr lang="it-IT" sz="1900" dirty="0">
                <a:solidFill>
                  <a:prstClr val="black"/>
                </a:solidFill>
                <a:latin typeface="Palatino Linotype" panose="02040502050505030304" pitchFamily="18" charset="0"/>
                <a:sym typeface="Wingdings" panose="05000000000000000000" pitchFamily="2" charset="2"/>
              </a:rPr>
              <a:t> quelli che hanno uno scambio con l’ambiente circostante;</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Sistemi chiusi  </a:t>
            </a:r>
            <a:r>
              <a:rPr lang="it-IT" sz="1900" dirty="0">
                <a:solidFill>
                  <a:prstClr val="black"/>
                </a:solidFill>
                <a:latin typeface="Palatino Linotype" panose="02040502050505030304" pitchFamily="18" charset="0"/>
                <a:sym typeface="Wingdings" panose="05000000000000000000" pitchFamily="2" charset="2"/>
              </a:rPr>
              <a:t>quelli che non hanno una scambio con l’ambiente circostante.</a:t>
            </a:r>
          </a:p>
        </p:txBody>
      </p:sp>
    </p:spTree>
    <p:extLst>
      <p:ext uri="{BB962C8B-B14F-4D97-AF65-F5344CB8AC3E}">
        <p14:creationId xmlns:p14="http://schemas.microsoft.com/office/powerpoint/2010/main" val="3485465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famiglia come sistema relazionale </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58258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151285" y="2522173"/>
            <a:ext cx="9886380"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In molti casi, tuttavia, il cambiamento non si verifica: all’interno del sistema familiare sono presenti regole rigide che causano disadattamento e difficoltà.</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sym typeface="Wingdings" panose="05000000000000000000" pitchFamily="2" charset="2"/>
              </a:rPr>
              <a:t>Gli studiosi della comunicazione definiscono quindi ridondanze pragmatiche le sequenze comunicative che tendono a ripetersi spesso, sino a strutturarsi in regole rigide.</a:t>
            </a:r>
          </a:p>
        </p:txBody>
      </p:sp>
    </p:spTree>
    <p:extLst>
      <p:ext uri="{BB962C8B-B14F-4D97-AF65-F5344CB8AC3E}">
        <p14:creationId xmlns:p14="http://schemas.microsoft.com/office/powerpoint/2010/main" val="513033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50865"/>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famiglia come sistema relazionale </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8079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151285" y="2191607"/>
            <a:ext cx="9886380" cy="36163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Queste ridondanze sono «giochi stereotipati» osservabili a livello relazionale, la cui gamma di contenuti può variare: il contenuto del gioco cambia, ma il gioco in sé resta sempre lo stesso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Esempio di queste ridondanze è il </a:t>
            </a:r>
            <a:r>
              <a:rPr lang="it-IT" sz="1900" b="1" dirty="0">
                <a:solidFill>
                  <a:prstClr val="black"/>
                </a:solidFill>
                <a:latin typeface="Palatino Linotype" panose="02040502050505030304" pitchFamily="18" charset="0"/>
                <a:sym typeface="Wingdings" panose="05000000000000000000" pitchFamily="2" charset="2"/>
              </a:rPr>
              <a:t>«</a:t>
            </a:r>
            <a:r>
              <a:rPr lang="it-IT" sz="1900" b="1" u="sng" dirty="0">
                <a:solidFill>
                  <a:prstClr val="black"/>
                </a:solidFill>
                <a:latin typeface="Palatino Linotype" panose="02040502050505030304" pitchFamily="18" charset="0"/>
                <a:sym typeface="Wingdings" panose="05000000000000000000" pitchFamily="2" charset="2"/>
              </a:rPr>
              <a:t>fenomeno del capro espiatorio</a:t>
            </a:r>
            <a:r>
              <a:rPr lang="it-IT" sz="1900" b="1" dirty="0">
                <a:solidFill>
                  <a:prstClr val="black"/>
                </a:solidFill>
                <a:latin typeface="Palatino Linotype" panose="02040502050505030304" pitchFamily="18" charset="0"/>
                <a:sym typeface="Wingdings" panose="05000000000000000000" pitchFamily="2" charset="2"/>
              </a:rPr>
              <a:t>» </a:t>
            </a:r>
            <a:r>
              <a:rPr lang="it-IT" sz="1900" dirty="0">
                <a:solidFill>
                  <a:prstClr val="black"/>
                </a:solidFill>
                <a:latin typeface="Palatino Linotype" panose="02040502050505030304" pitchFamily="18" charset="0"/>
                <a:sym typeface="Wingdings" panose="05000000000000000000" pitchFamily="2" charset="2"/>
              </a:rPr>
              <a:t>che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si ha quando un elemento del gruppo è considerato il responsabile di tutte le difficoltà del gruppo stesso.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Capri espiatori possono essere, per esempio, il bambino considerato «cattivo» o difficile, che «disturba» la classe, oppure il bambino «psichicamente disturbato» che crea problemi all’interno della famiglia.</a:t>
            </a:r>
            <a:endParaRPr lang="it-IT" b="1" dirty="0">
              <a:solidFill>
                <a:prstClr val="black"/>
              </a:solidFill>
              <a:latin typeface="Palatino Linotype" panose="02040502050505030304" pitchFamily="18" charset="0"/>
              <a:sym typeface="Wingdings" panose="05000000000000000000" pitchFamily="2" charset="2"/>
            </a:endParaRPr>
          </a:p>
        </p:txBody>
      </p:sp>
      <p:cxnSp>
        <p:nvCxnSpPr>
          <p:cNvPr id="3" name="Connettore 2 2">
            <a:extLst>
              <a:ext uri="{FF2B5EF4-FFF2-40B4-BE49-F238E27FC236}">
                <a16:creationId xmlns:a16="http://schemas.microsoft.com/office/drawing/2014/main" id="{39D0FFA1-DF6B-450F-A39D-E6BDFF58C7CB}"/>
              </a:ext>
            </a:extLst>
          </p:cNvPr>
          <p:cNvCxnSpPr/>
          <p:nvPr/>
        </p:nvCxnSpPr>
        <p:spPr>
          <a:xfrm>
            <a:off x="6800850" y="3672287"/>
            <a:ext cx="0" cy="3275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0454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801" y="875567"/>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L’approccio di rete nello studio delle realtà familiari</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8079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522652" y="2691922"/>
            <a:ext cx="5646820"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Negli anni Cinquanta del Novecento, </a:t>
            </a:r>
            <a:r>
              <a:rPr lang="it-IT" sz="1900" b="1" dirty="0">
                <a:solidFill>
                  <a:prstClr val="black"/>
                </a:solidFill>
                <a:latin typeface="Palatino Linotype" panose="02040502050505030304" pitchFamily="18" charset="0"/>
                <a:sym typeface="Wingdings" panose="05000000000000000000" pitchFamily="2" charset="2"/>
              </a:rPr>
              <a:t>John </a:t>
            </a:r>
            <a:r>
              <a:rPr lang="it-IT" sz="1900" b="1" dirty="0" err="1">
                <a:solidFill>
                  <a:prstClr val="black"/>
                </a:solidFill>
                <a:latin typeface="Palatino Linotype" panose="02040502050505030304" pitchFamily="18" charset="0"/>
                <a:sym typeface="Wingdings" panose="05000000000000000000" pitchFamily="2" charset="2"/>
              </a:rPr>
              <a:t>Arundel</a:t>
            </a:r>
            <a:r>
              <a:rPr lang="it-IT" sz="1900" b="1" dirty="0">
                <a:solidFill>
                  <a:prstClr val="black"/>
                </a:solidFill>
                <a:latin typeface="Palatino Linotype" panose="02040502050505030304" pitchFamily="18" charset="0"/>
                <a:sym typeface="Wingdings" panose="05000000000000000000" pitchFamily="2" charset="2"/>
              </a:rPr>
              <a:t> Barnes </a:t>
            </a:r>
            <a:r>
              <a:rPr lang="it-IT" sz="1900" dirty="0">
                <a:solidFill>
                  <a:prstClr val="black"/>
                </a:solidFill>
                <a:latin typeface="Palatino Linotype" panose="02040502050505030304" pitchFamily="18" charset="0"/>
                <a:sym typeface="Wingdings" panose="05000000000000000000" pitchFamily="2" charset="2"/>
              </a:rPr>
              <a:t>(sociologo e antropologo australiano) fu il primo a usare il concetto di rete sociale (</a:t>
            </a:r>
            <a:r>
              <a:rPr lang="it-IT" sz="1900" i="1" dirty="0">
                <a:solidFill>
                  <a:prstClr val="black"/>
                </a:solidFill>
                <a:latin typeface="Palatino Linotype" panose="02040502050505030304" pitchFamily="18" charset="0"/>
                <a:sym typeface="Wingdings" panose="05000000000000000000" pitchFamily="2" charset="2"/>
              </a:rPr>
              <a:t>social network</a:t>
            </a:r>
            <a:r>
              <a:rPr lang="it-IT" sz="1900" dirty="0">
                <a:solidFill>
                  <a:prstClr val="black"/>
                </a:solidFill>
                <a:latin typeface="Palatino Linotype" panose="02040502050505030304" pitchFamily="18" charset="0"/>
                <a:sym typeface="Wingdings" panose="05000000000000000000" pitchFamily="2" charset="2"/>
              </a:rPr>
              <a:t>). Lo impiegò per studiare le relazioni tra le persone in una piccola comunità norvegese, con l’obiettivo di capire come era organizzata la struttura sociale.</a:t>
            </a:r>
          </a:p>
        </p:txBody>
      </p:sp>
      <p:pic>
        <p:nvPicPr>
          <p:cNvPr id="4" name="Immagine 3">
            <a:extLst>
              <a:ext uri="{FF2B5EF4-FFF2-40B4-BE49-F238E27FC236}">
                <a16:creationId xmlns:a16="http://schemas.microsoft.com/office/drawing/2014/main" id="{D96574C5-72B8-F6C4-946B-196A86252671}"/>
              </a:ext>
            </a:extLst>
          </p:cNvPr>
          <p:cNvPicPr>
            <a:picLocks noChangeAspect="1"/>
          </p:cNvPicPr>
          <p:nvPr/>
        </p:nvPicPr>
        <p:blipFill>
          <a:blip r:embed="rId3"/>
          <a:stretch>
            <a:fillRect/>
          </a:stretch>
        </p:blipFill>
        <p:spPr>
          <a:xfrm>
            <a:off x="8698234" y="2320899"/>
            <a:ext cx="2480304" cy="2733396"/>
          </a:xfrm>
          <a:prstGeom prst="rect">
            <a:avLst/>
          </a:prstGeom>
        </p:spPr>
      </p:pic>
    </p:spTree>
    <p:extLst>
      <p:ext uri="{BB962C8B-B14F-4D97-AF65-F5344CB8AC3E}">
        <p14:creationId xmlns:p14="http://schemas.microsoft.com/office/powerpoint/2010/main" val="1126334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801" y="875567"/>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L’approccio di rete nello studio delle realtà familiari</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8079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226526" y="2268552"/>
            <a:ext cx="9952014"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Ben presto i sociologi iniziarono a usare strumenti statistici per analizzare le reti sociali. Questo metodo, chiamato </a:t>
            </a:r>
            <a:r>
              <a:rPr lang="it-IT" sz="1900" b="1" i="1" dirty="0">
                <a:solidFill>
                  <a:prstClr val="black"/>
                </a:solidFill>
                <a:latin typeface="Palatino Linotype" panose="02040502050505030304" pitchFamily="18" charset="0"/>
                <a:sym typeface="Wingdings" panose="05000000000000000000" pitchFamily="2" charset="2"/>
              </a:rPr>
              <a:t>network </a:t>
            </a:r>
            <a:r>
              <a:rPr lang="it-IT" sz="1900" b="1" i="1" dirty="0" err="1">
                <a:solidFill>
                  <a:prstClr val="black"/>
                </a:solidFill>
                <a:latin typeface="Palatino Linotype" panose="02040502050505030304" pitchFamily="18" charset="0"/>
                <a:sym typeface="Wingdings" panose="05000000000000000000" pitchFamily="2" charset="2"/>
              </a:rPr>
              <a:t>analysis</a:t>
            </a:r>
            <a:r>
              <a:rPr lang="it-IT" sz="1900" dirty="0">
                <a:solidFill>
                  <a:prstClr val="black"/>
                </a:solidFill>
                <a:latin typeface="Palatino Linotype" panose="02040502050505030304" pitchFamily="18" charset="0"/>
                <a:sym typeface="Wingdings" panose="05000000000000000000" pitchFamily="2" charset="2"/>
              </a:rPr>
              <a:t>, venne applicato anche allo studio delle famiglie.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Questi studi mostrano che la stabilità emotiva e sociale delle persone, così come dei gruppi (come la famiglia), è collegata alla presenza e alla funzionalità delle loro reti sociali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Per questo motivo, i professionisti che operano in ambito sociosanitario cominciano a studiare le reti sociali degli utenti, con l’obiettivo di creare dei progetti per incrementarle e renderle più efficienti.</a:t>
            </a:r>
          </a:p>
        </p:txBody>
      </p:sp>
      <p:cxnSp>
        <p:nvCxnSpPr>
          <p:cNvPr id="3" name="Connettore 2 2">
            <a:extLst>
              <a:ext uri="{FF2B5EF4-FFF2-40B4-BE49-F238E27FC236}">
                <a16:creationId xmlns:a16="http://schemas.microsoft.com/office/drawing/2014/main" id="{1A5AEB98-BDF9-3E70-97C7-EB055B489D54}"/>
              </a:ext>
            </a:extLst>
          </p:cNvPr>
          <p:cNvCxnSpPr/>
          <p:nvPr/>
        </p:nvCxnSpPr>
        <p:spPr>
          <a:xfrm>
            <a:off x="1920240" y="4056410"/>
            <a:ext cx="0" cy="3192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834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Tipi di rete sociale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8079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680210" y="2387226"/>
            <a:ext cx="9498329" cy="3308598"/>
          </a:xfrm>
          <a:prstGeom prst="rect">
            <a:avLst/>
          </a:prstGeom>
          <a:noFill/>
        </p:spPr>
        <p:txBody>
          <a:bodyPr wrap="square" rtlCol="0">
            <a:spAutoFit/>
          </a:bodyPr>
          <a:lstStyle/>
          <a:p>
            <a:pPr algn="just"/>
            <a:r>
              <a:rPr lang="it-IT" sz="1900" b="1" dirty="0">
                <a:latin typeface="Palatino Linotype" panose="02040502050505030304" pitchFamily="18" charset="0"/>
              </a:rPr>
              <a:t>Reti primarie</a:t>
            </a:r>
            <a:r>
              <a:rPr lang="it-IT" sz="1900" dirty="0">
                <a:latin typeface="Palatino Linotype" panose="02040502050505030304" pitchFamily="18" charset="0"/>
              </a:rPr>
              <a:t> </a:t>
            </a:r>
            <a:r>
              <a:rPr lang="it-IT" sz="1900" dirty="0">
                <a:latin typeface="Palatino Linotype" panose="02040502050505030304" pitchFamily="18" charset="0"/>
                <a:sym typeface="Wingdings" panose="05000000000000000000" pitchFamily="2" charset="2"/>
              </a:rPr>
              <a:t></a:t>
            </a:r>
            <a:r>
              <a:rPr lang="it-IT" sz="1900" dirty="0">
                <a:latin typeface="Palatino Linotype" panose="02040502050505030304" pitchFamily="18" charset="0"/>
              </a:rPr>
              <a:t> alcune reti sociali della persona strettamente legate al suo spazio psicologico personale.</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Le </a:t>
            </a:r>
            <a:r>
              <a:rPr lang="it-IT" sz="1900" b="1" dirty="0">
                <a:latin typeface="Palatino Linotype" panose="02040502050505030304" pitchFamily="18" charset="0"/>
              </a:rPr>
              <a:t>reti primarie </a:t>
            </a:r>
            <a:r>
              <a:rPr lang="it-IT" sz="1900" dirty="0">
                <a:latin typeface="Palatino Linotype" panose="02040502050505030304" pitchFamily="18" charset="0"/>
              </a:rPr>
              <a:t>si basano sulla </a:t>
            </a:r>
            <a:r>
              <a:rPr lang="it-IT" sz="1900" b="1" dirty="0">
                <a:latin typeface="Palatino Linotype" panose="02040502050505030304" pitchFamily="18" charset="0"/>
              </a:rPr>
              <a:t>reciprocità </a:t>
            </a:r>
            <a:r>
              <a:rPr lang="it-IT" sz="1900" dirty="0">
                <a:latin typeface="Palatino Linotype" panose="02040502050505030304" pitchFamily="18" charset="0"/>
              </a:rPr>
              <a:t>e comprendono:</a:t>
            </a:r>
          </a:p>
          <a:p>
            <a:pPr algn="just">
              <a:buFont typeface="Arial" panose="020B0604020202020204" pitchFamily="34" charset="0"/>
              <a:buChar char="•"/>
            </a:pPr>
            <a:r>
              <a:rPr lang="it-IT" sz="1900" dirty="0">
                <a:latin typeface="Palatino Linotype" panose="02040502050505030304" pitchFamily="18" charset="0"/>
              </a:rPr>
              <a:t> le </a:t>
            </a:r>
            <a:r>
              <a:rPr lang="it-IT" sz="1900" b="1" dirty="0">
                <a:latin typeface="Palatino Linotype" panose="02040502050505030304" pitchFamily="18" charset="0"/>
              </a:rPr>
              <a:t>reti familiari,</a:t>
            </a:r>
            <a:endParaRPr lang="it-IT" sz="1900" dirty="0">
              <a:latin typeface="Palatino Linotype" panose="02040502050505030304" pitchFamily="18" charset="0"/>
            </a:endParaRPr>
          </a:p>
          <a:p>
            <a:pPr algn="just">
              <a:buFont typeface="Arial" panose="020B0604020202020204" pitchFamily="34" charset="0"/>
              <a:buChar char="•"/>
            </a:pPr>
            <a:r>
              <a:rPr lang="it-IT" sz="1900" dirty="0">
                <a:latin typeface="Palatino Linotype" panose="02040502050505030304" pitchFamily="18" charset="0"/>
              </a:rPr>
              <a:t> le </a:t>
            </a:r>
            <a:r>
              <a:rPr lang="it-IT" sz="1900" b="1" dirty="0">
                <a:latin typeface="Palatino Linotype" panose="02040502050505030304" pitchFamily="18" charset="0"/>
              </a:rPr>
              <a:t>reti amicali,</a:t>
            </a:r>
            <a:endParaRPr lang="it-IT" sz="1900" dirty="0">
              <a:latin typeface="Palatino Linotype" panose="02040502050505030304" pitchFamily="18" charset="0"/>
            </a:endParaRPr>
          </a:p>
          <a:p>
            <a:pPr algn="just">
              <a:buFont typeface="Arial" panose="020B0604020202020204" pitchFamily="34" charset="0"/>
              <a:buChar char="•"/>
            </a:pPr>
            <a:r>
              <a:rPr lang="it-IT" sz="1900" dirty="0">
                <a:latin typeface="Palatino Linotype" panose="02040502050505030304" pitchFamily="18" charset="0"/>
              </a:rPr>
              <a:t> le </a:t>
            </a:r>
            <a:r>
              <a:rPr lang="it-IT" sz="1900" b="1" dirty="0">
                <a:latin typeface="Palatino Linotype" panose="02040502050505030304" pitchFamily="18" charset="0"/>
              </a:rPr>
              <a:t>reti di vicinato</a:t>
            </a:r>
          </a:p>
          <a:p>
            <a:pPr algn="just"/>
            <a:r>
              <a:rPr lang="it-IT" sz="1900" dirty="0">
                <a:latin typeface="Palatino Linotype" panose="02040502050505030304" pitchFamily="18" charset="0"/>
              </a:rPr>
              <a:t>(ossia raggruppamenti «naturali» di persone; da qui il termine </a:t>
            </a:r>
            <a:r>
              <a:rPr lang="it-IT" sz="1900" b="1" i="1" dirty="0">
                <a:latin typeface="Palatino Linotype" panose="02040502050505030304" pitchFamily="18" charset="0"/>
              </a:rPr>
              <a:t>primarie</a:t>
            </a:r>
            <a:r>
              <a:rPr lang="it-IT" sz="1900" dirty="0">
                <a:latin typeface="Palatino Linotype" panose="02040502050505030304" pitchFamily="18" charset="0"/>
              </a:rPr>
              <a:t>).</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All’interno di queste reti si fornisce aiuto tenendo conto della qualità dei rapporti reciproci.</a:t>
            </a:r>
          </a:p>
        </p:txBody>
      </p:sp>
    </p:spTree>
    <p:extLst>
      <p:ext uri="{BB962C8B-B14F-4D97-AF65-F5344CB8AC3E}">
        <p14:creationId xmlns:p14="http://schemas.microsoft.com/office/powerpoint/2010/main" val="908373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Tipi di rete sociale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8079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345310" y="2499384"/>
            <a:ext cx="9833230" cy="2554545"/>
          </a:xfrm>
          <a:prstGeom prst="rect">
            <a:avLst/>
          </a:prstGeom>
          <a:noFill/>
        </p:spPr>
        <p:txBody>
          <a:bodyPr wrap="square" rtlCol="0">
            <a:spAutoFit/>
          </a:bodyPr>
          <a:lstStyle/>
          <a:p>
            <a:pPr algn="just"/>
            <a:r>
              <a:rPr lang="it-IT" sz="2000" b="1" dirty="0">
                <a:latin typeface="Palatino Linotype" panose="02040502050505030304" pitchFamily="18" charset="0"/>
              </a:rPr>
              <a:t>Reti secondarie informali </a:t>
            </a:r>
            <a:r>
              <a:rPr lang="it-IT" sz="2000" b="1" dirty="0">
                <a:latin typeface="Palatino Linotype" panose="02040502050505030304" pitchFamily="18" charset="0"/>
                <a:sym typeface="Wingdings" panose="05000000000000000000" pitchFamily="2" charset="2"/>
              </a:rPr>
              <a:t> </a:t>
            </a:r>
            <a:r>
              <a:rPr lang="it-IT" sz="2000" dirty="0">
                <a:latin typeface="Palatino Linotype" panose="02040502050505030304" pitchFamily="18" charset="0"/>
                <a:sym typeface="Wingdings" panose="05000000000000000000" pitchFamily="2" charset="2"/>
              </a:rPr>
              <a:t>altre reti sociali che nascono dall’incontro tra persone con problemi comuni</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Le </a:t>
            </a:r>
            <a:r>
              <a:rPr lang="it-IT" sz="2000" b="1" dirty="0">
                <a:latin typeface="Palatino Linotype" panose="02040502050505030304" pitchFamily="18" charset="0"/>
                <a:sym typeface="Wingdings" panose="05000000000000000000" pitchFamily="2" charset="2"/>
              </a:rPr>
              <a:t>reti secondarie informali </a:t>
            </a:r>
            <a:r>
              <a:rPr lang="it-IT" sz="2000" dirty="0">
                <a:latin typeface="Palatino Linotype" panose="02040502050505030304" pitchFamily="18" charset="0"/>
                <a:sym typeface="Wingdings" panose="05000000000000000000" pitchFamily="2" charset="2"/>
              </a:rPr>
              <a:t>si basano sulla </a:t>
            </a:r>
            <a:r>
              <a:rPr lang="it-IT" sz="2000" b="1" dirty="0">
                <a:latin typeface="Palatino Linotype" panose="02040502050505030304" pitchFamily="18" charset="0"/>
                <a:sym typeface="Wingdings" panose="05000000000000000000" pitchFamily="2" charset="2"/>
              </a:rPr>
              <a:t>solidarietà </a:t>
            </a:r>
            <a:r>
              <a:rPr lang="it-IT" sz="2000" dirty="0">
                <a:latin typeface="Palatino Linotype" panose="02040502050505030304" pitchFamily="18" charset="0"/>
                <a:sym typeface="Wingdings" panose="05000000000000000000" pitchFamily="2" charset="2"/>
              </a:rPr>
              <a:t>e sono composte da:</a:t>
            </a: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persone che, partendo da reti primarie, formano un </a:t>
            </a:r>
            <a:r>
              <a:rPr lang="it-IT" sz="2000" b="1" dirty="0">
                <a:latin typeface="Palatino Linotype" panose="02040502050505030304" pitchFamily="18" charset="0"/>
                <a:sym typeface="Wingdings" panose="05000000000000000000" pitchFamily="2" charset="2"/>
              </a:rPr>
              <a:t>gruppo solidale </a:t>
            </a:r>
            <a:r>
              <a:rPr lang="it-IT" sz="2000" dirty="0">
                <a:latin typeface="Palatino Linotype" panose="02040502050505030304" pitchFamily="18" charset="0"/>
                <a:sym typeface="Wingdings" panose="05000000000000000000" pitchFamily="2" charset="2"/>
              </a:rPr>
              <a:t>per affrontare un </a:t>
            </a:r>
            <a:r>
              <a:rPr lang="it-IT" sz="2000" b="1" dirty="0">
                <a:latin typeface="Palatino Linotype" panose="02040502050505030304" pitchFamily="18" charset="0"/>
                <a:sym typeface="Wingdings" panose="05000000000000000000" pitchFamily="2" charset="2"/>
              </a:rPr>
              <a:t>problema comune</a:t>
            </a:r>
          </a:p>
          <a:p>
            <a:pPr algn="just"/>
            <a:r>
              <a:rPr lang="it-IT" sz="2000" dirty="0">
                <a:latin typeface="Palatino Linotype" panose="02040502050505030304" pitchFamily="18" charset="0"/>
                <a:sym typeface="Wingdings" panose="05000000000000000000" pitchFamily="2" charset="2"/>
              </a:rPr>
              <a:t>(per es., un gruppo di genitori che discute le problematiche relative ai propri figli svolge attività di autoaiuto e mutuo aiuto).</a:t>
            </a:r>
          </a:p>
        </p:txBody>
      </p:sp>
    </p:spTree>
    <p:extLst>
      <p:ext uri="{BB962C8B-B14F-4D97-AF65-F5344CB8AC3E}">
        <p14:creationId xmlns:p14="http://schemas.microsoft.com/office/powerpoint/2010/main" val="802600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Tipi di rete sociale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89056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110995" y="1983858"/>
            <a:ext cx="9966960" cy="3585597"/>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Reti secondarie formali  </a:t>
            </a:r>
            <a:r>
              <a:rPr lang="it-IT" sz="1900" dirty="0">
                <a:latin typeface="Palatino Linotype" panose="02040502050505030304" pitchFamily="18" charset="0"/>
                <a:sym typeface="Wingdings" panose="05000000000000000000" pitchFamily="2" charset="2"/>
              </a:rPr>
              <a:t>costituite da istituzioni sociali che hanno un’esistenza ufficiale</a:t>
            </a:r>
          </a:p>
          <a:p>
            <a:pPr algn="just"/>
            <a:endParaRPr lang="it-IT"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Le </a:t>
            </a:r>
            <a:r>
              <a:rPr lang="it-IT" sz="1900" b="1" dirty="0">
                <a:latin typeface="Palatino Linotype" panose="02040502050505030304" pitchFamily="18" charset="0"/>
                <a:sym typeface="Wingdings" panose="05000000000000000000" pitchFamily="2" charset="2"/>
              </a:rPr>
              <a:t>reti secondarie formali</a:t>
            </a:r>
            <a:r>
              <a:rPr lang="it-IT" sz="1900" dirty="0">
                <a:latin typeface="Palatino Linotype" panose="02040502050505030304" pitchFamily="18" charset="0"/>
                <a:sym typeface="Wingdings" panose="05000000000000000000" pitchFamily="2" charset="2"/>
              </a:rPr>
              <a:t>, caratterizzate da </a:t>
            </a:r>
            <a:r>
              <a:rPr lang="it-IT" sz="1900" b="1" dirty="0">
                <a:latin typeface="Palatino Linotype" panose="02040502050505030304" pitchFamily="18" charset="0"/>
                <a:sym typeface="Wingdings" panose="05000000000000000000" pitchFamily="2" charset="2"/>
              </a:rPr>
              <a:t>scambi basati sul denaro o sul diritto</a:t>
            </a:r>
            <a:r>
              <a:rPr lang="it-IT" sz="1900" dirty="0">
                <a:latin typeface="Palatino Linotype" panose="02040502050505030304" pitchFamily="18" charset="0"/>
                <a:sym typeface="Wingdings" panose="05000000000000000000" pitchFamily="2" charset="2"/>
              </a:rPr>
              <a:t>, comprendono:</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la scuola</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il consultorio</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i centri diurni per anziani e disabili</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le residenze sanitarie assistenziali</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e altri servizi...</a:t>
            </a:r>
          </a:p>
          <a:p>
            <a:pPr algn="just"/>
            <a:endParaRPr lang="it-IT" sz="19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Si tratta di servizi istituzionali, pubblici o privati, all’interno dei quali opera personale specializzato, che fanno riferimento allo Stato e alle sue amministrazioni periferiche.</a:t>
            </a:r>
          </a:p>
        </p:txBody>
      </p:sp>
    </p:spTree>
    <p:extLst>
      <p:ext uri="{BB962C8B-B14F-4D97-AF65-F5344CB8AC3E}">
        <p14:creationId xmlns:p14="http://schemas.microsoft.com/office/powerpoint/2010/main" val="593088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Tipi di rete sociale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89056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035556" y="2153135"/>
            <a:ext cx="10117838" cy="3247043"/>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Le </a:t>
            </a:r>
            <a:r>
              <a:rPr lang="it-IT" sz="1900" b="1" dirty="0">
                <a:latin typeface="Palatino Linotype" panose="02040502050505030304" pitchFamily="18" charset="0"/>
                <a:sym typeface="Wingdings" panose="05000000000000000000" pitchFamily="2" charset="2"/>
              </a:rPr>
              <a:t>reti secondarie formali </a:t>
            </a:r>
            <a:r>
              <a:rPr lang="it-IT" sz="1900" dirty="0">
                <a:latin typeface="Palatino Linotype" panose="02040502050505030304" pitchFamily="18" charset="0"/>
                <a:sym typeface="Wingdings" panose="05000000000000000000" pitchFamily="2" charset="2"/>
              </a:rPr>
              <a:t>possono essere: </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pubbliche</a:t>
            </a:r>
            <a:r>
              <a:rPr lang="it-IT" sz="1900" dirty="0">
                <a:latin typeface="Palatino Linotype" panose="02040502050505030304" pitchFamily="18" charset="0"/>
                <a:sym typeface="Wingdings" panose="05000000000000000000" pitchFamily="2" charset="2"/>
              </a:rPr>
              <a:t> (quindi, appartenenti allo </a:t>
            </a:r>
            <a:r>
              <a:rPr lang="it-IT" sz="1900" b="1" dirty="0">
                <a:latin typeface="Palatino Linotype" panose="02040502050505030304" pitchFamily="18" charset="0"/>
                <a:sym typeface="Wingdings" panose="05000000000000000000" pitchFamily="2" charset="2"/>
              </a:rPr>
              <a:t>Stato o primo settore)</a:t>
            </a:r>
          </a:p>
          <a:p>
            <a:pPr algn="just"/>
            <a:endParaRPr lang="it-IT" sz="1900" b="1"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in alcuni casi, queste reti risultano appesantite dalla burocrazia e non sufficienti a soddisfare i bisogni della popolazione</a:t>
            </a:r>
          </a:p>
          <a:p>
            <a:pPr marL="342900" indent="-342900" algn="just">
              <a:buFont typeface="Arial" panose="020B0604020202020204" pitchFamily="34" charset="0"/>
              <a:buChar char="•"/>
            </a:pPr>
            <a:endParaRPr lang="it-IT" sz="1900" dirty="0">
              <a:latin typeface="Palatino Linotype" panose="02040502050505030304" pitchFamily="18" charset="0"/>
              <a:sym typeface="Wingdings" panose="05000000000000000000" pitchFamily="2" charset="2"/>
            </a:endParaRP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private</a:t>
            </a:r>
            <a:r>
              <a:rPr lang="it-IT" sz="1900" dirty="0">
                <a:latin typeface="Palatino Linotype" panose="02040502050505030304" pitchFamily="18" charset="0"/>
                <a:sym typeface="Wingdings" panose="05000000000000000000" pitchFamily="2" charset="2"/>
              </a:rPr>
              <a:t> e basate sul profitto (quindi, appartenenti al </a:t>
            </a:r>
            <a:r>
              <a:rPr lang="it-IT" sz="1900" b="1" dirty="0">
                <a:latin typeface="Palatino Linotype" panose="02040502050505030304" pitchFamily="18" charset="0"/>
                <a:sym typeface="Wingdings" panose="05000000000000000000" pitchFamily="2" charset="2"/>
              </a:rPr>
              <a:t>mercato o secondo settore</a:t>
            </a:r>
            <a:r>
              <a:rPr lang="it-IT" sz="1900" dirty="0">
                <a:latin typeface="Palatino Linotype" panose="02040502050505030304" pitchFamily="18" charset="0"/>
                <a:sym typeface="Wingdings" panose="05000000000000000000" pitchFamily="2" charset="2"/>
              </a:rPr>
              <a:t>).</a:t>
            </a:r>
          </a:p>
          <a:p>
            <a:pPr marL="342900" indent="-342900" algn="just">
              <a:buFont typeface="Arial" panose="020B0604020202020204" pitchFamily="34" charset="0"/>
              <a:buChar char="•"/>
            </a:pPr>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Esistono inoltre organizzazioni del </a:t>
            </a:r>
            <a:r>
              <a:rPr lang="it-IT" sz="1900" b="1" dirty="0">
                <a:latin typeface="Palatino Linotype" panose="02040502050505030304" pitchFamily="18" charset="0"/>
                <a:sym typeface="Wingdings" panose="05000000000000000000" pitchFamily="2" charset="2"/>
              </a:rPr>
              <a:t>privato sociale o del terzo settore</a:t>
            </a:r>
            <a:r>
              <a:rPr lang="it-IT" sz="1900" dirty="0">
                <a:latin typeface="Palatino Linotype" panose="02040502050505030304" pitchFamily="18" charset="0"/>
                <a:sym typeface="Wingdings" panose="05000000000000000000" pitchFamily="2" charset="2"/>
              </a:rPr>
              <a:t>, ossia organizzazioni che offrono servizi senza scopo di lucro, con finalità educative, culturali e sociali</a:t>
            </a:r>
          </a:p>
          <a:p>
            <a:pPr algn="just"/>
            <a:r>
              <a:rPr lang="it-IT" sz="1900" dirty="0">
                <a:latin typeface="Palatino Linotype" panose="02040502050505030304" pitchFamily="18" charset="0"/>
                <a:sym typeface="Wingdings" panose="05000000000000000000" pitchFamily="2" charset="2"/>
              </a:rPr>
              <a:t>(per es., cooperative sociali e associazioni di volontariato).</a:t>
            </a:r>
          </a:p>
        </p:txBody>
      </p:sp>
      <p:cxnSp>
        <p:nvCxnSpPr>
          <p:cNvPr id="3" name="Connettore 2 2">
            <a:extLst>
              <a:ext uri="{FF2B5EF4-FFF2-40B4-BE49-F238E27FC236}">
                <a16:creationId xmlns:a16="http://schemas.microsoft.com/office/drawing/2014/main" id="{0260DE51-C0A9-7549-4510-68B41F9B4733}"/>
              </a:ext>
            </a:extLst>
          </p:cNvPr>
          <p:cNvCxnSpPr>
            <a:cxnSpLocks/>
          </p:cNvCxnSpPr>
          <p:nvPr/>
        </p:nvCxnSpPr>
        <p:spPr>
          <a:xfrm>
            <a:off x="1687286" y="2792186"/>
            <a:ext cx="0" cy="2992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1831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12262"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Tipi di rete sociale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2"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022983" y="2499384"/>
            <a:ext cx="10142984" cy="1938992"/>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Queste organizzazioni, rispetto ai servizi pubblici, hanno una funzione integrativa: aiutano a superare la rigidità burocratica dello Stato e le regole del profitto imposte dal mercato.</a:t>
            </a:r>
          </a:p>
          <a:p>
            <a:pPr algn="just"/>
            <a:endParaRPr lang="it-IT" sz="2000"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Un intervento efficace si ha quindi attivando tutte le reti sociali disponibili e attraverso un coordinamento dei vari settori (per es., sanitario, educativo e sociale).</a:t>
            </a:r>
          </a:p>
        </p:txBody>
      </p:sp>
    </p:spTree>
    <p:extLst>
      <p:ext uri="{BB962C8B-B14F-4D97-AF65-F5344CB8AC3E}">
        <p14:creationId xmlns:p14="http://schemas.microsoft.com/office/powerpoint/2010/main" val="1250787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88"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Modelli progettuali centrati sulla persona, sistemici e di rete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1" y="555585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022983" y="2653272"/>
            <a:ext cx="10155556" cy="2246769"/>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Le modalità per elaborare un progetto volto ad affrontare i problemi presenti all’interno di un nucleo familiare possono essere diverse.</a:t>
            </a:r>
          </a:p>
          <a:p>
            <a:pPr algn="just"/>
            <a:endParaRPr lang="it-IT" sz="2000" b="1"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Principalmente, per motivi di sintesi, li riconduciamo a tre modelli di natura ampia:</a:t>
            </a:r>
            <a:r>
              <a:rPr lang="it-IT" sz="2000" b="1" dirty="0">
                <a:latin typeface="Palatino Linotype" panose="02040502050505030304" pitchFamily="18" charset="0"/>
                <a:sym typeface="Wingdings" panose="05000000000000000000" pitchFamily="2" charset="2"/>
              </a:rPr>
              <a:t> </a:t>
            </a:r>
          </a:p>
          <a:p>
            <a:pPr marL="342900" indent="-342900" algn="just">
              <a:buFont typeface="Arial" panose="020B0604020202020204" pitchFamily="34" charset="0"/>
              <a:buChar char="•"/>
            </a:pPr>
            <a:r>
              <a:rPr lang="it-IT" sz="2000" b="1" dirty="0">
                <a:latin typeface="Palatino Linotype" panose="02040502050505030304" pitchFamily="18" charset="0"/>
                <a:sym typeface="Wingdings" panose="05000000000000000000" pitchFamily="2" charset="2"/>
              </a:rPr>
              <a:t>i modelli centrati sulla persona o sulle persone che manifestano un disagio</a:t>
            </a:r>
          </a:p>
          <a:p>
            <a:pPr marL="342900" indent="-342900" algn="just">
              <a:buFont typeface="Arial" panose="020B0604020202020204" pitchFamily="34" charset="0"/>
              <a:buChar char="•"/>
            </a:pPr>
            <a:r>
              <a:rPr lang="it-IT" sz="2000" b="1" dirty="0">
                <a:latin typeface="Palatino Linotype" panose="02040502050505030304" pitchFamily="18" charset="0"/>
                <a:sym typeface="Wingdings" panose="05000000000000000000" pitchFamily="2" charset="2"/>
              </a:rPr>
              <a:t>i modelli sistemici</a:t>
            </a:r>
          </a:p>
          <a:p>
            <a:pPr marL="342900" indent="-342900" algn="just">
              <a:buFont typeface="Arial" panose="020B0604020202020204" pitchFamily="34" charset="0"/>
              <a:buChar char="•"/>
            </a:pPr>
            <a:r>
              <a:rPr lang="it-IT" sz="2000" b="1" dirty="0">
                <a:latin typeface="Palatino Linotype" panose="02040502050505030304" pitchFamily="18" charset="0"/>
                <a:sym typeface="Wingdings" panose="05000000000000000000" pitchFamily="2" charset="2"/>
              </a:rPr>
              <a:t>i modelli di rete</a:t>
            </a:r>
          </a:p>
        </p:txBody>
      </p:sp>
    </p:spTree>
    <p:extLst>
      <p:ext uri="{BB962C8B-B14F-4D97-AF65-F5344CB8AC3E}">
        <p14:creationId xmlns:p14="http://schemas.microsoft.com/office/powerpoint/2010/main" val="3143625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88"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Modelli progettuali centrati sulla persona, sistemici e di rete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1" y="585173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022983" y="2533420"/>
            <a:ext cx="10155556" cy="3016210"/>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I </a:t>
            </a:r>
            <a:r>
              <a:rPr lang="it-IT" sz="1900" b="1" dirty="0">
                <a:latin typeface="Palatino Linotype" panose="02040502050505030304" pitchFamily="18" charset="0"/>
                <a:sym typeface="Wingdings" panose="05000000000000000000" pitchFamily="2" charset="2"/>
              </a:rPr>
              <a:t>modelli centrati sulla persona </a:t>
            </a:r>
            <a:r>
              <a:rPr lang="it-IT" sz="1900" dirty="0">
                <a:latin typeface="Palatino Linotype" panose="02040502050505030304" pitchFamily="18" charset="0"/>
                <a:sym typeface="Wingdings" panose="05000000000000000000" pitchFamily="2" charset="2"/>
              </a:rPr>
              <a:t>sono stati i primi a essere elaborati e puntano a realizzare interventi sui singoli soggetti, ad esempio attraverso terapie psicologiche o mediche.</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Poi abbiamo i </a:t>
            </a:r>
            <a:r>
              <a:rPr lang="it-IT" sz="1900" b="1" dirty="0">
                <a:latin typeface="Palatino Linotype" panose="02040502050505030304" pitchFamily="18" charset="0"/>
                <a:sym typeface="Wingdings" panose="05000000000000000000" pitchFamily="2" charset="2"/>
              </a:rPr>
              <a:t>modelli sistemici </a:t>
            </a:r>
            <a:r>
              <a:rPr lang="it-IT" sz="1900" dirty="0">
                <a:latin typeface="Palatino Linotype" panose="02040502050505030304" pitchFamily="18" charset="0"/>
                <a:sym typeface="Wingdings" panose="05000000000000000000" pitchFamily="2" charset="2"/>
              </a:rPr>
              <a:t>che, invece, tendono a innescare processi di cambiamento quando il gruppo familiare rimane invischiato in comportamenti che perpetuano i problemi presenti al suo interno.</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Infine, i </a:t>
            </a:r>
            <a:r>
              <a:rPr lang="it-IT" sz="1900" b="1" dirty="0">
                <a:latin typeface="Palatino Linotype" panose="02040502050505030304" pitchFamily="18" charset="0"/>
                <a:sym typeface="Wingdings" panose="05000000000000000000" pitchFamily="2" charset="2"/>
              </a:rPr>
              <a:t>modelli di rete </a:t>
            </a:r>
            <a:r>
              <a:rPr lang="it-IT" sz="1900" dirty="0">
                <a:latin typeface="Palatino Linotype" panose="02040502050505030304" pitchFamily="18" charset="0"/>
                <a:sym typeface="Wingdings" panose="05000000000000000000" pitchFamily="2" charset="2"/>
              </a:rPr>
              <a:t>puntano a individuare e potenziare le risorse delle famiglie e delle reti sociali presenti sul loro territorio, al fine di giungere a una soluzione soddisfacente dei loro problemi.</a:t>
            </a:r>
            <a:endParaRPr lang="it-IT" sz="1900" b="1"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1679620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88"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Modelli progettuali centrati sulla persona, sistemici e di rete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1" y="591391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3" name="Immagine 2">
            <a:extLst>
              <a:ext uri="{FF2B5EF4-FFF2-40B4-BE49-F238E27FC236}">
                <a16:creationId xmlns:a16="http://schemas.microsoft.com/office/drawing/2014/main" id="{2DC355BD-BED4-76ED-3B0D-C5C9BD6DC4D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075059" y="2081119"/>
            <a:ext cx="8162379" cy="3535045"/>
          </a:xfrm>
          <a:prstGeom prst="rect">
            <a:avLst/>
          </a:prstGeom>
        </p:spPr>
      </p:pic>
    </p:spTree>
    <p:extLst>
      <p:ext uri="{BB962C8B-B14F-4D97-AF65-F5344CB8AC3E}">
        <p14:creationId xmlns:p14="http://schemas.microsoft.com/office/powerpoint/2010/main" val="2855552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88"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Modelli progettuali centrati sulla persona, sistemici e di rete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3802" y="577068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351721" y="2900731"/>
            <a:ext cx="9697279" cy="707886"/>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Tuttavia, questi tre approcci possono integrarsi in una visione unitaria (come emerge dall’</a:t>
            </a:r>
            <a:r>
              <a:rPr lang="it-IT" sz="2000" b="1" dirty="0">
                <a:latin typeface="Palatino Linotype" panose="02040502050505030304" pitchFamily="18" charset="0"/>
                <a:sym typeface="Wingdings" panose="05000000000000000000" pitchFamily="2" charset="2"/>
              </a:rPr>
              <a:t>analisi del caso di Gianna </a:t>
            </a:r>
            <a:r>
              <a:rPr lang="it-IT" sz="2000" dirty="0">
                <a:latin typeface="Palatino Linotype" panose="02040502050505030304" pitchFamily="18" charset="0"/>
                <a:sym typeface="Wingdings" panose="05000000000000000000" pitchFamily="2" charset="2"/>
              </a:rPr>
              <a:t>effettuata da </a:t>
            </a:r>
            <a:r>
              <a:rPr lang="it-IT" sz="2000" b="1" dirty="0">
                <a:latin typeface="Palatino Linotype" panose="02040502050505030304" pitchFamily="18" charset="0"/>
                <a:sym typeface="Wingdings" panose="05000000000000000000" pitchFamily="2" charset="2"/>
              </a:rPr>
              <a:t>Luigi </a:t>
            </a:r>
            <a:r>
              <a:rPr lang="it-IT" sz="2000" b="1" dirty="0" err="1">
                <a:latin typeface="Palatino Linotype" panose="02040502050505030304" pitchFamily="18" charset="0"/>
                <a:sym typeface="Wingdings" panose="05000000000000000000" pitchFamily="2" charset="2"/>
              </a:rPr>
              <a:t>Cancrini</a:t>
            </a:r>
            <a:r>
              <a:rPr lang="it-IT" sz="2000" dirty="0">
                <a:latin typeface="Palatino Linotype" panose="02040502050505030304" pitchFamily="18" charset="0"/>
                <a:sym typeface="Wingdings" panose="05000000000000000000" pitchFamily="2" charset="2"/>
              </a:rPr>
              <a:t>).</a:t>
            </a:r>
          </a:p>
        </p:txBody>
      </p:sp>
    </p:spTree>
    <p:extLst>
      <p:ext uri="{BB962C8B-B14F-4D97-AF65-F5344CB8AC3E}">
        <p14:creationId xmlns:p14="http://schemas.microsoft.com/office/powerpoint/2010/main" val="2679973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4899"/>
            <a:ext cx="6847050"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Analisi del caso di Gianna di Luigi </a:t>
            </a:r>
            <a:r>
              <a:rPr kumimoji="0" lang="it-IT" sz="24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Cancrini</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8436" y="575586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838436" y="2182620"/>
            <a:ext cx="3507626" cy="369332"/>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Analizza e comprendi il testo.</a:t>
            </a:r>
          </a:p>
        </p:txBody>
      </p:sp>
      <p:pic>
        <p:nvPicPr>
          <p:cNvPr id="3" name="Immagine 2">
            <a:extLst>
              <a:ext uri="{FF2B5EF4-FFF2-40B4-BE49-F238E27FC236}">
                <a16:creationId xmlns:a16="http://schemas.microsoft.com/office/drawing/2014/main" id="{16F3EBBD-E163-D7F1-A17C-0C33B24D3555}"/>
              </a:ext>
            </a:extLst>
          </p:cNvPr>
          <p:cNvPicPr>
            <a:picLocks noChangeAspect="1"/>
          </p:cNvPicPr>
          <p:nvPr/>
        </p:nvPicPr>
        <p:blipFill>
          <a:blip r:embed="rId3"/>
          <a:stretch>
            <a:fillRect/>
          </a:stretch>
        </p:blipFill>
        <p:spPr>
          <a:xfrm>
            <a:off x="6335485" y="2191295"/>
            <a:ext cx="5018079" cy="4210897"/>
          </a:xfrm>
          <a:prstGeom prst="rect">
            <a:avLst/>
          </a:prstGeom>
        </p:spPr>
      </p:pic>
    </p:spTree>
    <p:extLst>
      <p:ext uri="{BB962C8B-B14F-4D97-AF65-F5344CB8AC3E}">
        <p14:creationId xmlns:p14="http://schemas.microsoft.com/office/powerpoint/2010/main" val="140606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88"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politiche sociali a sostegno delle famiglie: il concetto di «buona pratica»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0"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0C59F76B-635B-D464-B936-0F34D4F34EAE}"/>
              </a:ext>
            </a:extLst>
          </p:cNvPr>
          <p:cNvSpPr txBox="1"/>
          <p:nvPr/>
        </p:nvSpPr>
        <p:spPr>
          <a:xfrm>
            <a:off x="1061002" y="2635567"/>
            <a:ext cx="10117536"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concetto di «buona pratica</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rPr>
              <a:t>» costituisce</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rPr>
              <a:t> </a:t>
            </a:r>
            <a:r>
              <a:rPr lang="it-IT" sz="2000" dirty="0">
                <a:latin typeface="Palatino Linotype" panose="02040502050505030304" pitchFamily="18" charset="0"/>
              </a:rPr>
              <a:t>un’idea entrata a far parte delle concezioni più recenti di welfare</a:t>
            </a:r>
            <a:r>
              <a:rPr lang="it-IT" sz="2000" b="1" dirty="0">
                <a:solidFill>
                  <a:prstClr val="black"/>
                </a:solidFill>
                <a:latin typeface="Palatino Linotype" panose="02040502050505030304" pitchFamily="18"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rPr>
              <a:t>L’idea alla base del concetto di buona pratica è quella di rendere i destinatari di un intervento sociosanitario non solo un’utenza di servizio ma anche i protagonisti attivi della ricerca di soluzioni adeguate ai loro problemi.</a:t>
            </a:r>
          </a:p>
        </p:txBody>
      </p:sp>
    </p:spTree>
    <p:extLst>
      <p:ext uri="{BB962C8B-B14F-4D97-AF65-F5344CB8AC3E}">
        <p14:creationId xmlns:p14="http://schemas.microsoft.com/office/powerpoint/2010/main" val="3331953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88"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politiche sociali a sostegno delle famiglie: il concetto di «buona pratica»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0"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0C59F76B-635B-D464-B936-0F34D4F34EAE}"/>
              </a:ext>
            </a:extLst>
          </p:cNvPr>
          <p:cNvSpPr txBox="1"/>
          <p:nvPr/>
        </p:nvSpPr>
        <p:spPr>
          <a:xfrm>
            <a:off x="1006636" y="2648370"/>
            <a:ext cx="6678851" cy="24314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rPr>
              <a:t>Giovanna Rossi </a:t>
            </a:r>
            <a:r>
              <a:rPr lang="it-IT" sz="1900" dirty="0">
                <a:solidFill>
                  <a:prstClr val="black"/>
                </a:solidFill>
                <a:latin typeface="Palatino Linotype" panose="02040502050505030304" pitchFamily="18" charset="0"/>
                <a:cs typeface="Times New Roman" panose="02020603050405020304" pitchFamily="18" charset="0"/>
              </a:rPr>
              <a:t>(sociologa italiana) fornisce una definizione di buona pratica nell’e-book «</a:t>
            </a:r>
            <a:r>
              <a:rPr lang="it-IT" sz="1900" i="1" dirty="0">
                <a:solidFill>
                  <a:prstClr val="black"/>
                </a:solidFill>
                <a:latin typeface="Palatino Linotype" panose="02040502050505030304" pitchFamily="18" charset="0"/>
                <a:cs typeface="Times New Roman" panose="02020603050405020304" pitchFamily="18" charset="0"/>
              </a:rPr>
              <a:t>Buone pratiche nei servizi alla famiglia</a:t>
            </a:r>
            <a:r>
              <a:rPr lang="it-IT" sz="1900" dirty="0">
                <a:solidFill>
                  <a:prstClr val="black"/>
                </a:solidFill>
                <a:latin typeface="Palatino Linotype" panose="02040502050505030304" pitchFamily="18" charset="0"/>
                <a:cs typeface="Times New Roman" panose="02020603050405020304" pitchFamily="18" charset="0"/>
              </a:rPr>
              <a:t>», pubblicato dall’Osservatorio Nazionale sulla Famiglia nel 2010:</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i="1" dirty="0">
                <a:solidFill>
                  <a:prstClr val="black"/>
                </a:solidFill>
                <a:latin typeface="Palatino Linotype" panose="02040502050505030304" pitchFamily="18" charset="0"/>
                <a:cs typeface="Times New Roman" panose="02020603050405020304" pitchFamily="18" charset="0"/>
              </a:rPr>
              <a:t>La buona pratica è quella che realizza, in un determinato contesto, un insieme di azioni finalizzate a rispondere a un bisogno complesso, rilevante socialmente.</a:t>
            </a:r>
          </a:p>
        </p:txBody>
      </p:sp>
      <p:pic>
        <p:nvPicPr>
          <p:cNvPr id="4" name="Immagine 3">
            <a:extLst>
              <a:ext uri="{FF2B5EF4-FFF2-40B4-BE49-F238E27FC236}">
                <a16:creationId xmlns:a16="http://schemas.microsoft.com/office/drawing/2014/main" id="{3B7A7072-2799-B6A9-D701-F1A8D1E4A3EC}"/>
              </a:ext>
            </a:extLst>
          </p:cNvPr>
          <p:cNvPicPr>
            <a:picLocks noChangeAspect="1"/>
          </p:cNvPicPr>
          <p:nvPr/>
        </p:nvPicPr>
        <p:blipFill>
          <a:blip r:embed="rId3"/>
          <a:stretch>
            <a:fillRect/>
          </a:stretch>
        </p:blipFill>
        <p:spPr>
          <a:xfrm>
            <a:off x="8636114" y="2678810"/>
            <a:ext cx="2542424" cy="2560392"/>
          </a:xfrm>
          <a:prstGeom prst="rect">
            <a:avLst/>
          </a:prstGeom>
        </p:spPr>
      </p:pic>
      <p:cxnSp>
        <p:nvCxnSpPr>
          <p:cNvPr id="6" name="Connettore 2 5">
            <a:extLst>
              <a:ext uri="{FF2B5EF4-FFF2-40B4-BE49-F238E27FC236}">
                <a16:creationId xmlns:a16="http://schemas.microsoft.com/office/drawing/2014/main" id="{1A2EA0E4-E462-B342-9C9B-3297ABE356B9}"/>
              </a:ext>
            </a:extLst>
          </p:cNvPr>
          <p:cNvCxnSpPr/>
          <p:nvPr/>
        </p:nvCxnSpPr>
        <p:spPr>
          <a:xfrm>
            <a:off x="1654629" y="3868526"/>
            <a:ext cx="0" cy="3190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3545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88"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politiche sociali a sostegno delle famiglie: il concetto di «buona pratica»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0"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cxnSp>
        <p:nvCxnSpPr>
          <p:cNvPr id="6" name="Connettore 2 5">
            <a:extLst>
              <a:ext uri="{FF2B5EF4-FFF2-40B4-BE49-F238E27FC236}">
                <a16:creationId xmlns:a16="http://schemas.microsoft.com/office/drawing/2014/main" id="{1A2EA0E4-E462-B342-9C9B-3297ABE356B9}"/>
              </a:ext>
            </a:extLst>
          </p:cNvPr>
          <p:cNvCxnSpPr/>
          <p:nvPr/>
        </p:nvCxnSpPr>
        <p:spPr>
          <a:xfrm>
            <a:off x="1611086" y="3455823"/>
            <a:ext cx="0" cy="3190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CasellaDiTesto 2">
            <a:extLst>
              <a:ext uri="{FF2B5EF4-FFF2-40B4-BE49-F238E27FC236}">
                <a16:creationId xmlns:a16="http://schemas.microsoft.com/office/drawing/2014/main" id="{0C85FE6B-1F78-9E21-C9FC-D2E5B8116326}"/>
              </a:ext>
            </a:extLst>
          </p:cNvPr>
          <p:cNvSpPr txBox="1"/>
          <p:nvPr/>
        </p:nvSpPr>
        <p:spPr>
          <a:xfrm>
            <a:off x="1125691" y="2825807"/>
            <a:ext cx="10052837" cy="2431435"/>
          </a:xfrm>
          <a:prstGeom prst="rect">
            <a:avLst/>
          </a:prstGeom>
          <a:noFill/>
        </p:spPr>
        <p:txBody>
          <a:bodyPr wrap="square" rtlCol="0">
            <a:spAutoFit/>
          </a:bodyPr>
          <a:lstStyle/>
          <a:p>
            <a:pPr algn="just"/>
            <a:r>
              <a:rPr lang="it-IT" sz="1900" dirty="0">
                <a:latin typeface="Palatino Linotype" panose="02040502050505030304" pitchFamily="18" charset="0"/>
              </a:rPr>
              <a:t>In una logica che mira a </a:t>
            </a:r>
            <a:r>
              <a:rPr lang="it-IT" sz="1900" b="1" dirty="0">
                <a:latin typeface="Palatino Linotype" panose="02040502050505030304" pitchFamily="18" charset="0"/>
              </a:rPr>
              <a:t>potenziare le reti sociali</a:t>
            </a:r>
            <a:r>
              <a:rPr lang="it-IT" sz="1900" dirty="0">
                <a:latin typeface="Palatino Linotype" panose="02040502050505030304" pitchFamily="18" charset="0"/>
              </a:rPr>
              <a:t>, le famiglie non devono essere solo ascoltate come utenti dei servizi, ma anche coinvolte come risorse attive</a:t>
            </a:r>
          </a:p>
          <a:p>
            <a:pPr algn="just"/>
            <a:r>
              <a:rPr lang="it-IT" sz="1900" dirty="0">
                <a:latin typeface="Palatino Linotype" panose="02040502050505030304" pitchFamily="18" charset="0"/>
              </a:rPr>
              <a:t> </a:t>
            </a:r>
          </a:p>
          <a:p>
            <a:pPr algn="just"/>
            <a:r>
              <a:rPr lang="it-IT" sz="1900" dirty="0">
                <a:latin typeface="Palatino Linotype" panose="02040502050505030304" pitchFamily="18" charset="0"/>
              </a:rPr>
              <a:t>(Questo può avvenire, ad esempio, attraverso le reti primarie e le associazioni familiari).</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Le associazioni familiari, inoltre, agiscono anche a livello progettuale e collaborano con i settori pubblici (primo settore), privati (secondo settore) e di privato sociale (terzo settore) che offrono servizi.</a:t>
            </a:r>
          </a:p>
        </p:txBody>
      </p:sp>
    </p:spTree>
    <p:extLst>
      <p:ext uri="{BB962C8B-B14F-4D97-AF65-F5344CB8AC3E}">
        <p14:creationId xmlns:p14="http://schemas.microsoft.com/office/powerpoint/2010/main" val="1146920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77" y="915644"/>
            <a:ext cx="6678851" cy="7848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Tendenze contemporanee nelle unità familiari</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100" b="1" i="1" dirty="0">
                <a:solidFill>
                  <a:prstClr val="black"/>
                </a:solidFill>
                <a:latin typeface="Palatino Linotype" panose="02040502050505030304" pitchFamily="18" charset="0"/>
                <a:cs typeface="Times New Roman" panose="02020603050405020304" pitchFamily="18" charset="0"/>
              </a:rPr>
              <a:t>Cicli familiari tradizionali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0"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68056" y="2343179"/>
            <a:ext cx="10052837" cy="3016210"/>
          </a:xfrm>
          <a:prstGeom prst="rect">
            <a:avLst/>
          </a:prstGeom>
          <a:noFill/>
        </p:spPr>
        <p:txBody>
          <a:bodyPr wrap="square" rtlCol="0">
            <a:spAutoFit/>
          </a:bodyPr>
          <a:lstStyle/>
          <a:p>
            <a:pPr algn="just"/>
            <a:r>
              <a:rPr lang="it-IT" sz="1900" dirty="0">
                <a:latin typeface="Palatino Linotype" panose="02040502050505030304" pitchFamily="18" charset="0"/>
              </a:rPr>
              <a:t>Per illustrare i cambiamenti che avvengono all’interno del ciclo familiare i sociologi utilizzano i concetti di </a:t>
            </a:r>
            <a:r>
              <a:rPr lang="it-IT" sz="1900" b="1" dirty="0">
                <a:latin typeface="Palatino Linotype" panose="02040502050505030304" pitchFamily="18" charset="0"/>
              </a:rPr>
              <a:t>cambiamenti normativi </a:t>
            </a:r>
            <a:r>
              <a:rPr lang="it-IT" sz="1900" dirty="0">
                <a:latin typeface="Palatino Linotype" panose="02040502050505030304" pitchFamily="18" charset="0"/>
              </a:rPr>
              <a:t>e</a:t>
            </a:r>
            <a:r>
              <a:rPr lang="it-IT" sz="1900" b="1" dirty="0">
                <a:latin typeface="Palatino Linotype" panose="02040502050505030304" pitchFamily="18" charset="0"/>
              </a:rPr>
              <a:t> cambiamenti </a:t>
            </a:r>
            <a:r>
              <a:rPr lang="it-IT" sz="1900" b="1" dirty="0" err="1">
                <a:latin typeface="Palatino Linotype" panose="02040502050505030304" pitchFamily="18" charset="0"/>
              </a:rPr>
              <a:t>paranormativi</a:t>
            </a:r>
            <a:r>
              <a:rPr lang="it-IT" sz="1900" b="1" dirty="0">
                <a:latin typeface="Palatino Linotype" panose="02040502050505030304" pitchFamily="18" charset="0"/>
              </a:rPr>
              <a:t>.</a:t>
            </a:r>
          </a:p>
          <a:p>
            <a:pPr algn="just"/>
            <a:endParaRPr lang="it-IT" sz="1900" b="1" dirty="0">
              <a:latin typeface="Palatino Linotype" panose="02040502050505030304" pitchFamily="18" charset="0"/>
            </a:endParaRPr>
          </a:p>
          <a:p>
            <a:pPr algn="just"/>
            <a:r>
              <a:rPr lang="it-IT" sz="1900" b="1" dirty="0">
                <a:latin typeface="Palatino Linotype" panose="02040502050505030304" pitchFamily="18" charset="0"/>
              </a:rPr>
              <a:t>Cambiamenti normativi </a:t>
            </a:r>
            <a:r>
              <a:rPr lang="it-IT" sz="1900" b="1" dirty="0">
                <a:latin typeface="Palatino Linotype" panose="02040502050505030304" pitchFamily="18" charset="0"/>
                <a:sym typeface="Wingdings" panose="05000000000000000000" pitchFamily="2" charset="2"/>
              </a:rPr>
              <a:t> </a:t>
            </a:r>
            <a:r>
              <a:rPr lang="it-IT" sz="1900" dirty="0">
                <a:latin typeface="Palatino Linotype" panose="02040502050505030304" pitchFamily="18" charset="0"/>
                <a:sym typeface="Wingdings" panose="05000000000000000000" pitchFamily="2" charset="2"/>
              </a:rPr>
              <a:t>prevedibili e accadono nella maggior parte dei nuclei familiari</a:t>
            </a:r>
          </a:p>
          <a:p>
            <a:pPr algn="just"/>
            <a:r>
              <a:rPr lang="it-IT" sz="1900" b="1" dirty="0">
                <a:latin typeface="Palatino Linotype" panose="02040502050505030304" pitchFamily="18" charset="0"/>
                <a:sym typeface="Wingdings" panose="05000000000000000000" pitchFamily="2" charset="2"/>
              </a:rPr>
              <a:t>(per es., la nascita di un figlio e il suo passaggio all’adolescenza o all’età adulta).</a:t>
            </a:r>
          </a:p>
          <a:p>
            <a:pPr algn="just"/>
            <a:endParaRPr lang="it-IT" sz="1900" b="1"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Cambiamenti </a:t>
            </a:r>
            <a:r>
              <a:rPr lang="it-IT" sz="1900" b="1" dirty="0" err="1">
                <a:latin typeface="Palatino Linotype" panose="02040502050505030304" pitchFamily="18" charset="0"/>
                <a:sym typeface="Wingdings" panose="05000000000000000000" pitchFamily="2" charset="2"/>
              </a:rPr>
              <a:t>paranormativi</a:t>
            </a:r>
            <a:r>
              <a:rPr lang="it-IT" sz="1900" b="1" dirty="0">
                <a:latin typeface="Palatino Linotype" panose="02040502050505030304" pitchFamily="18" charset="0"/>
                <a:sym typeface="Wingdings" panose="05000000000000000000" pitchFamily="2" charset="2"/>
              </a:rPr>
              <a:t>  </a:t>
            </a:r>
            <a:r>
              <a:rPr lang="it-IT" sz="1900" dirty="0">
                <a:latin typeface="Palatino Linotype" panose="02040502050505030304" pitchFamily="18" charset="0"/>
                <a:sym typeface="Wingdings" panose="05000000000000000000" pitchFamily="2" charset="2"/>
              </a:rPr>
              <a:t>inattesi e difficilmente prevedibili, comportano più facilmente squilibri nel sistema familiare</a:t>
            </a:r>
          </a:p>
          <a:p>
            <a:pPr algn="just"/>
            <a:r>
              <a:rPr lang="it-IT" sz="1900" b="1" dirty="0">
                <a:latin typeface="Palatino Linotype" panose="02040502050505030304" pitchFamily="18" charset="0"/>
                <a:sym typeface="Wingdings" panose="05000000000000000000" pitchFamily="2" charset="2"/>
              </a:rPr>
              <a:t>(per es., un cambiamento importante della propria situazione socioeconomica; una separazione o un divorzio).</a:t>
            </a:r>
          </a:p>
        </p:txBody>
      </p:sp>
    </p:spTree>
    <p:extLst>
      <p:ext uri="{BB962C8B-B14F-4D97-AF65-F5344CB8AC3E}">
        <p14:creationId xmlns:p14="http://schemas.microsoft.com/office/powerpoint/2010/main" val="1315889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77" y="915644"/>
            <a:ext cx="6678851" cy="7848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Tendenze contemporanee nelle unità familiari</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100" b="1" i="1" dirty="0">
                <a:solidFill>
                  <a:prstClr val="black"/>
                </a:solidFill>
                <a:latin typeface="Palatino Linotype" panose="02040502050505030304" pitchFamily="18" charset="0"/>
                <a:cs typeface="Times New Roman" panose="02020603050405020304" pitchFamily="18" charset="0"/>
              </a:rPr>
              <a:t>Cicli familiari tradizionali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40"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68056" y="2414745"/>
            <a:ext cx="10052837" cy="2723823"/>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Le </a:t>
            </a:r>
            <a:r>
              <a:rPr lang="it-IT" sz="1900" b="1" dirty="0">
                <a:latin typeface="Palatino Linotype" panose="02040502050505030304" pitchFamily="18" charset="0"/>
                <a:sym typeface="Wingdings" panose="05000000000000000000" pitchFamily="2" charset="2"/>
              </a:rPr>
              <a:t>transizioni normative </a:t>
            </a:r>
            <a:r>
              <a:rPr lang="it-IT" sz="1900" dirty="0">
                <a:latin typeface="Palatino Linotype" panose="02040502050505030304" pitchFamily="18" charset="0"/>
                <a:sym typeface="Wingdings" panose="05000000000000000000" pitchFamily="2" charset="2"/>
              </a:rPr>
              <a:t>(attese e desiderate) tendono a favorire il benessere familiare, ma non sempre è così: per es., una nascita o il passaggio di un figlio all’adolescenza possono creare conflitti e problemi nel gruppo familiare.</a:t>
            </a:r>
          </a:p>
          <a:p>
            <a:pPr algn="just"/>
            <a:endParaRPr lang="it-IT" sz="19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Le </a:t>
            </a:r>
            <a:r>
              <a:rPr lang="it-IT" sz="1900" b="1" dirty="0">
                <a:latin typeface="Palatino Linotype" panose="02040502050505030304" pitchFamily="18" charset="0"/>
                <a:sym typeface="Wingdings" panose="05000000000000000000" pitchFamily="2" charset="2"/>
              </a:rPr>
              <a:t>transizioni </a:t>
            </a:r>
            <a:r>
              <a:rPr lang="it-IT" sz="1900" b="1" dirty="0" err="1">
                <a:latin typeface="Palatino Linotype" panose="02040502050505030304" pitchFamily="18" charset="0"/>
                <a:sym typeface="Wingdings" panose="05000000000000000000" pitchFamily="2" charset="2"/>
              </a:rPr>
              <a:t>paranormative</a:t>
            </a:r>
            <a:r>
              <a:rPr lang="it-IT" sz="1900" b="1" dirty="0">
                <a:latin typeface="Palatino Linotype" panose="02040502050505030304" pitchFamily="18" charset="0"/>
                <a:sym typeface="Wingdings" panose="05000000000000000000" pitchFamily="2" charset="2"/>
              </a:rPr>
              <a:t> </a:t>
            </a:r>
            <a:r>
              <a:rPr lang="it-IT" sz="1900" dirty="0">
                <a:latin typeface="Palatino Linotype" panose="02040502050505030304" pitchFamily="18" charset="0"/>
                <a:sym typeface="Wingdings" panose="05000000000000000000" pitchFamily="2" charset="2"/>
              </a:rPr>
              <a:t>possono invece risolvere situazioni difficilmente gestibili in altro modo: per es., un cambiamento nella posizione socioeconomica o un divorzio.</a:t>
            </a:r>
          </a:p>
          <a:p>
            <a:pPr algn="just"/>
            <a:endParaRPr lang="it-IT" sz="1900"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Transizione </a:t>
            </a:r>
            <a:r>
              <a:rPr lang="it-IT" sz="1900" dirty="0">
                <a:latin typeface="Palatino Linotype" panose="02040502050505030304" pitchFamily="18" charset="0"/>
                <a:sym typeface="Wingdings" panose="05000000000000000000" pitchFamily="2" charset="2"/>
              </a:rPr>
              <a:t> deriva dal verbo latino «</a:t>
            </a:r>
            <a:r>
              <a:rPr lang="it-IT" sz="1900" i="1" dirty="0">
                <a:latin typeface="Palatino Linotype" panose="02040502050505030304" pitchFamily="18" charset="0"/>
                <a:sym typeface="Wingdings" panose="05000000000000000000" pitchFamily="2" charset="2"/>
              </a:rPr>
              <a:t>transire</a:t>
            </a:r>
            <a:r>
              <a:rPr lang="it-IT" sz="1900" dirty="0">
                <a:latin typeface="Palatino Linotype" panose="02040502050505030304" pitchFamily="18" charset="0"/>
                <a:sym typeface="Wingdings" panose="05000000000000000000" pitchFamily="2" charset="2"/>
              </a:rPr>
              <a:t>» che significa «passare», indica il passaggio da un luogo a un altro o il mutamento di una condizione. </a:t>
            </a:r>
          </a:p>
        </p:txBody>
      </p:sp>
    </p:spTree>
    <p:extLst>
      <p:ext uri="{BB962C8B-B14F-4D97-AF65-F5344CB8AC3E}">
        <p14:creationId xmlns:p14="http://schemas.microsoft.com/office/powerpoint/2010/main" val="2286500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9677" y="915644"/>
            <a:ext cx="6678851" cy="7848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Tendenze contemporanee nelle unità familiari</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100" b="1" i="1" dirty="0">
                <a:solidFill>
                  <a:prstClr val="black"/>
                </a:solidFill>
                <a:latin typeface="Palatino Linotype" panose="02040502050505030304" pitchFamily="18" charset="0"/>
                <a:cs typeface="Times New Roman" panose="02020603050405020304" pitchFamily="18" charset="0"/>
              </a:rPr>
              <a:t>Cicli familiari tradizionali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3330"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68056" y="2760994"/>
            <a:ext cx="10052837" cy="1015663"/>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Gli operatori dei servizi sociosanitari devono dunque prestare attenzione a qualsiasi transizione e intervenire quando queste diventano fonte di disagio o sofferenza per le famiglie.</a:t>
            </a:r>
          </a:p>
        </p:txBody>
      </p:sp>
    </p:spTree>
    <p:extLst>
      <p:ext uri="{BB962C8B-B14F-4D97-AF65-F5344CB8AC3E}">
        <p14:creationId xmlns:p14="http://schemas.microsoft.com/office/powerpoint/2010/main" val="1792765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2042" y="1250865"/>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Nuove </a:t>
            </a:r>
            <a:r>
              <a:rPr kumimoji="0" lang="it-IT" sz="24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dinamich</a:t>
            </a:r>
            <a:r>
              <a:rPr lang="it-IT" sz="2400" b="1" dirty="0">
                <a:solidFill>
                  <a:prstClr val="black"/>
                </a:solidFill>
                <a:latin typeface="Palatino Linotype" panose="02040502050505030304" pitchFamily="18" charset="0"/>
                <a:cs typeface="Times New Roman" panose="02020603050405020304" pitchFamily="18" charset="0"/>
              </a:rPr>
              <a:t>e familiari di transizione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55695" y="568922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39239" y="2737321"/>
            <a:ext cx="10081654" cy="2554545"/>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Le trasformazioni socioculturali ed economiche avvenute negli ultimi decenni hanno reso la configurazione dei cambiamenti familiari meno prevedibile rispetto al passato</a:t>
            </a: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Per es., in Italia si è registrato un aumento di coppie che non si sposano o che ritardano il matrimonio, i figli restano più a lungo con i genitori e il periodo di precarietà lavorativa si è notevolmente allungato.</a:t>
            </a:r>
          </a:p>
        </p:txBody>
      </p:sp>
      <p:cxnSp>
        <p:nvCxnSpPr>
          <p:cNvPr id="4" name="Connettore 2 3">
            <a:extLst>
              <a:ext uri="{FF2B5EF4-FFF2-40B4-BE49-F238E27FC236}">
                <a16:creationId xmlns:a16="http://schemas.microsoft.com/office/drawing/2014/main" id="{8C42BED9-E7A7-19A5-2231-B2C40FB3C826}"/>
              </a:ext>
            </a:extLst>
          </p:cNvPr>
          <p:cNvCxnSpPr/>
          <p:nvPr/>
        </p:nvCxnSpPr>
        <p:spPr>
          <a:xfrm>
            <a:off x="1709057" y="3785319"/>
            <a:ext cx="0" cy="4048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5652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2042" y="1250865"/>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Nuove </a:t>
            </a:r>
            <a:r>
              <a:rPr kumimoji="0" lang="it-IT" sz="24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dinamich</a:t>
            </a:r>
            <a:r>
              <a:rPr lang="it-IT" sz="2400" b="1" dirty="0">
                <a:solidFill>
                  <a:prstClr val="black"/>
                </a:solidFill>
                <a:latin typeface="Palatino Linotype" panose="02040502050505030304" pitchFamily="18" charset="0"/>
                <a:cs typeface="Times New Roman" panose="02020603050405020304" pitchFamily="18" charset="0"/>
              </a:rPr>
              <a:t>e familiari di transizione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55695" y="562423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39239" y="2459809"/>
            <a:ext cx="10081654" cy="2862322"/>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La presenza di nuovi fenomeni demografici ha reso più complesso l’intreccio dei rapporti tra le varie generazioni.</a:t>
            </a:r>
          </a:p>
          <a:p>
            <a:pPr algn="just"/>
            <a:endParaRPr lang="it-IT" sz="2000" b="1"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Nella società di oggi osserviamo: </a:t>
            </a: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un allungamento della vita,</a:t>
            </a: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un ritardo nel matrimonio e nella nascita dei figli.</a:t>
            </a:r>
          </a:p>
          <a:p>
            <a:pPr marL="342900" indent="-342900" algn="just">
              <a:buFont typeface="Arial" panose="020B0604020202020204" pitchFamily="34" charset="0"/>
              <a:buChar char="•"/>
            </a:pPr>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Questo porta a un sovrapporsi di ruoli e responsabilità che prima erano distanti tra loro.</a:t>
            </a:r>
          </a:p>
        </p:txBody>
      </p:sp>
    </p:spTree>
    <p:extLst>
      <p:ext uri="{BB962C8B-B14F-4D97-AF65-F5344CB8AC3E}">
        <p14:creationId xmlns:p14="http://schemas.microsoft.com/office/powerpoint/2010/main" val="2113324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2042" y="1250865"/>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Nuove </a:t>
            </a:r>
            <a:r>
              <a:rPr kumimoji="0" lang="it-IT" sz="24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dinamich</a:t>
            </a:r>
            <a:r>
              <a:rPr lang="it-IT" sz="2400" b="1" dirty="0">
                <a:solidFill>
                  <a:prstClr val="black"/>
                </a:solidFill>
                <a:latin typeface="Palatino Linotype" panose="02040502050505030304" pitchFamily="18" charset="0"/>
                <a:cs typeface="Times New Roman" panose="02020603050405020304" pitchFamily="18" charset="0"/>
              </a:rPr>
              <a:t>e familiari di transizione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55695" y="562423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53648" y="2653272"/>
            <a:ext cx="10067245" cy="2246769"/>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Spesso queste situazioni vedono come figura fondamentale la donna della generazione di mezzo del gruppo familiare (definita dai sociologi </a:t>
            </a:r>
            <a:r>
              <a:rPr lang="it-IT" sz="2000" b="1" dirty="0">
                <a:latin typeface="Palatino Linotype" panose="02040502050505030304" pitchFamily="18" charset="0"/>
                <a:sym typeface="Wingdings" panose="05000000000000000000" pitchFamily="2" charset="2"/>
              </a:rPr>
              <a:t>donna sandwich</a:t>
            </a:r>
            <a:r>
              <a:rPr lang="it-IT" sz="2000" dirty="0">
                <a:latin typeface="Palatino Linotype" panose="02040502050505030304" pitchFamily="18" charset="0"/>
                <a:sym typeface="Wingdings" panose="05000000000000000000" pitchFamily="2" charset="2"/>
              </a:rPr>
              <a:t>), che deve occuparsi contemporaneamente della:</a:t>
            </a:r>
          </a:p>
          <a:p>
            <a:pPr marL="342900" indent="-342900" algn="just">
              <a:buFont typeface="Arial" panose="020B0604020202020204" pitchFamily="34" charset="0"/>
              <a:buChar char="•"/>
            </a:pPr>
            <a:r>
              <a:rPr lang="it-IT" sz="2000" b="1" dirty="0">
                <a:latin typeface="Palatino Linotype" panose="02040502050505030304" pitchFamily="18" charset="0"/>
                <a:sym typeface="Wingdings" panose="05000000000000000000" pitchFamily="2" charset="2"/>
              </a:rPr>
              <a:t>relazione di coppia</a:t>
            </a:r>
          </a:p>
          <a:p>
            <a:pPr marL="342900" indent="-342900" algn="just">
              <a:buFont typeface="Arial" panose="020B0604020202020204" pitchFamily="34" charset="0"/>
              <a:buChar char="•"/>
            </a:pPr>
            <a:r>
              <a:rPr lang="it-IT" sz="2000" b="1" dirty="0">
                <a:latin typeface="Palatino Linotype" panose="02040502050505030304" pitchFamily="18" charset="0"/>
                <a:sym typeface="Wingdings" panose="05000000000000000000" pitchFamily="2" charset="2"/>
              </a:rPr>
              <a:t>relazione genitoriale con figli adulti che vivono ancora in casa</a:t>
            </a:r>
          </a:p>
          <a:p>
            <a:pPr marL="342900" indent="-342900" algn="just">
              <a:buFont typeface="Arial" panose="020B0604020202020204" pitchFamily="34" charset="0"/>
              <a:buChar char="•"/>
            </a:pPr>
            <a:r>
              <a:rPr lang="it-IT" sz="2000" b="1" dirty="0">
                <a:latin typeface="Palatino Linotype" panose="02040502050505030304" pitchFamily="18" charset="0"/>
                <a:sym typeface="Wingdings" panose="05000000000000000000" pitchFamily="2" charset="2"/>
              </a:rPr>
              <a:t>cura dei nipoti</a:t>
            </a:r>
          </a:p>
          <a:p>
            <a:pPr marL="342900" indent="-342900" algn="just">
              <a:buFont typeface="Arial" panose="020B0604020202020204" pitchFamily="34" charset="0"/>
              <a:buChar char="•"/>
            </a:pPr>
            <a:r>
              <a:rPr lang="it-IT" sz="2000" b="1" dirty="0">
                <a:latin typeface="Palatino Linotype" panose="02040502050505030304" pitchFamily="18" charset="0"/>
                <a:sym typeface="Wingdings" panose="05000000000000000000" pitchFamily="2" charset="2"/>
              </a:rPr>
              <a:t>cura dei genitori anziani non autosufficienti</a:t>
            </a:r>
            <a:r>
              <a:rPr lang="it-IT" sz="2000" dirty="0">
                <a:latin typeface="Palatino Linotype" panose="02040502050505030304" pitchFamily="18" charset="0"/>
                <a:sym typeface="Wingdings" panose="05000000000000000000" pitchFamily="2" charset="2"/>
              </a:rPr>
              <a:t>.</a:t>
            </a:r>
          </a:p>
        </p:txBody>
      </p:sp>
    </p:spTree>
    <p:extLst>
      <p:ext uri="{BB962C8B-B14F-4D97-AF65-F5344CB8AC3E}">
        <p14:creationId xmlns:p14="http://schemas.microsoft.com/office/powerpoint/2010/main" val="2645392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2042" y="1240074"/>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criticità e i fattori culturali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55695" y="57482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60852" y="2268552"/>
            <a:ext cx="10067245" cy="3016210"/>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Le transizioni familiari presentano non solo dei nodi critici che derivano dai cambiamenti di ruolo, ma altre «criticità» derivano anche dai mutamenti socioeconomici, demografici e culturali in atto.</a:t>
            </a:r>
          </a:p>
          <a:p>
            <a:pPr algn="just"/>
            <a:endParaRPr lang="it-IT" sz="19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Alle «classiche» criticità delle relazioni familiari, dovute ai diversi tipi di transizioni viste, si aggiungono </a:t>
            </a:r>
            <a:r>
              <a:rPr lang="it-IT" sz="1900" b="1" dirty="0">
                <a:latin typeface="Palatino Linotype" panose="02040502050505030304" pitchFamily="18" charset="0"/>
                <a:sym typeface="Wingdings" panose="05000000000000000000" pitchFamily="2" charset="2"/>
              </a:rPr>
              <a:t>fattori di rischio </a:t>
            </a:r>
            <a:r>
              <a:rPr lang="it-IT" sz="1900" dirty="0">
                <a:latin typeface="Palatino Linotype" panose="02040502050505030304" pitchFamily="18" charset="0"/>
                <a:sym typeface="Wingdings" panose="05000000000000000000" pitchFamily="2" charset="2"/>
              </a:rPr>
              <a:t>come:</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la povertà,</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la cura di anziani non autosufficienti.</a:t>
            </a:r>
          </a:p>
          <a:p>
            <a:pPr algn="just"/>
            <a:r>
              <a:rPr lang="it-IT" sz="1900" dirty="0">
                <a:latin typeface="Palatino Linotype" panose="02040502050505030304" pitchFamily="18" charset="0"/>
                <a:sym typeface="Wingdings" panose="05000000000000000000" pitchFamily="2" charset="2"/>
              </a:rPr>
              <a:t>Questi fattori possono rendere più difficili i compiti delle famiglie e compromettere il benessere dei loro membri.</a:t>
            </a:r>
          </a:p>
        </p:txBody>
      </p:sp>
    </p:spTree>
    <p:extLst>
      <p:ext uri="{BB962C8B-B14F-4D97-AF65-F5344CB8AC3E}">
        <p14:creationId xmlns:p14="http://schemas.microsoft.com/office/powerpoint/2010/main" val="3149938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2042" y="1240074"/>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criticità e i fattori culturali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497215" y="6227054"/>
            <a:ext cx="2424895" cy="523220"/>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405187" y="2261421"/>
            <a:ext cx="4136996" cy="3908762"/>
          </a:xfrm>
          <a:prstGeom prst="rect">
            <a:avLst/>
          </a:prstGeom>
          <a:noFill/>
        </p:spPr>
        <p:txBody>
          <a:bodyPr wrap="square" rtlCol="0">
            <a:spAutoFit/>
          </a:bodyPr>
          <a:lstStyle/>
          <a:p>
            <a:pPr algn="just"/>
            <a:r>
              <a:rPr lang="it-IT" sz="1300" b="1" dirty="0">
                <a:latin typeface="Palatino Linotype" panose="02040502050505030304" pitchFamily="18" charset="0"/>
                <a:sym typeface="Wingdings" panose="05000000000000000000" pitchFamily="2" charset="2"/>
              </a:rPr>
              <a:t>Principali transizioni familiari </a:t>
            </a:r>
          </a:p>
          <a:p>
            <a:pPr algn="just"/>
            <a:r>
              <a:rPr lang="it-IT" sz="1300" b="1" dirty="0">
                <a:latin typeface="Palatino Linotype" panose="02040502050505030304" pitchFamily="18" charset="0"/>
                <a:sym typeface="Wingdings" panose="05000000000000000000" pitchFamily="2" charset="2"/>
              </a:rPr>
              <a:t>(modello classico - Generazione B)</a:t>
            </a:r>
          </a:p>
          <a:p>
            <a:pPr algn="just"/>
            <a:endParaRPr lang="it-IT" sz="1300" b="1" dirty="0">
              <a:latin typeface="Palatino Linotype" panose="02040502050505030304" pitchFamily="18" charset="0"/>
              <a:sym typeface="Wingdings" panose="05000000000000000000" pitchFamily="2" charset="2"/>
            </a:endParaRPr>
          </a:p>
          <a:p>
            <a:pPr algn="just"/>
            <a:r>
              <a:rPr lang="it-IT" sz="1300" b="1" dirty="0">
                <a:latin typeface="Palatino Linotype" panose="02040502050505030304" pitchFamily="18" charset="0"/>
                <a:sym typeface="Wingdings" panose="05000000000000000000" pitchFamily="2" charset="2"/>
              </a:rPr>
              <a:t>Intrecci generazionali di epoca recente</a:t>
            </a:r>
          </a:p>
          <a:p>
            <a:pPr algn="just"/>
            <a:r>
              <a:rPr lang="it-IT" sz="1300" b="1" dirty="0">
                <a:latin typeface="Palatino Linotype" panose="02040502050505030304" pitchFamily="18" charset="0"/>
                <a:sym typeface="Wingdings" panose="05000000000000000000" pitchFamily="2" charset="2"/>
              </a:rPr>
              <a:t>(Generazione A)</a:t>
            </a:r>
          </a:p>
          <a:p>
            <a:pPr algn="just"/>
            <a:endParaRPr lang="it-IT" sz="1300" b="1" dirty="0">
              <a:latin typeface="Palatino Linotype" panose="02040502050505030304" pitchFamily="18" charset="0"/>
              <a:sym typeface="Wingdings" panose="05000000000000000000" pitchFamily="2" charset="2"/>
            </a:endParaRPr>
          </a:p>
          <a:p>
            <a:pPr algn="just"/>
            <a:r>
              <a:rPr lang="it-IT" sz="1300" b="1" dirty="0">
                <a:latin typeface="Palatino Linotype" panose="02040502050505030304" pitchFamily="18" charset="0"/>
                <a:sym typeface="Wingdings" panose="05000000000000000000" pitchFamily="2" charset="2"/>
              </a:rPr>
              <a:t>Compiti e problemi che le famiglie devono affrontare in ciascuna fase, distinti tra criticità «normali» e fattori critici «rischiosi» </a:t>
            </a: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endParaRPr lang="it-IT" sz="1200" b="1" dirty="0">
              <a:latin typeface="Palatino Linotype" panose="02040502050505030304" pitchFamily="18" charset="0"/>
              <a:sym typeface="Wingdings" panose="05000000000000000000" pitchFamily="2" charset="2"/>
            </a:endParaRPr>
          </a:p>
          <a:p>
            <a:pPr algn="just"/>
            <a:endParaRPr lang="it-IT" sz="1200" b="1" dirty="0">
              <a:latin typeface="Palatino Linotype" panose="02040502050505030304" pitchFamily="18" charset="0"/>
              <a:sym typeface="Wingdings" panose="05000000000000000000" pitchFamily="2" charset="2"/>
            </a:endParaRPr>
          </a:p>
          <a:p>
            <a:pPr algn="just"/>
            <a:r>
              <a:rPr lang="it-IT" sz="1200" b="1" dirty="0">
                <a:latin typeface="Palatino Linotype" panose="02040502050505030304" pitchFamily="18" charset="0"/>
                <a:sym typeface="Wingdings" panose="05000000000000000000" pitchFamily="2" charset="2"/>
              </a:rPr>
              <a:t>Tabella tratta da: </a:t>
            </a:r>
            <a:r>
              <a:rPr lang="it-IT" sz="1200" b="1" i="1" dirty="0">
                <a:latin typeface="Palatino Linotype" panose="02040502050505030304" pitchFamily="18" charset="0"/>
                <a:sym typeface="Wingdings" panose="05000000000000000000" pitchFamily="2" charset="2"/>
              </a:rPr>
              <a:t>Buone pratiche nei servizi alla famiglia</a:t>
            </a:r>
            <a:endParaRPr lang="it-IT" sz="1200" i="1"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BD5E7B7F-C053-70BF-5CEA-21422EEC7B7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111880" y="1999028"/>
            <a:ext cx="5810230" cy="4114764"/>
          </a:xfrm>
          <a:prstGeom prst="rect">
            <a:avLst/>
          </a:prstGeom>
        </p:spPr>
      </p:pic>
    </p:spTree>
    <p:extLst>
      <p:ext uri="{BB962C8B-B14F-4D97-AF65-F5344CB8AC3E}">
        <p14:creationId xmlns:p14="http://schemas.microsoft.com/office/powerpoint/2010/main" val="22196100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2042" y="1240074"/>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criticità e i fattori culturali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92233" y="5996066"/>
            <a:ext cx="3065198"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131518" y="2333365"/>
            <a:ext cx="9925913" cy="3416320"/>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La condizione di alcune famiglie è resa maggiormente problematica dalla presenza, presso l’opinione pubblica, di divisioni culturali e ideologiche riguardanti la loro collocazione giuridica.</a:t>
            </a:r>
          </a:p>
          <a:p>
            <a:pPr algn="just"/>
            <a:endParaRPr lang="it-IT" b="1"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Nei paesi occidentali è elevato il numero di unioni civili (convivenze di persone non sposate) e inizia ad esserlo anche quello delle coppie omosessuali (con o senza figli). </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In Italia, queste famiglie lamentano la mancanza di una regolamentazione giuridica che, rispettando le loro scelte individuali, garantisca loro gli stessi diritti riconosciuti alle famiglie composte da persone sposate ed eterosessuali. </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Questa situazione rende quindi più difficile affrontare i fattori di rischio legati al ciclo familiare.</a:t>
            </a:r>
          </a:p>
        </p:txBody>
      </p:sp>
    </p:spTree>
    <p:extLst>
      <p:ext uri="{BB962C8B-B14F-4D97-AF65-F5344CB8AC3E}">
        <p14:creationId xmlns:p14="http://schemas.microsoft.com/office/powerpoint/2010/main" val="3624495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7067" y="1250865"/>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famiglie fragili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3" y="5942113"/>
            <a:ext cx="3065198"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134569" y="2412392"/>
            <a:ext cx="5315002" cy="2554545"/>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Famiglie fragili  </a:t>
            </a:r>
            <a:r>
              <a:rPr lang="it-IT" sz="2000" dirty="0">
                <a:latin typeface="Palatino Linotype" panose="02040502050505030304" pitchFamily="18" charset="0"/>
                <a:sym typeface="Wingdings" panose="05000000000000000000" pitchFamily="2" charset="2"/>
              </a:rPr>
              <a:t>Famiglie sottoposte a fattori critici delle relazioni familiari (secondo l’Osservatorio Nazionale per la Famiglia).</a:t>
            </a:r>
          </a:p>
          <a:p>
            <a:pPr algn="just"/>
            <a:endParaRPr lang="it-IT" sz="20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Espressione utilizzata dai sociologi statunitensi di varie università </a:t>
            </a:r>
            <a:r>
              <a:rPr lang="it-IT" sz="2000" dirty="0">
                <a:latin typeface="Palatino Linotype" panose="02040502050505030304" pitchFamily="18" charset="0"/>
                <a:sym typeface="Wingdings" panose="05000000000000000000" pitchFamily="2" charset="2"/>
              </a:rPr>
              <a:t>(es. Sara </a:t>
            </a:r>
            <a:r>
              <a:rPr lang="it-IT" sz="2000" dirty="0" err="1">
                <a:latin typeface="Palatino Linotype" panose="02040502050505030304" pitchFamily="18" charset="0"/>
                <a:sym typeface="Wingdings" panose="05000000000000000000" pitchFamily="2" charset="2"/>
              </a:rPr>
              <a:t>McLanahan</a:t>
            </a:r>
            <a:r>
              <a:rPr lang="it-IT" sz="2000" dirty="0">
                <a:latin typeface="Palatino Linotype" panose="02040502050505030304" pitchFamily="18" charset="0"/>
                <a:sym typeface="Wingdings" panose="05000000000000000000" pitchFamily="2" charset="2"/>
              </a:rPr>
              <a:t> della Princeton University).</a:t>
            </a:r>
          </a:p>
        </p:txBody>
      </p:sp>
      <p:pic>
        <p:nvPicPr>
          <p:cNvPr id="4" name="Immagine 3">
            <a:extLst>
              <a:ext uri="{FF2B5EF4-FFF2-40B4-BE49-F238E27FC236}">
                <a16:creationId xmlns:a16="http://schemas.microsoft.com/office/drawing/2014/main" id="{D5796E83-F712-5FD1-1D5B-199D64584874}"/>
              </a:ext>
            </a:extLst>
          </p:cNvPr>
          <p:cNvPicPr>
            <a:picLocks noChangeAspect="1"/>
          </p:cNvPicPr>
          <p:nvPr/>
        </p:nvPicPr>
        <p:blipFill>
          <a:blip r:embed="rId3"/>
          <a:srcRect t="2145" b="2124"/>
          <a:stretch/>
        </p:blipFill>
        <p:spPr>
          <a:xfrm>
            <a:off x="8115300" y="2444687"/>
            <a:ext cx="2736391" cy="2435923"/>
          </a:xfrm>
          <a:prstGeom prst="rect">
            <a:avLst/>
          </a:prstGeom>
        </p:spPr>
      </p:pic>
    </p:spTree>
    <p:extLst>
      <p:ext uri="{BB962C8B-B14F-4D97-AF65-F5344CB8AC3E}">
        <p14:creationId xmlns:p14="http://schemas.microsoft.com/office/powerpoint/2010/main" val="767897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7067" y="1250865"/>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famiglie fragili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3" y="5942113"/>
            <a:ext cx="3065198"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5914" y="2512442"/>
            <a:ext cx="9615777" cy="3170099"/>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Famiglie fragili  sono quelle che, per vari motivi, rischiano in maniera elevata di non riuscire ad assumere o svolgere fino in fondo i propri compiti (di coppia, genitoriali, economici…) e di vivere ai margini del tessuto comunitario.</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La famiglia è fragile quando non riconosce le sue difficoltà, debolezze e il suo bisogno di aiuto.</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I servizi sociali, secondo una logica di intervento fondata sulle reti sociali, mirano a fornire aiuto non sostituendosi al gruppo familiare, ma sostenendolo e potenziandone le risorse.</a:t>
            </a:r>
          </a:p>
        </p:txBody>
      </p:sp>
    </p:spTree>
    <p:extLst>
      <p:ext uri="{BB962C8B-B14F-4D97-AF65-F5344CB8AC3E}">
        <p14:creationId xmlns:p14="http://schemas.microsoft.com/office/powerpoint/2010/main" val="288704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7067"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famiglie con minori in tutela o a rischio di allontanamento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3"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6586" y="2302587"/>
            <a:ext cx="9615777" cy="2862322"/>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Vediamo alcuni esempi di famiglie fragili descritte dall’Osservatorio Nazionale per la Famiglia.</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Per molti anni, i servizi sociali hanno considerato inadeguate le famiglie dei minori presi in carico e, per questo motivo, i bambini venivano allontanati.</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Oggi la normativa, in particolare il Decreto Ministeriale n. 308 del 21 maggio 2001, prevede per queste situazioni la creazione di piccole comunità di tipo familiare, nelle quali gli educatori si prendono cura di un numero limitato di minori.</a:t>
            </a:r>
          </a:p>
        </p:txBody>
      </p:sp>
    </p:spTree>
    <p:extLst>
      <p:ext uri="{BB962C8B-B14F-4D97-AF65-F5344CB8AC3E}">
        <p14:creationId xmlns:p14="http://schemas.microsoft.com/office/powerpoint/2010/main" val="3372398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7067"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famiglie con minori in tutela o a rischio di allontanamento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2" y="567465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6586" y="2907365"/>
            <a:ext cx="9615777" cy="1323439"/>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Un modo per evitare e prevenire l’allontanamento del minore è occuparsi dell’intera famiglia e non solo del minore a rischio, promuovendo una collaborazione che aiuti la coppia genitoriale a comprendere il proprio ruolo e l’importanza della relazione con i figli.</a:t>
            </a:r>
          </a:p>
        </p:txBody>
      </p:sp>
    </p:spTree>
    <p:extLst>
      <p:ext uri="{BB962C8B-B14F-4D97-AF65-F5344CB8AC3E}">
        <p14:creationId xmlns:p14="http://schemas.microsoft.com/office/powerpoint/2010/main" val="36131871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47066" y="875567"/>
            <a:ext cx="66788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famiglie in cui i genitori sono separati/ divorziati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77382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6586" y="2907365"/>
            <a:ext cx="9615777" cy="1938992"/>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L’instabilità delle relazioni coniugali, con l’aumento di separazioni e divorzi, è un fenomeno sempre più diffuso anche in Italia.</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Questi cambiamenti possono creare situazioni di fragilità, come la persistenza di conflitti tra genitori separati, che influiscono sul benessere dei figli, oppure il peggioramento delle condizioni economiche dei singoli individui.</a:t>
            </a:r>
          </a:p>
        </p:txBody>
      </p:sp>
    </p:spTree>
    <p:extLst>
      <p:ext uri="{BB962C8B-B14F-4D97-AF65-F5344CB8AC3E}">
        <p14:creationId xmlns:p14="http://schemas.microsoft.com/office/powerpoint/2010/main" val="2859946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La mediazione familiare</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3794760" y="1989222"/>
            <a:ext cx="7107601" cy="3893374"/>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Un tipo di intervento che può essere utile, in questo caso, è quello della </a:t>
            </a:r>
            <a:r>
              <a:rPr lang="it-IT" sz="1900" b="1" dirty="0">
                <a:latin typeface="Palatino Linotype" panose="02040502050505030304" pitchFamily="18" charset="0"/>
                <a:sym typeface="Wingdings" panose="05000000000000000000" pitchFamily="2" charset="2"/>
              </a:rPr>
              <a:t>mediazione familiare </a:t>
            </a:r>
            <a:r>
              <a:rPr lang="it-IT" sz="1900" dirty="0">
                <a:latin typeface="Palatino Linotype" panose="02040502050505030304" pitchFamily="18" charset="0"/>
                <a:sym typeface="Wingdings" panose="05000000000000000000" pitchFamily="2" charset="2"/>
              </a:rPr>
              <a:t>a cui vengono poi affiancate altri tipi di iniziative.</a:t>
            </a:r>
          </a:p>
          <a:p>
            <a:pPr algn="just"/>
            <a:endParaRPr lang="it-IT" sz="1900"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Mediazione  </a:t>
            </a:r>
            <a:r>
              <a:rPr lang="it-IT" sz="1900" dirty="0">
                <a:latin typeface="Palatino Linotype" panose="02040502050505030304" pitchFamily="18" charset="0"/>
                <a:sym typeface="Wingdings" panose="05000000000000000000" pitchFamily="2" charset="2"/>
              </a:rPr>
              <a:t>percorso con il quale due o più parti si rivolgono a un terzo neutrale, ossia il mediatore (uno psicologo, un counselor o un avvocato), per poter ridurre gli effetti indesiderati nati da un conflitto.</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Attraverso questo intervento si cerca di ristabilire il dialogo tra i soggetti, avviando un processo di riorganizzazione delle relazioni che risulti il più possibile soddisfacente per tutti i componenti.</a:t>
            </a:r>
            <a:endParaRPr lang="it-IT" sz="2000" dirty="0">
              <a:latin typeface="Palatino Linotype" panose="02040502050505030304" pitchFamily="18" charset="0"/>
              <a:sym typeface="Wingdings" panose="05000000000000000000" pitchFamily="2" charset="2"/>
            </a:endParaRPr>
          </a:p>
        </p:txBody>
      </p:sp>
      <p:sp>
        <p:nvSpPr>
          <p:cNvPr id="2" name="Rettangolo 1">
            <a:extLst>
              <a:ext uri="{FF2B5EF4-FFF2-40B4-BE49-F238E27FC236}">
                <a16:creationId xmlns:a16="http://schemas.microsoft.com/office/drawing/2014/main" id="{E845858F-6E52-6A81-1693-AD7748A68AD4}"/>
              </a:ext>
            </a:extLst>
          </p:cNvPr>
          <p:cNvSpPr/>
          <p:nvPr/>
        </p:nvSpPr>
        <p:spPr>
          <a:xfrm>
            <a:off x="577215" y="2053189"/>
            <a:ext cx="2640330" cy="599909"/>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b="1" dirty="0"/>
              <a:t>APPROFONDIAMO</a:t>
            </a:r>
          </a:p>
          <a:p>
            <a:pPr algn="ctr"/>
            <a:r>
              <a:rPr lang="it-IT" b="1" dirty="0"/>
              <a:t>INSIEME!</a:t>
            </a:r>
          </a:p>
        </p:txBody>
      </p:sp>
    </p:spTree>
    <p:extLst>
      <p:ext uri="{BB962C8B-B14F-4D97-AF65-F5344CB8AC3E}">
        <p14:creationId xmlns:p14="http://schemas.microsoft.com/office/powerpoint/2010/main" val="3000033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La mediazione familiare</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34858"/>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3794760" y="2204441"/>
            <a:ext cx="7107601" cy="3170099"/>
          </a:xfrm>
          <a:prstGeom prst="rect">
            <a:avLst/>
          </a:prstGeom>
          <a:noFill/>
        </p:spPr>
        <p:txBody>
          <a:bodyPr wrap="square" rtlCol="0">
            <a:spAutoFit/>
          </a:bodyPr>
          <a:lstStyle/>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Aiuta a riconoscere e comprendere i cambiamenti che avvengono all’interno del sistema familiare e incoraggia i suoi membri ad assumersi responsabilità e a rispettare le reciproche esigenze.</a:t>
            </a:r>
          </a:p>
          <a:p>
            <a:pPr algn="just"/>
            <a:endParaRPr lang="it-IT" sz="2000" dirty="0">
              <a:latin typeface="Palatino Linotype" panose="02040502050505030304" pitchFamily="18" charset="0"/>
              <a:sym typeface="Wingdings" panose="05000000000000000000" pitchFamily="2" charset="2"/>
            </a:endParaRP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Può essere adottata sia per ristabilire una comunicazione corretta tra i membri di una famiglia che attraversa un periodo di crisi e conflittualità, sia nel caso in cui siano presenti problematiche legate alla separazione, al divorzio e al ricostituirsi di nuove famiglie.</a:t>
            </a:r>
          </a:p>
        </p:txBody>
      </p:sp>
      <p:sp>
        <p:nvSpPr>
          <p:cNvPr id="2" name="Rettangolo 1">
            <a:extLst>
              <a:ext uri="{FF2B5EF4-FFF2-40B4-BE49-F238E27FC236}">
                <a16:creationId xmlns:a16="http://schemas.microsoft.com/office/drawing/2014/main" id="{E845858F-6E52-6A81-1693-AD7748A68AD4}"/>
              </a:ext>
            </a:extLst>
          </p:cNvPr>
          <p:cNvSpPr/>
          <p:nvPr/>
        </p:nvSpPr>
        <p:spPr>
          <a:xfrm>
            <a:off x="577215" y="2204441"/>
            <a:ext cx="2640330" cy="599909"/>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b="1" dirty="0"/>
              <a:t>APPROFONDIAMO</a:t>
            </a:r>
          </a:p>
          <a:p>
            <a:pPr algn="ctr"/>
            <a:r>
              <a:rPr lang="it-IT" b="1" dirty="0"/>
              <a:t>INSIEME!</a:t>
            </a:r>
          </a:p>
        </p:txBody>
      </p:sp>
    </p:spTree>
    <p:extLst>
      <p:ext uri="{BB962C8B-B14F-4D97-AF65-F5344CB8AC3E}">
        <p14:creationId xmlns:p14="http://schemas.microsoft.com/office/powerpoint/2010/main" val="131156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678851"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La mediazione familiare</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3794760" y="2262321"/>
            <a:ext cx="7107601" cy="1938992"/>
          </a:xfrm>
          <a:prstGeom prst="rect">
            <a:avLst/>
          </a:prstGeom>
          <a:noFill/>
        </p:spPr>
        <p:txBody>
          <a:bodyPr wrap="square" rtlCol="0">
            <a:spAutoFit/>
          </a:bodyPr>
          <a:lstStyle/>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Prevede un numero di incontri, in media tra sei e dodici sedute, distribuite in un periodo che varia da tre mesi a un anno.</a:t>
            </a:r>
          </a:p>
          <a:p>
            <a:pPr algn="just"/>
            <a:endParaRPr lang="it-IT" sz="2000" dirty="0">
              <a:latin typeface="Palatino Linotype" panose="02040502050505030304" pitchFamily="18" charset="0"/>
              <a:sym typeface="Wingdings" panose="05000000000000000000" pitchFamily="2" charset="2"/>
            </a:endParaRP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Se durante la mediazione familiare è in corso un procedimento giuridico, questo può essere sospeso.</a:t>
            </a:r>
          </a:p>
        </p:txBody>
      </p:sp>
      <p:sp>
        <p:nvSpPr>
          <p:cNvPr id="2" name="Rettangolo 1">
            <a:extLst>
              <a:ext uri="{FF2B5EF4-FFF2-40B4-BE49-F238E27FC236}">
                <a16:creationId xmlns:a16="http://schemas.microsoft.com/office/drawing/2014/main" id="{E845858F-6E52-6A81-1693-AD7748A68AD4}"/>
              </a:ext>
            </a:extLst>
          </p:cNvPr>
          <p:cNvSpPr/>
          <p:nvPr/>
        </p:nvSpPr>
        <p:spPr>
          <a:xfrm>
            <a:off x="577215" y="2262321"/>
            <a:ext cx="2640330" cy="599909"/>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b="1" dirty="0"/>
              <a:t>APPROFONDIAMO</a:t>
            </a:r>
          </a:p>
          <a:p>
            <a:pPr algn="ctr"/>
            <a:r>
              <a:rPr lang="it-IT" b="1" dirty="0"/>
              <a:t>INSIEME!</a:t>
            </a:r>
          </a:p>
        </p:txBody>
      </p:sp>
    </p:spTree>
    <p:extLst>
      <p:ext uri="{BB962C8B-B14F-4D97-AF65-F5344CB8AC3E}">
        <p14:creationId xmlns:p14="http://schemas.microsoft.com/office/powerpoint/2010/main" val="42045839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Le famiglie in cui i genitori sono separati/divorziati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14819" y="2499384"/>
            <a:ext cx="9487542" cy="2554545"/>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Il servizio P.E.G.A.S.O. (Percorsi per Essere Genitori Ancora Senza Ostilità) offre ai genitori residenti nei 37 comuni della Valle di Susa diversi spazi di incontro con i propri figli per:</a:t>
            </a: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mantenere o ricostruire il legame genitoriale;</a:t>
            </a: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partecipare a gruppi di auto-mutuo-aiuto, in cui i genitori condividono esperienze e trovano soluzioni ai problemi legati alla separazione;</a:t>
            </a:r>
          </a:p>
          <a:p>
            <a:pPr marL="342900" indent="-342900" algn="just">
              <a:buFont typeface="Arial" panose="020B0604020202020204" pitchFamily="34" charset="0"/>
              <a:buChar char="•"/>
            </a:pPr>
            <a:r>
              <a:rPr lang="it-IT" sz="2000" dirty="0">
                <a:latin typeface="Palatino Linotype" panose="02040502050505030304" pitchFamily="18" charset="0"/>
                <a:sym typeface="Wingdings" panose="05000000000000000000" pitchFamily="2" charset="2"/>
              </a:rPr>
              <a:t>dare la possibilità, ai genitori che vivono situazioni di conflitto, di intraprendere una terapia familiare.</a:t>
            </a:r>
          </a:p>
        </p:txBody>
      </p:sp>
    </p:spTree>
    <p:extLst>
      <p:ext uri="{BB962C8B-B14F-4D97-AF65-F5344CB8AC3E}">
        <p14:creationId xmlns:p14="http://schemas.microsoft.com/office/powerpoint/2010/main" val="3726517528"/>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3609</Words>
  <Application>Microsoft Office PowerPoint</Application>
  <PresentationFormat>Widescreen</PresentationFormat>
  <Paragraphs>353</Paragraphs>
  <Slides>45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45</vt:i4>
      </vt:variant>
    </vt:vector>
  </HeadingPairs>
  <TitlesOfParts>
    <vt:vector size="50" baseType="lpstr">
      <vt:lpstr>Aptos</vt:lpstr>
      <vt:lpstr>Aptos Display</vt:lpstr>
      <vt:lpstr>Arial</vt:lpstr>
      <vt:lpstr>Palatino Linotype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Bonaventura</dc:creator>
  <cp:lastModifiedBy>Chiara Bonaventura</cp:lastModifiedBy>
  <cp:revision>45</cp:revision>
  <dcterms:created xsi:type="dcterms:W3CDTF">2026-01-13T13:49:09Z</dcterms:created>
  <dcterms:modified xsi:type="dcterms:W3CDTF">2026-01-24T12:27:17Z</dcterms:modified>
</cp:coreProperties>
</file>