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5" r:id="rId5"/>
    <p:sldId id="286" r:id="rId6"/>
    <p:sldId id="284" r:id="rId7"/>
    <p:sldId id="282" r:id="rId8"/>
    <p:sldId id="283" r:id="rId9"/>
    <p:sldId id="280" r:id="rId10"/>
    <p:sldId id="278" r:id="rId11"/>
    <p:sldId id="277" r:id="rId12"/>
    <p:sldId id="275" r:id="rId13"/>
    <p:sldId id="276" r:id="rId14"/>
    <p:sldId id="274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72" r:id="rId28"/>
    <p:sldId id="273" r:id="rId29"/>
    <p:sldId id="269" r:id="rId30"/>
    <p:sldId id="271" r:id="rId31"/>
    <p:sldId id="270" r:id="rId32"/>
    <p:sldId id="264" r:id="rId33"/>
    <p:sldId id="268" r:id="rId34"/>
    <p:sldId id="266" r:id="rId35"/>
    <p:sldId id="267" r:id="rId36"/>
    <p:sldId id="265" r:id="rId37"/>
    <p:sldId id="262" r:id="rId38"/>
    <p:sldId id="263" r:id="rId39"/>
    <p:sldId id="261" r:id="rId40"/>
    <p:sldId id="259" r:id="rId41"/>
    <p:sldId id="260" r:id="rId42"/>
    <p:sldId id="258" r:id="rId4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78F0E5-0130-85D5-58BA-F5DE75EE0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18EA0AC-1480-1666-BDBE-07E65178E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94665C-23A9-7B75-C0BC-C8D0A7D8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CE7075-DE77-D71D-545D-42D985E5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B0912D-9E2D-F534-A9EA-02663831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46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1DF46B-5207-6E50-44F7-6CAC0822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DB4B79-2556-81AA-0FA9-156B65F86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120742-DBF2-62EE-F6A1-9AE02859C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2D2692-6B50-F93D-E179-50D8F11AF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37B3A1-358D-2A4E-880D-4507F2697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31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1E835C-B079-111E-ED90-D96C567D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DCC7E4-CAB0-C095-3531-E5D2C435A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CD69BD-4F6B-0F13-435D-2233FEF91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FCBDC0-F1B1-BA9E-5607-C16265DE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15CCC8-9B34-8E2C-B5D1-79E18D10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85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2B60B7-466F-1018-C249-B4FD8D44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36D198-F69C-0EC2-1AA0-A47498842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DF3B03-F82C-C823-547D-E75D0E2AA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748241C-12A4-1F2F-1386-F0C69119E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CAAE99-C02B-1953-9470-CAB327FA8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A31E37-A8B4-773D-2E0C-C15FA973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49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BE014C-2D9C-924D-4344-9ED9A2A35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D7FEAA-25DE-8D9C-856B-C6A07CF54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5E3663-BD44-7F32-0D5B-E269BFE29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4E95F3-B038-7D7B-23C6-581B72DA4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4D96DA-9DC6-3049-2A6A-CD2F8C1F3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F81D71-AC76-9CA3-049A-B2BC11D49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9E9D6B-13E0-33C2-C818-88192A3C4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66DD171-F8CB-853C-A56F-D356A7D28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65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52913F-EC11-6780-02A3-6D5DCCE2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98E0F5C-20A8-E4C6-A122-B3129F640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40291C-A27C-B0FB-FC27-CB0631CD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897DB1E-6F25-0328-6747-88E304D1B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98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8CFE1DB-EFC9-7EC3-7656-3E0EB204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DAFE432-8623-AF21-A8F1-4C2168DDB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CF57BA-08CF-67E4-2C64-D845B6F4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75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32DCA1-E80D-4590-FDDA-246C4E7A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B2941E-CC11-63E9-7F07-F428BB349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E7C7A6-F143-B383-6A2E-41D589328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622023-4C5E-171C-6506-A353B2AF8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D48BDD-C1D6-543B-527D-AB37F34D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5D2F39-D902-AB9A-2448-96EA26498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59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DB2F9B-91FB-AB59-6637-542FB62EF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508C006-7DB1-4947-62BC-77E5B0CFBB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2695460-A47A-037C-1889-1FCAF7C16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4D6E24-2A7C-8B83-9756-24EACF57F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283D0B-6AA7-3A90-788E-20C85AAB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DDC415-31CE-7760-4270-45765DB8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709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B9BF74-59E4-E881-C1A3-AD0215483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5BECAC0-6034-E41A-9000-6DAB7DEB6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FCE740-2E8D-3EE1-BF1E-866ACF50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71EB24-742D-E0F2-F5B6-709964A0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9EB8A8-42B9-4E42-A614-42A0CA9A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35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203F6C2-9465-93CD-DE1E-7B37EFCD3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B2A89B9-6A33-0E91-172F-4D500891B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A16725-363F-2B60-BE84-91441A07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E57714-C274-61B9-CBDE-E0104F4F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3BFAB6-68B9-6A9C-D5D1-CEB4CB2D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06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92D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F94BC6-0DDC-5FDE-A60D-2CBB072D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196126-0AE3-FAD4-3A47-00A09EE72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FC93C7-1B91-98D5-E1C5-A125404CAC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C3590-99FD-4D9A-A0F8-E7094288D935}" type="datetimeFigureOut">
              <a:rPr lang="it-IT" smtClean="0"/>
              <a:t>06/02/2026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4E260D-C6E0-0A55-1C34-3F59C6CB8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AC8B6E-B677-7EF7-723E-C322E397C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9992-6025-4DC9-9CDF-64D8BEE05E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93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90B74B-7C4C-846F-2125-09275E65F0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Declinazioni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6B1955F-7B81-6CAD-E057-3B2B653BEF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Il latino raggruppava i sostantivi secondo 5 declinazioni , l’appartenenza di un sostanti a una determinata declinazione è determinata dall’uscita del caso genitivo.</a:t>
            </a:r>
          </a:p>
        </p:txBody>
      </p:sp>
    </p:spTree>
    <p:extLst>
      <p:ext uri="{BB962C8B-B14F-4D97-AF65-F5344CB8AC3E}">
        <p14:creationId xmlns:p14="http://schemas.microsoft.com/office/powerpoint/2010/main" val="409495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6ADA81-8D0E-AFFE-A149-76C2E562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Casi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FB4174-DA16-FD23-F101-428246C3E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Ogni caso in latino serve a descrivere la funzione logica ricoperta dalle componenti della frase: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NOMINATIVO: soggetto, predicato nominale , complemento predicativo del soggetto</a:t>
            </a:r>
          </a:p>
          <a:p>
            <a:pPr marL="0" indent="0">
              <a:buNone/>
            </a:pPr>
            <a:r>
              <a:rPr lang="it-IT" dirty="0"/>
              <a:t>GENITIVO: complemento di specificazione</a:t>
            </a:r>
          </a:p>
          <a:p>
            <a:pPr marL="0" indent="0">
              <a:buNone/>
            </a:pPr>
            <a:r>
              <a:rPr lang="it-IT" dirty="0"/>
              <a:t>DATIVO: complemento di termine</a:t>
            </a:r>
          </a:p>
          <a:p>
            <a:pPr marL="0" indent="0">
              <a:buNone/>
            </a:pPr>
            <a:r>
              <a:rPr lang="it-IT" dirty="0"/>
              <a:t>ACCUSATIVO: complemento oggetto, complemento predicativo dell’oggetto</a:t>
            </a:r>
          </a:p>
          <a:p>
            <a:pPr marL="0" indent="0">
              <a:buNone/>
            </a:pPr>
            <a:r>
              <a:rPr lang="it-IT" dirty="0"/>
              <a:t>VOCATIVO: complemento di vocazione</a:t>
            </a:r>
          </a:p>
          <a:p>
            <a:pPr marL="0" indent="0">
              <a:buNone/>
            </a:pPr>
            <a:r>
              <a:rPr lang="it-IT" dirty="0"/>
              <a:t>ABLATIVO: complemento di tempo, complemento di mezzo, complemento di stato in luogo, complemento di materia, complemento di causa, complemento di causa efficiente</a:t>
            </a:r>
          </a:p>
        </p:txBody>
      </p:sp>
    </p:spTree>
    <p:extLst>
      <p:ext uri="{BB962C8B-B14F-4D97-AF65-F5344CB8AC3E}">
        <p14:creationId xmlns:p14="http://schemas.microsoft.com/office/powerpoint/2010/main" val="23210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455738-95CD-FE70-437D-0AEB6640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DECLINAZIONE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6F0B8D-13A7-24BD-A11F-F13FD48EB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NOMINATIVO		</a:t>
            </a:r>
            <a:r>
              <a:rPr lang="it-IT" dirty="0" err="1"/>
              <a:t>puell</a:t>
            </a:r>
            <a:r>
              <a:rPr lang="it-IT" dirty="0"/>
              <a:t>-a			</a:t>
            </a:r>
            <a:r>
              <a:rPr lang="it-IT" dirty="0" err="1"/>
              <a:t>puell-ae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GENITIVO			</a:t>
            </a:r>
            <a:r>
              <a:rPr lang="it-IT" dirty="0" err="1"/>
              <a:t>puell-ae</a:t>
            </a:r>
            <a:r>
              <a:rPr lang="it-IT" dirty="0"/>
              <a:t>			</a:t>
            </a:r>
            <a:r>
              <a:rPr lang="it-IT" dirty="0" err="1"/>
              <a:t>puell-arum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DATIVO			</a:t>
            </a:r>
            <a:r>
              <a:rPr lang="it-IT" dirty="0" err="1"/>
              <a:t>puell-ae</a:t>
            </a:r>
            <a:r>
              <a:rPr lang="it-IT" dirty="0"/>
              <a:t>			</a:t>
            </a:r>
            <a:r>
              <a:rPr lang="it-IT" dirty="0" err="1"/>
              <a:t>puell-is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ACCUSATIVO		</a:t>
            </a:r>
            <a:r>
              <a:rPr lang="it-IT" dirty="0" err="1"/>
              <a:t>puell-am</a:t>
            </a:r>
            <a:r>
              <a:rPr lang="it-IT" dirty="0"/>
              <a:t>			</a:t>
            </a:r>
            <a:r>
              <a:rPr lang="it-IT" dirty="0" err="1"/>
              <a:t>puell-as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VOCATIVO			</a:t>
            </a:r>
            <a:r>
              <a:rPr lang="it-IT" dirty="0" err="1"/>
              <a:t>puell</a:t>
            </a:r>
            <a:r>
              <a:rPr lang="it-IT" dirty="0"/>
              <a:t>-a			</a:t>
            </a:r>
            <a:r>
              <a:rPr lang="it-IT" dirty="0" err="1"/>
              <a:t>puell-ae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ABLATIVO			</a:t>
            </a:r>
            <a:r>
              <a:rPr lang="it-IT" dirty="0" err="1"/>
              <a:t>puell</a:t>
            </a:r>
            <a:r>
              <a:rPr lang="it-IT" dirty="0"/>
              <a:t>-a			</a:t>
            </a:r>
            <a:r>
              <a:rPr lang="it-IT" dirty="0" err="1"/>
              <a:t>puell-is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509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BAD724-A828-02CB-4FAB-B8B10CB0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ECCEZIONI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BA2C13-FAF1-9180-2A4D-080F81A8A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SOSTANTIVI CHE HANNO SIGNIFICATI DIVERSI TRA SINGOLARE E PLURALE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SOSTANTIVI CHE HANNO SOLO IL PLURALE: PLURALIA TANTUM</a:t>
            </a:r>
          </a:p>
        </p:txBody>
      </p:sp>
    </p:spTree>
    <p:extLst>
      <p:ext uri="{BB962C8B-B14F-4D97-AF65-F5344CB8AC3E}">
        <p14:creationId xmlns:p14="http://schemas.microsoft.com/office/powerpoint/2010/main" val="183558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5EE35E-55EA-4E33-D6D4-A4C3B092E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II DECLINAZIONE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CA8EF9-1476-D332-3D53-6C79F7AD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NOMINATIVO		</a:t>
            </a:r>
            <a:r>
              <a:rPr lang="it-IT" dirty="0" err="1"/>
              <a:t>lup-us</a:t>
            </a:r>
            <a:r>
              <a:rPr lang="it-IT" dirty="0"/>
              <a:t>				</a:t>
            </a:r>
            <a:r>
              <a:rPr lang="it-IT" dirty="0" err="1"/>
              <a:t>lup</a:t>
            </a:r>
            <a:r>
              <a:rPr lang="it-IT" dirty="0"/>
              <a:t>-i</a:t>
            </a:r>
          </a:p>
          <a:p>
            <a:pPr marL="0" indent="0">
              <a:buNone/>
            </a:pPr>
            <a:r>
              <a:rPr lang="it-IT" dirty="0"/>
              <a:t>GENITIVO			</a:t>
            </a:r>
            <a:r>
              <a:rPr lang="it-IT" dirty="0" err="1"/>
              <a:t>lup</a:t>
            </a:r>
            <a:r>
              <a:rPr lang="it-IT" dirty="0"/>
              <a:t>-i				</a:t>
            </a:r>
            <a:r>
              <a:rPr lang="it-IT" dirty="0" err="1"/>
              <a:t>lup-orum</a:t>
            </a:r>
            <a:r>
              <a:rPr lang="it-IT" dirty="0"/>
              <a:t>		</a:t>
            </a:r>
          </a:p>
          <a:p>
            <a:pPr marL="0" indent="0">
              <a:buNone/>
            </a:pPr>
            <a:r>
              <a:rPr lang="it-IT" dirty="0"/>
              <a:t>DATIVO			</a:t>
            </a:r>
            <a:r>
              <a:rPr lang="it-IT" dirty="0" err="1"/>
              <a:t>lup</a:t>
            </a:r>
            <a:r>
              <a:rPr lang="it-IT" dirty="0"/>
              <a:t>-o				</a:t>
            </a:r>
            <a:r>
              <a:rPr lang="it-IT" dirty="0" err="1"/>
              <a:t>lup-is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ACCUSATIVO 		</a:t>
            </a:r>
            <a:r>
              <a:rPr lang="it-IT" dirty="0" err="1"/>
              <a:t>lup</a:t>
            </a:r>
            <a:r>
              <a:rPr lang="it-IT" dirty="0"/>
              <a:t>-u				</a:t>
            </a:r>
            <a:r>
              <a:rPr lang="it-IT" dirty="0" err="1"/>
              <a:t>lup-os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VOCATIVO			</a:t>
            </a:r>
            <a:r>
              <a:rPr lang="it-IT" dirty="0" err="1"/>
              <a:t>lup</a:t>
            </a:r>
            <a:r>
              <a:rPr lang="it-IT" dirty="0"/>
              <a:t>-e				</a:t>
            </a:r>
            <a:r>
              <a:rPr lang="it-IT" dirty="0" err="1"/>
              <a:t>lup</a:t>
            </a:r>
            <a:r>
              <a:rPr lang="it-IT" dirty="0"/>
              <a:t>-i</a:t>
            </a:r>
          </a:p>
          <a:p>
            <a:pPr marL="0" indent="0">
              <a:buNone/>
            </a:pPr>
            <a:r>
              <a:rPr lang="it-IT" dirty="0"/>
              <a:t>ABLATIVO			</a:t>
            </a:r>
            <a:r>
              <a:rPr lang="it-IT" dirty="0" err="1"/>
              <a:t>lup</a:t>
            </a:r>
            <a:r>
              <a:rPr lang="it-IT" dirty="0"/>
              <a:t>-o				</a:t>
            </a:r>
            <a:r>
              <a:rPr lang="it-IT" dirty="0" err="1"/>
              <a:t>lup-is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681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FD5C-4F4F-AB91-00A7-7B4AC5474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neutri della seconda declinazione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697520-2439-9ABC-C947-C6712804B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NOMINATIVO	</a:t>
            </a:r>
            <a:r>
              <a:rPr lang="it-IT" dirty="0" err="1"/>
              <a:t>templ-um</a:t>
            </a:r>
            <a:r>
              <a:rPr lang="it-IT" dirty="0"/>
              <a:t>			</a:t>
            </a:r>
            <a:r>
              <a:rPr lang="it-IT" dirty="0" err="1"/>
              <a:t>templ</a:t>
            </a:r>
            <a:r>
              <a:rPr lang="it-IT" dirty="0"/>
              <a:t>-a	</a:t>
            </a:r>
          </a:p>
          <a:p>
            <a:pPr marL="0" indent="0">
              <a:buNone/>
            </a:pPr>
            <a:r>
              <a:rPr lang="it-IT" dirty="0"/>
              <a:t>GENITIVO		</a:t>
            </a:r>
            <a:r>
              <a:rPr lang="it-IT" dirty="0" err="1"/>
              <a:t>templ</a:t>
            </a:r>
            <a:r>
              <a:rPr lang="it-IT" dirty="0"/>
              <a:t>-i			</a:t>
            </a:r>
            <a:r>
              <a:rPr lang="it-IT" dirty="0" err="1"/>
              <a:t>templ-orum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DATIVO		</a:t>
            </a:r>
            <a:r>
              <a:rPr lang="it-IT" dirty="0" err="1"/>
              <a:t>templ</a:t>
            </a:r>
            <a:r>
              <a:rPr lang="it-IT" dirty="0"/>
              <a:t>-o			</a:t>
            </a:r>
            <a:r>
              <a:rPr lang="it-IT" dirty="0" err="1"/>
              <a:t>templ-is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ACCUSATIVO	</a:t>
            </a:r>
            <a:r>
              <a:rPr lang="it-IT" dirty="0" err="1"/>
              <a:t>templ-um</a:t>
            </a:r>
            <a:r>
              <a:rPr lang="it-IT" dirty="0"/>
              <a:t>			</a:t>
            </a:r>
            <a:r>
              <a:rPr lang="it-IT" dirty="0" err="1"/>
              <a:t>templ</a:t>
            </a:r>
            <a:r>
              <a:rPr lang="it-IT" dirty="0"/>
              <a:t>-a</a:t>
            </a:r>
          </a:p>
          <a:p>
            <a:pPr marL="0" indent="0">
              <a:buNone/>
            </a:pPr>
            <a:r>
              <a:rPr lang="it-IT" dirty="0"/>
              <a:t>VOCATIVO		</a:t>
            </a:r>
            <a:r>
              <a:rPr lang="it-IT" dirty="0" err="1"/>
              <a:t>templ-um</a:t>
            </a:r>
            <a:r>
              <a:rPr lang="it-IT" dirty="0"/>
              <a:t>			</a:t>
            </a:r>
            <a:r>
              <a:rPr lang="it-IT" dirty="0" err="1"/>
              <a:t>templ</a:t>
            </a:r>
            <a:r>
              <a:rPr lang="it-IT" dirty="0"/>
              <a:t>-a</a:t>
            </a:r>
          </a:p>
          <a:p>
            <a:pPr marL="0" indent="0">
              <a:buNone/>
            </a:pPr>
            <a:r>
              <a:rPr lang="it-IT" dirty="0"/>
              <a:t>ABLATIVO		</a:t>
            </a:r>
            <a:r>
              <a:rPr lang="it-IT" dirty="0" err="1"/>
              <a:t>templ-um</a:t>
            </a:r>
            <a:r>
              <a:rPr lang="it-IT" dirty="0"/>
              <a:t>			</a:t>
            </a:r>
            <a:r>
              <a:rPr lang="it-IT" dirty="0" err="1"/>
              <a:t>templ-is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63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334F21-B641-2657-53C6-C74B924A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in -</a:t>
            </a:r>
            <a:r>
              <a:rPr lang="it-IT" dirty="0" err="1"/>
              <a:t>er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F2C322-9882-B2D1-42FA-4D46E7044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/>
              <a:t>Ager			</a:t>
            </a:r>
            <a:r>
              <a:rPr lang="it-IT" dirty="0" err="1"/>
              <a:t>agr</a:t>
            </a:r>
            <a:r>
              <a:rPr lang="it-IT" dirty="0"/>
              <a:t>-i</a:t>
            </a:r>
          </a:p>
          <a:p>
            <a:pPr marL="0" indent="0" algn="ctr">
              <a:buNone/>
            </a:pPr>
            <a:r>
              <a:rPr lang="it-IT" dirty="0"/>
              <a:t>Agr-i			</a:t>
            </a:r>
            <a:r>
              <a:rPr lang="it-IT" dirty="0" err="1"/>
              <a:t>agr-orum</a:t>
            </a:r>
            <a:endParaRPr lang="it-IT" dirty="0"/>
          </a:p>
          <a:p>
            <a:pPr marL="0" indent="0" algn="ctr">
              <a:buNone/>
            </a:pPr>
            <a:r>
              <a:rPr lang="it-IT" dirty="0"/>
              <a:t>Agr-o			</a:t>
            </a:r>
            <a:r>
              <a:rPr lang="it-IT" dirty="0" err="1"/>
              <a:t>agr-is</a:t>
            </a:r>
            <a:endParaRPr lang="it-IT" dirty="0"/>
          </a:p>
          <a:p>
            <a:pPr marL="0" indent="0" algn="ctr">
              <a:buNone/>
            </a:pPr>
            <a:r>
              <a:rPr lang="it-IT" dirty="0"/>
              <a:t>Agr-</a:t>
            </a:r>
            <a:r>
              <a:rPr lang="it-IT" dirty="0" err="1"/>
              <a:t>um</a:t>
            </a:r>
            <a:r>
              <a:rPr lang="it-IT" dirty="0"/>
              <a:t>		</a:t>
            </a:r>
            <a:r>
              <a:rPr lang="it-IT" dirty="0" err="1"/>
              <a:t>agr-os</a:t>
            </a:r>
            <a:endParaRPr lang="it-IT" dirty="0"/>
          </a:p>
          <a:p>
            <a:pPr marL="0" indent="0" algn="ctr">
              <a:buNone/>
            </a:pPr>
            <a:r>
              <a:rPr lang="it-IT" dirty="0"/>
              <a:t>Ager			</a:t>
            </a:r>
            <a:r>
              <a:rPr lang="it-IT" dirty="0" err="1"/>
              <a:t>agr</a:t>
            </a:r>
            <a:r>
              <a:rPr lang="it-IT" dirty="0"/>
              <a:t>-i</a:t>
            </a:r>
          </a:p>
          <a:p>
            <a:pPr marL="0" indent="0" algn="ctr">
              <a:buNone/>
            </a:pPr>
            <a:r>
              <a:rPr lang="it-IT" dirty="0"/>
              <a:t>Agr-o			</a:t>
            </a:r>
            <a:r>
              <a:rPr lang="it-IT" dirty="0" err="1"/>
              <a:t>agr-is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188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D7FECC-6A5F-5940-FC74-28C7C29D3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09A557-469D-E227-F1A6-BC5F09D39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Puer</a:t>
            </a:r>
            <a:r>
              <a:rPr lang="it-IT" dirty="0"/>
              <a:t>			</a:t>
            </a:r>
            <a:r>
              <a:rPr lang="it-IT" dirty="0" err="1"/>
              <a:t>puer</a:t>
            </a:r>
            <a:r>
              <a:rPr lang="it-IT" dirty="0"/>
              <a:t>-i</a:t>
            </a:r>
          </a:p>
          <a:p>
            <a:pPr marL="0" indent="0">
              <a:buNone/>
            </a:pPr>
            <a:r>
              <a:rPr lang="it-IT" dirty="0" err="1"/>
              <a:t>Puer</a:t>
            </a:r>
            <a:r>
              <a:rPr lang="it-IT" dirty="0"/>
              <a:t>-i			</a:t>
            </a:r>
            <a:r>
              <a:rPr lang="it-IT" dirty="0" err="1"/>
              <a:t>puer-orum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Puer</a:t>
            </a:r>
            <a:r>
              <a:rPr lang="it-IT" dirty="0"/>
              <a:t>-o		</a:t>
            </a:r>
            <a:r>
              <a:rPr lang="it-IT" dirty="0" err="1"/>
              <a:t>puer-is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Puer-um</a:t>
            </a:r>
            <a:r>
              <a:rPr lang="it-IT" dirty="0"/>
              <a:t>		</a:t>
            </a:r>
            <a:r>
              <a:rPr lang="it-IT" dirty="0" err="1"/>
              <a:t>puer-os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Puer</a:t>
            </a:r>
            <a:r>
              <a:rPr lang="it-IT" dirty="0"/>
              <a:t>			</a:t>
            </a:r>
            <a:r>
              <a:rPr lang="it-IT" dirty="0" err="1"/>
              <a:t>puer</a:t>
            </a:r>
            <a:r>
              <a:rPr lang="it-IT" dirty="0"/>
              <a:t>-i</a:t>
            </a:r>
          </a:p>
          <a:p>
            <a:pPr marL="0" indent="0">
              <a:buNone/>
            </a:pPr>
            <a:r>
              <a:rPr lang="it-IT" dirty="0" err="1"/>
              <a:t>Puer</a:t>
            </a:r>
            <a:r>
              <a:rPr lang="it-IT" dirty="0"/>
              <a:t>-o		</a:t>
            </a:r>
            <a:r>
              <a:rPr lang="it-IT" dirty="0" err="1"/>
              <a:t>puer-is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536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F09A17-2D48-5A02-C90E-D83D11211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III DECLINAZIONE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AA40B2-1996-899F-143F-9ACE03181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 GRUPPO</a:t>
            </a:r>
          </a:p>
          <a:p>
            <a:r>
              <a:rPr lang="it-IT" dirty="0"/>
              <a:t>Sostantivi imparisillabi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Rex			reg-es</a:t>
            </a:r>
          </a:p>
          <a:p>
            <a:pPr marL="0" indent="0">
              <a:buNone/>
            </a:pPr>
            <a:r>
              <a:rPr lang="it-IT" dirty="0"/>
              <a:t>Reg-</a:t>
            </a:r>
            <a:r>
              <a:rPr lang="it-IT" dirty="0" err="1"/>
              <a:t>is</a:t>
            </a:r>
            <a:r>
              <a:rPr lang="it-IT" dirty="0"/>
              <a:t>			reg-</a:t>
            </a:r>
            <a:r>
              <a:rPr lang="it-IT" dirty="0" err="1"/>
              <a:t>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Reg-i			reg-</a:t>
            </a:r>
            <a:r>
              <a:rPr lang="it-IT" dirty="0" err="1"/>
              <a:t>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Reg-em		reg-es</a:t>
            </a:r>
          </a:p>
          <a:p>
            <a:pPr marL="0" indent="0">
              <a:buNone/>
            </a:pPr>
            <a:r>
              <a:rPr lang="it-IT" dirty="0"/>
              <a:t>Rex			reg-es</a:t>
            </a:r>
          </a:p>
          <a:p>
            <a:pPr marL="0" indent="0">
              <a:buNone/>
            </a:pPr>
            <a:r>
              <a:rPr lang="it-IT" dirty="0"/>
              <a:t>Reg-e			reg-</a:t>
            </a:r>
            <a:r>
              <a:rPr lang="it-IT" dirty="0" err="1"/>
              <a:t>ibus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5102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76A1A7-9076-519F-FF86-A1D47944F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II gruppo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0286B4-F838-2B68-309E-B3032A0A8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Sostantivi parisillabi e imparisillabi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err="1"/>
              <a:t>Caedes</a:t>
            </a:r>
            <a:r>
              <a:rPr lang="it-IT" dirty="0"/>
              <a:t>		</a:t>
            </a:r>
            <a:r>
              <a:rPr lang="it-IT" dirty="0" err="1"/>
              <a:t>caedes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Caed-is</a:t>
            </a:r>
            <a:r>
              <a:rPr lang="it-IT" dirty="0"/>
              <a:t>		</a:t>
            </a:r>
            <a:r>
              <a:rPr lang="it-IT" dirty="0" err="1"/>
              <a:t>caedium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Caed</a:t>
            </a:r>
            <a:r>
              <a:rPr lang="it-IT" dirty="0"/>
              <a:t>-i			</a:t>
            </a:r>
            <a:r>
              <a:rPr lang="it-IT" dirty="0" err="1"/>
              <a:t>caedibus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Caedem</a:t>
            </a:r>
            <a:r>
              <a:rPr lang="it-IT" dirty="0"/>
              <a:t>		</a:t>
            </a:r>
            <a:r>
              <a:rPr lang="it-IT" dirty="0" err="1"/>
              <a:t>caedes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Caedes</a:t>
            </a:r>
            <a:r>
              <a:rPr lang="it-IT" dirty="0"/>
              <a:t>		</a:t>
            </a:r>
            <a:r>
              <a:rPr lang="it-IT" dirty="0" err="1"/>
              <a:t>caedes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Caede</a:t>
            </a:r>
            <a:r>
              <a:rPr lang="it-IT" dirty="0"/>
              <a:t>			</a:t>
            </a:r>
            <a:r>
              <a:rPr lang="it-IT" dirty="0" err="1"/>
              <a:t>caedibus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1433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F5D0FA-5FC8-B63C-C743-F76D809A9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con due consonanti prima della desinenza dei casi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CA399A-4801-40D2-8270-A5534E0E8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Mons			</a:t>
            </a:r>
            <a:r>
              <a:rPr lang="it-IT" dirty="0" err="1"/>
              <a:t>mont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Mont-</a:t>
            </a:r>
            <a:r>
              <a:rPr lang="it-IT" dirty="0" err="1"/>
              <a:t>is</a:t>
            </a:r>
            <a:r>
              <a:rPr lang="it-IT" dirty="0"/>
              <a:t>		</a:t>
            </a:r>
            <a:r>
              <a:rPr lang="it-IT" dirty="0" err="1"/>
              <a:t>mont-ium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Mont-i		</a:t>
            </a:r>
            <a:r>
              <a:rPr lang="it-IT" dirty="0" err="1"/>
              <a:t>mont-ibus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Mont-em		</a:t>
            </a:r>
            <a:r>
              <a:rPr lang="it-IT" dirty="0" err="1"/>
              <a:t>mont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Mons			</a:t>
            </a:r>
            <a:r>
              <a:rPr lang="it-IT" dirty="0" err="1"/>
              <a:t>mont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Mont-e		</a:t>
            </a:r>
            <a:r>
              <a:rPr lang="it-IT" dirty="0" err="1"/>
              <a:t>mont-ibus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0884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05CCD4-A862-E917-1EDE-F75639B9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in –al,-</a:t>
            </a:r>
            <a:r>
              <a:rPr lang="it-IT" dirty="0" err="1"/>
              <a:t>ar</a:t>
            </a:r>
            <a:r>
              <a:rPr lang="it-IT" dirty="0"/>
              <a:t>, -e: sostantivi neutri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5020BC-5643-CDA9-DA2C-938DC001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Mare			mar-</a:t>
            </a:r>
            <a:r>
              <a:rPr lang="it-IT" dirty="0" err="1"/>
              <a:t>ia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Mar-</a:t>
            </a:r>
            <a:r>
              <a:rPr lang="it-IT" dirty="0" err="1"/>
              <a:t>is</a:t>
            </a:r>
            <a:r>
              <a:rPr lang="it-IT" dirty="0"/>
              <a:t>		mar-</a:t>
            </a:r>
            <a:r>
              <a:rPr lang="it-IT" dirty="0" err="1"/>
              <a:t>ium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Mar-i			mar-</a:t>
            </a:r>
            <a:r>
              <a:rPr lang="it-IT" dirty="0" err="1"/>
              <a:t>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Mare			mar-</a:t>
            </a:r>
            <a:r>
              <a:rPr lang="it-IT" dirty="0" err="1"/>
              <a:t>ia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Mare			</a:t>
            </a:r>
            <a:r>
              <a:rPr lang="it-IT" dirty="0" err="1"/>
              <a:t>maria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Mar-i			</a:t>
            </a:r>
            <a:r>
              <a:rPr lang="it-IT" dirty="0" err="1"/>
              <a:t>maribus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038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809B6B-C992-B35C-351F-E200D163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IV DECLINAZIONE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041441-9AE6-7C53-EA49-8AE3E20F1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Fructus</a:t>
            </a:r>
            <a:r>
              <a:rPr lang="it-IT" dirty="0"/>
              <a:t> 			</a:t>
            </a:r>
            <a:r>
              <a:rPr lang="it-IT" dirty="0" err="1"/>
              <a:t>fructus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Fructus</a:t>
            </a:r>
            <a:r>
              <a:rPr lang="it-IT" dirty="0"/>
              <a:t>			</a:t>
            </a:r>
            <a:r>
              <a:rPr lang="it-IT" dirty="0" err="1"/>
              <a:t>fructuum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Fructui</a:t>
            </a:r>
            <a:r>
              <a:rPr lang="it-IT" dirty="0"/>
              <a:t>			</a:t>
            </a:r>
            <a:r>
              <a:rPr lang="it-IT" dirty="0" err="1"/>
              <a:t>fructibus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Fructum</a:t>
            </a:r>
            <a:r>
              <a:rPr lang="it-IT" dirty="0"/>
              <a:t>			</a:t>
            </a:r>
            <a:r>
              <a:rPr lang="it-IT" dirty="0" err="1"/>
              <a:t>fructus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Fructus</a:t>
            </a:r>
            <a:r>
              <a:rPr lang="it-IT" dirty="0"/>
              <a:t>			</a:t>
            </a:r>
            <a:r>
              <a:rPr lang="it-IT" dirty="0" err="1"/>
              <a:t>fructus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Fructu</a:t>
            </a:r>
            <a:r>
              <a:rPr lang="it-IT" dirty="0"/>
              <a:t>			</a:t>
            </a:r>
            <a:r>
              <a:rPr lang="it-IT" dirty="0" err="1"/>
              <a:t>fructibus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1805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3531ED-6B12-A252-14EA-F0817F0F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73424F-BD5A-8EDC-D5D3-57AC0FD9D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cornu</a:t>
            </a:r>
            <a:r>
              <a:rPr lang="it-IT" dirty="0"/>
              <a:t>			</a:t>
            </a:r>
            <a:r>
              <a:rPr lang="it-IT" dirty="0" err="1"/>
              <a:t>cornua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Cornus		</a:t>
            </a:r>
            <a:r>
              <a:rPr lang="it-IT" dirty="0" err="1"/>
              <a:t>cornuum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Cornui</a:t>
            </a:r>
            <a:r>
              <a:rPr lang="it-IT" dirty="0"/>
              <a:t>		</a:t>
            </a:r>
            <a:r>
              <a:rPr lang="it-IT" dirty="0" err="1"/>
              <a:t>cornibus</a:t>
            </a: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 err="1"/>
              <a:t>Cornu</a:t>
            </a:r>
            <a:r>
              <a:rPr lang="it-IT" dirty="0"/>
              <a:t>			</a:t>
            </a:r>
            <a:r>
              <a:rPr lang="it-IT" dirty="0" err="1"/>
              <a:t>cornua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Cornu</a:t>
            </a:r>
            <a:r>
              <a:rPr lang="it-IT" dirty="0"/>
              <a:t>			</a:t>
            </a:r>
            <a:r>
              <a:rPr lang="it-IT" dirty="0" err="1"/>
              <a:t>cornua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Cornu</a:t>
            </a:r>
            <a:r>
              <a:rPr lang="it-IT" dirty="0"/>
              <a:t>			</a:t>
            </a:r>
            <a:r>
              <a:rPr lang="it-IT" dirty="0" err="1"/>
              <a:t>cornibus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3947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517E85-20C2-6298-5CD2-2FE063FE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III DECLINAZIONE : sostantivi con tema in labiale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FDE2C4-21EE-A9EE-A255-90090ACD8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Presentano il nominativo in :</a:t>
            </a:r>
          </a:p>
          <a:p>
            <a:pPr marL="0" indent="0">
              <a:buNone/>
            </a:pPr>
            <a:r>
              <a:rPr lang="it-IT" dirty="0"/>
              <a:t>-</a:t>
            </a:r>
            <a:r>
              <a:rPr lang="it-IT" dirty="0" err="1"/>
              <a:t>bs</a:t>
            </a:r>
            <a:r>
              <a:rPr lang="it-IT" dirty="0"/>
              <a:t> o –</a:t>
            </a:r>
            <a:r>
              <a:rPr lang="it-IT" dirty="0" err="1"/>
              <a:t>ps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Prince-</a:t>
            </a:r>
            <a:r>
              <a:rPr lang="it-IT" dirty="0" err="1"/>
              <a:t>ps</a:t>
            </a:r>
            <a:r>
              <a:rPr lang="it-IT" dirty="0"/>
              <a:t>		</a:t>
            </a:r>
            <a:r>
              <a:rPr lang="it-IT" dirty="0" err="1"/>
              <a:t>princip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Princip-</a:t>
            </a:r>
            <a:r>
              <a:rPr lang="it-IT" dirty="0" err="1"/>
              <a:t>is</a:t>
            </a:r>
            <a:r>
              <a:rPr lang="it-IT" dirty="0"/>
              <a:t>		</a:t>
            </a:r>
            <a:r>
              <a:rPr lang="it-IT" dirty="0" err="1"/>
              <a:t>princip-um</a:t>
            </a: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/>
              <a:t>Princip-i		</a:t>
            </a:r>
            <a:r>
              <a:rPr lang="it-IT" dirty="0" err="1"/>
              <a:t>princip-ibus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Princip-em		</a:t>
            </a:r>
            <a:r>
              <a:rPr lang="it-IT" dirty="0" err="1"/>
              <a:t>princip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Princeps		</a:t>
            </a:r>
            <a:r>
              <a:rPr lang="it-IT" dirty="0" err="1"/>
              <a:t>princip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Princip-e		</a:t>
            </a:r>
            <a:r>
              <a:rPr lang="it-IT" dirty="0" err="1"/>
              <a:t>princip-ibus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4357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1EB68E-C6D4-FAB2-DF6E-9FA0713B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Temi in gutturale: -c e -g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2B9A40-7AF3-B823-DC32-08EE6C673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 sostantivi che presentano questo tema avranno il nominativo in –x 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 err="1"/>
              <a:t>Strix</a:t>
            </a:r>
            <a:r>
              <a:rPr lang="it-IT" dirty="0"/>
              <a:t>				</a:t>
            </a:r>
            <a:r>
              <a:rPr lang="it-IT" dirty="0" err="1"/>
              <a:t>strig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Strig-is</a:t>
            </a:r>
            <a:r>
              <a:rPr lang="it-IT" dirty="0"/>
              <a:t>			</a:t>
            </a:r>
            <a:r>
              <a:rPr lang="it-IT" dirty="0" err="1"/>
              <a:t>strig-um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Strig</a:t>
            </a:r>
            <a:r>
              <a:rPr lang="it-IT" dirty="0"/>
              <a:t>-i				</a:t>
            </a:r>
            <a:r>
              <a:rPr lang="it-IT" dirty="0" err="1"/>
              <a:t>strig-ibus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Strig</a:t>
            </a:r>
            <a:r>
              <a:rPr lang="it-IT" dirty="0"/>
              <a:t>-em			</a:t>
            </a:r>
            <a:r>
              <a:rPr lang="it-IT" dirty="0" err="1"/>
              <a:t>strig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Strix</a:t>
            </a:r>
            <a:r>
              <a:rPr lang="it-IT" dirty="0"/>
              <a:t>				</a:t>
            </a:r>
            <a:r>
              <a:rPr lang="it-IT" dirty="0" err="1"/>
              <a:t>strig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Strig</a:t>
            </a:r>
            <a:r>
              <a:rPr lang="it-IT" dirty="0"/>
              <a:t>-e			</a:t>
            </a:r>
            <a:r>
              <a:rPr lang="it-IT" dirty="0" err="1"/>
              <a:t>strig-ibus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6614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CC442A-0C83-D15B-D375-16F42385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in dentale: -s , -ut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3EBB86-EAA0-8095-C495-A1CAD3362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Civitas		</a:t>
            </a:r>
            <a:r>
              <a:rPr lang="it-IT" dirty="0" err="1"/>
              <a:t>civitat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Civitat-is</a:t>
            </a:r>
            <a:r>
              <a:rPr lang="it-IT" dirty="0"/>
              <a:t>		</a:t>
            </a:r>
            <a:r>
              <a:rPr lang="it-IT" dirty="0" err="1"/>
              <a:t>civitat-um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Civitat</a:t>
            </a:r>
            <a:r>
              <a:rPr lang="it-IT" dirty="0"/>
              <a:t>-i		</a:t>
            </a:r>
            <a:r>
              <a:rPr lang="it-IT" dirty="0" err="1"/>
              <a:t>civitat-ibus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Civitat</a:t>
            </a:r>
            <a:r>
              <a:rPr lang="it-IT" dirty="0"/>
              <a:t>-em		</a:t>
            </a:r>
            <a:r>
              <a:rPr lang="it-IT" dirty="0" err="1"/>
              <a:t>civitat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Civitas		</a:t>
            </a:r>
            <a:r>
              <a:rPr lang="it-IT" dirty="0" err="1"/>
              <a:t>civitat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Civitat</a:t>
            </a:r>
            <a:r>
              <a:rPr lang="it-IT" dirty="0"/>
              <a:t>-e		</a:t>
            </a:r>
            <a:r>
              <a:rPr lang="it-IT" dirty="0" err="1"/>
              <a:t>civitat-ibus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028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E11704-FF3B-87CC-583A-799665678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0F16A7-806D-01C1-FCC1-2B2F9D57A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Caput			</a:t>
            </a:r>
            <a:r>
              <a:rPr lang="it-IT" dirty="0" err="1"/>
              <a:t>capites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Capit-is</a:t>
            </a:r>
            <a:r>
              <a:rPr lang="it-IT" dirty="0"/>
              <a:t>		</a:t>
            </a:r>
            <a:r>
              <a:rPr lang="it-IT" dirty="0" err="1"/>
              <a:t>capitum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Capiti			</a:t>
            </a:r>
            <a:r>
              <a:rPr lang="it-IT" dirty="0" err="1"/>
              <a:t>capitibus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Capitem</a:t>
            </a:r>
            <a:r>
              <a:rPr lang="it-IT" dirty="0"/>
              <a:t>		</a:t>
            </a:r>
            <a:r>
              <a:rPr lang="it-IT" dirty="0" err="1"/>
              <a:t>capites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Caput			</a:t>
            </a:r>
            <a:r>
              <a:rPr lang="it-IT" dirty="0" err="1"/>
              <a:t>capites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Capite		</a:t>
            </a:r>
            <a:r>
              <a:rPr lang="it-IT" dirty="0" err="1"/>
              <a:t>capitibus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6576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B44CB3-FD92-2E73-1AE4-7CB494DF1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Che i sostantivi che hanno il tema in gutturale labiale e dentale hanno sempre nominativo sigmatico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F1DE83-3055-CC56-611B-809F565C0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Civitas- </a:t>
            </a:r>
            <a:r>
              <a:rPr lang="it-IT" dirty="0" err="1"/>
              <a:t>strix</a:t>
            </a:r>
            <a:r>
              <a:rPr lang="it-IT" dirty="0"/>
              <a:t>-princeps</a:t>
            </a:r>
          </a:p>
        </p:txBody>
      </p:sp>
    </p:spTree>
    <p:extLst>
      <p:ext uri="{BB962C8B-B14F-4D97-AF65-F5344CB8AC3E}">
        <p14:creationId xmlns:p14="http://schemas.microsoft.com/office/powerpoint/2010/main" val="2116129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5B84D9-0F66-7AEF-AE90-138F4FBBB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Sostantivi che hanno tema in nasale : -m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D3EAFD-F5D5-7743-7CDE-C1DB15D15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Hiems</a:t>
            </a:r>
            <a:r>
              <a:rPr lang="it-IT" dirty="0"/>
              <a:t>			</a:t>
            </a:r>
            <a:r>
              <a:rPr lang="it-IT" dirty="0" err="1"/>
              <a:t>hiem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Hiem-is</a:t>
            </a:r>
            <a:r>
              <a:rPr lang="it-IT" dirty="0"/>
              <a:t>		</a:t>
            </a:r>
            <a:r>
              <a:rPr lang="it-IT" dirty="0" err="1"/>
              <a:t>hiem-um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Hiem</a:t>
            </a:r>
            <a:r>
              <a:rPr lang="it-IT" dirty="0"/>
              <a:t>-i		</a:t>
            </a:r>
            <a:r>
              <a:rPr lang="it-IT" dirty="0" err="1"/>
              <a:t>hiem-ibus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Hiem</a:t>
            </a:r>
            <a:r>
              <a:rPr lang="it-IT" dirty="0"/>
              <a:t>-em		</a:t>
            </a:r>
            <a:r>
              <a:rPr lang="it-IT" dirty="0" err="1"/>
              <a:t>hiem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Hiems</a:t>
            </a:r>
            <a:r>
              <a:rPr lang="it-IT" dirty="0"/>
              <a:t>			</a:t>
            </a:r>
            <a:r>
              <a:rPr lang="it-IT" dirty="0" err="1"/>
              <a:t>hiem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Hiem</a:t>
            </a:r>
            <a:r>
              <a:rPr lang="it-IT" dirty="0"/>
              <a:t>-e		</a:t>
            </a:r>
            <a:r>
              <a:rPr lang="it-IT" dirty="0" err="1"/>
              <a:t>hiem-ibus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3008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DAA626-DC0F-25AB-FA67-4F0A56E9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-o oppure in en: sostantivi nasali non sigmatici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21DECC-A7D8-3221-4173-88CE70960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Regio			</a:t>
            </a:r>
            <a:r>
              <a:rPr lang="it-IT" dirty="0" err="1"/>
              <a:t>region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Region-is</a:t>
            </a:r>
            <a:r>
              <a:rPr lang="it-IT" dirty="0"/>
              <a:t>		</a:t>
            </a:r>
            <a:r>
              <a:rPr lang="it-IT" dirty="0" err="1"/>
              <a:t>region-um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Region</a:t>
            </a:r>
            <a:r>
              <a:rPr lang="it-IT" dirty="0"/>
              <a:t>-i		</a:t>
            </a:r>
            <a:r>
              <a:rPr lang="it-IT" dirty="0" err="1"/>
              <a:t>region-ibus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Region</a:t>
            </a:r>
            <a:r>
              <a:rPr lang="it-IT" dirty="0"/>
              <a:t>-em		</a:t>
            </a:r>
            <a:r>
              <a:rPr lang="it-IT" dirty="0" err="1"/>
              <a:t>region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Regio			</a:t>
            </a:r>
            <a:r>
              <a:rPr lang="it-IT" dirty="0" err="1"/>
              <a:t>region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Region</a:t>
            </a:r>
            <a:r>
              <a:rPr lang="it-IT" dirty="0"/>
              <a:t>-e		</a:t>
            </a:r>
            <a:r>
              <a:rPr lang="it-IT" dirty="0" err="1"/>
              <a:t>region-ibus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2924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FC4802-BDDA-5AA9-826C-B83CF3EC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59E0DF-53B0-2EC8-F666-ADCC53970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Crimen		</a:t>
            </a:r>
            <a:r>
              <a:rPr lang="it-IT" dirty="0" err="1"/>
              <a:t>crimin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Crimin-is</a:t>
            </a:r>
            <a:r>
              <a:rPr lang="it-IT" dirty="0"/>
              <a:t>+		</a:t>
            </a:r>
            <a:r>
              <a:rPr lang="it-IT" dirty="0" err="1"/>
              <a:t>crimin-um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Crimin</a:t>
            </a:r>
            <a:r>
              <a:rPr lang="it-IT" dirty="0"/>
              <a:t>-i		</a:t>
            </a:r>
            <a:r>
              <a:rPr lang="it-IT" dirty="0" err="1"/>
              <a:t>crimin-ibus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Crimin</a:t>
            </a:r>
            <a:r>
              <a:rPr lang="it-IT" dirty="0"/>
              <a:t>-em		</a:t>
            </a:r>
            <a:r>
              <a:rPr lang="it-IT" dirty="0" err="1"/>
              <a:t>crimin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/>
              <a:t>Crimen		</a:t>
            </a:r>
            <a:r>
              <a:rPr lang="it-IT" dirty="0" err="1"/>
              <a:t>crimin</a:t>
            </a:r>
            <a:r>
              <a:rPr lang="it-IT" dirty="0"/>
              <a:t>-es</a:t>
            </a:r>
          </a:p>
          <a:p>
            <a:pPr marL="0" indent="0">
              <a:buNone/>
            </a:pPr>
            <a:r>
              <a:rPr lang="it-IT" dirty="0" err="1"/>
              <a:t>Crimin</a:t>
            </a:r>
            <a:r>
              <a:rPr lang="it-IT" dirty="0"/>
              <a:t>-e		</a:t>
            </a:r>
            <a:r>
              <a:rPr lang="it-IT" dirty="0" err="1"/>
              <a:t>crimin-ibus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3490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F339F6-E175-D5E3-E990-7638C8B0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Sostantivi in liquida : </a:t>
            </a:r>
            <a:r>
              <a:rPr lang="it-IT" dirty="0" err="1"/>
              <a:t>vocale+i</a:t>
            </a:r>
            <a:br>
              <a:rPr lang="it-IT" dirty="0"/>
            </a:br>
            <a:r>
              <a:rPr lang="it-IT" dirty="0" err="1"/>
              <a:t>vocale+r</a:t>
            </a:r>
            <a:br>
              <a:rPr lang="it-IT" dirty="0"/>
            </a:br>
            <a:r>
              <a:rPr lang="it-IT" dirty="0" err="1"/>
              <a:t>er</a:t>
            </a:r>
            <a:r>
              <a:rPr lang="it-IT" dirty="0"/>
              <a:t> oppure in -</a:t>
            </a:r>
            <a:r>
              <a:rPr lang="it-IT" dirty="0" err="1"/>
              <a:t>ur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AF59A1-7E46-D2B2-4C1B-DB02FE986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 </a:t>
            </a:r>
          </a:p>
          <a:p>
            <a:pPr marL="0" indent="0">
              <a:buNone/>
            </a:pPr>
            <a:r>
              <a:rPr lang="it-IT" dirty="0"/>
              <a:t>Sol 			sol-es</a:t>
            </a:r>
          </a:p>
          <a:p>
            <a:pPr marL="0" indent="0">
              <a:buNone/>
            </a:pPr>
            <a:r>
              <a:rPr lang="it-IT" dirty="0"/>
              <a:t>Sol-</a:t>
            </a:r>
            <a:r>
              <a:rPr lang="it-IT" dirty="0" err="1"/>
              <a:t>is</a:t>
            </a:r>
            <a:r>
              <a:rPr lang="it-IT" dirty="0"/>
              <a:t>			sol-</a:t>
            </a:r>
            <a:r>
              <a:rPr lang="it-IT" dirty="0" err="1"/>
              <a:t>ium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Sol-i			</a:t>
            </a:r>
            <a:r>
              <a:rPr lang="it-IT" dirty="0" err="1"/>
              <a:t>solibus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Sol-em		</a:t>
            </a:r>
            <a:r>
              <a:rPr lang="it-IT" dirty="0" err="1"/>
              <a:t>soles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Sol			</a:t>
            </a:r>
            <a:r>
              <a:rPr lang="it-IT" dirty="0" err="1"/>
              <a:t>soles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Sol-e			</a:t>
            </a:r>
            <a:r>
              <a:rPr lang="it-IT" dirty="0" err="1"/>
              <a:t>solibus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3436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16FABD-0916-D143-BB65-E2528126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257D82-8A29-575A-9E62-00F561810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 err="1"/>
              <a:t>mulier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Mulieris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Mulieri</a:t>
            </a:r>
          </a:p>
          <a:p>
            <a:pPr marL="0" indent="0">
              <a:buNone/>
            </a:pPr>
            <a:r>
              <a:rPr lang="it-IT" dirty="0" err="1"/>
              <a:t>Mulierem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Mulier</a:t>
            </a:r>
          </a:p>
          <a:p>
            <a:pPr marL="0" indent="0">
              <a:buNone/>
            </a:pPr>
            <a:r>
              <a:rPr lang="it-IT" dirty="0" err="1"/>
              <a:t>Muliere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err="1"/>
              <a:t>Mulieres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Mulieribus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438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050653-F9CD-86CE-7CC4-8853FA5E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6E6F1C-C234-A072-F870-51326A976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/>
              <a:t>Robur</a:t>
            </a:r>
          </a:p>
          <a:p>
            <a:pPr marL="0" indent="0">
              <a:buNone/>
            </a:pPr>
            <a:r>
              <a:rPr lang="it-IT" dirty="0" err="1"/>
              <a:t>Roburis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Roburi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Ruburem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Rubur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Robure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err="1"/>
              <a:t>Robures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roburum</a:t>
            </a:r>
            <a:r>
              <a:rPr lang="it-IT" dirty="0"/>
              <a:t>+</a:t>
            </a:r>
          </a:p>
          <a:p>
            <a:pPr marL="0" indent="0">
              <a:buNone/>
            </a:pPr>
            <a:r>
              <a:rPr lang="it-IT" dirty="0" err="1"/>
              <a:t>Roburibus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Robures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Roburibus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8790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2A0E18-36EA-68C1-06F1-140088CFB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6537EF-8FAD-EC04-CF44-04BEEFEF6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/>
              <a:t>Mater</a:t>
            </a:r>
          </a:p>
          <a:p>
            <a:pPr marL="0" indent="0">
              <a:buNone/>
            </a:pPr>
            <a:r>
              <a:rPr lang="it-IT" dirty="0" err="1"/>
              <a:t>Matr-is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Matri</a:t>
            </a:r>
          </a:p>
          <a:p>
            <a:pPr marL="0" indent="0">
              <a:buNone/>
            </a:pPr>
            <a:r>
              <a:rPr lang="it-IT" dirty="0" err="1"/>
              <a:t>Matrem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Mater</a:t>
            </a:r>
          </a:p>
          <a:p>
            <a:pPr marL="0" indent="0">
              <a:buNone/>
            </a:pPr>
            <a:r>
              <a:rPr lang="it-IT" dirty="0"/>
              <a:t>Matre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Matres</a:t>
            </a:r>
          </a:p>
          <a:p>
            <a:pPr marL="0" indent="0">
              <a:buNone/>
            </a:pPr>
            <a:r>
              <a:rPr lang="it-IT" dirty="0" err="1"/>
              <a:t>Matrum</a:t>
            </a:r>
            <a:endParaRPr lang="it-IT" dirty="0"/>
          </a:p>
          <a:p>
            <a:pPr marL="0" indent="0">
              <a:buNone/>
            </a:pPr>
            <a:r>
              <a:rPr lang="it-IT" dirty="0" err="1"/>
              <a:t>Matribus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Matres</a:t>
            </a:r>
          </a:p>
          <a:p>
            <a:pPr marL="0" indent="0">
              <a:buNone/>
            </a:pPr>
            <a:r>
              <a:rPr lang="it-IT" dirty="0"/>
              <a:t>Matres</a:t>
            </a:r>
          </a:p>
          <a:p>
            <a:pPr marL="0" indent="0">
              <a:buNone/>
            </a:pPr>
            <a:r>
              <a:rPr lang="it-IT"/>
              <a:t>matribus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638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86FFCA-6576-DD29-BC1C-DFD1524B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 DECLINAZIONE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1FC03D-164F-91AD-D101-4FF3A6EDB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Res			res</a:t>
            </a:r>
          </a:p>
          <a:p>
            <a:pPr marL="0" indent="0">
              <a:buNone/>
            </a:pPr>
            <a:r>
              <a:rPr lang="it-IT" dirty="0"/>
              <a:t>Rei			rerum</a:t>
            </a:r>
          </a:p>
          <a:p>
            <a:pPr marL="0" indent="0">
              <a:buNone/>
            </a:pPr>
            <a:r>
              <a:rPr lang="it-IT" dirty="0"/>
              <a:t>Rei			rebus</a:t>
            </a:r>
          </a:p>
          <a:p>
            <a:pPr marL="0" indent="0">
              <a:buNone/>
            </a:pPr>
            <a:r>
              <a:rPr lang="it-IT" dirty="0"/>
              <a:t>Rem			res</a:t>
            </a:r>
          </a:p>
          <a:p>
            <a:pPr marL="0" indent="0">
              <a:buNone/>
            </a:pPr>
            <a:r>
              <a:rPr lang="it-IT" dirty="0"/>
              <a:t>Res			res</a:t>
            </a:r>
          </a:p>
          <a:p>
            <a:pPr marL="0" indent="0">
              <a:buNone/>
            </a:pPr>
            <a:r>
              <a:rPr lang="it-IT" dirty="0"/>
              <a:t>Re			rebus</a:t>
            </a:r>
          </a:p>
        </p:txBody>
      </p:sp>
    </p:spTree>
    <p:extLst>
      <p:ext uri="{BB962C8B-B14F-4D97-AF65-F5344CB8AC3E}">
        <p14:creationId xmlns:p14="http://schemas.microsoft.com/office/powerpoint/2010/main" val="1168160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AE8EE1-60EC-B1F2-5672-00EA5FD3E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INDICATIVO: Formazione dei verbi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58585E-9BE9-E2B8-AC38-2E770ADE7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4 coniugazioni:</a:t>
            </a:r>
          </a:p>
          <a:p>
            <a:pPr marL="0" indent="0">
              <a:buNone/>
            </a:pPr>
            <a:r>
              <a:rPr lang="it-IT" dirty="0"/>
              <a:t>-are</a:t>
            </a:r>
          </a:p>
          <a:p>
            <a:pPr marL="0" indent="0">
              <a:buNone/>
            </a:pPr>
            <a:r>
              <a:rPr lang="it-IT" dirty="0"/>
              <a:t>-ere</a:t>
            </a:r>
          </a:p>
          <a:p>
            <a:pPr marL="0" indent="0">
              <a:buNone/>
            </a:pPr>
            <a:r>
              <a:rPr lang="it-IT" dirty="0"/>
              <a:t>-</a:t>
            </a:r>
            <a:r>
              <a:rPr lang="it-IT" dirty="0" err="1"/>
              <a:t>ère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-ire</a:t>
            </a:r>
          </a:p>
        </p:txBody>
      </p:sp>
    </p:spTree>
    <p:extLst>
      <p:ext uri="{BB962C8B-B14F-4D97-AF65-F5344CB8AC3E}">
        <p14:creationId xmlns:p14="http://schemas.microsoft.com/office/powerpoint/2010/main" val="1568693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274FA-CDA4-DD17-A156-C3D12B2E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DCC3EB-22E1-785E-5D35-B584FB3AD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6118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712EE1-35B5-4231-6CB1-D8626FA7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7C3C6E-7136-095C-8165-B856141AB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7277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B7A4B3-E255-C973-5EA2-803BAC56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9A80DD-7184-8244-8486-A24841456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1245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563C0F-E34A-F41B-726A-7587F7BB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AA978A-B4B7-C342-B255-BCDA3F5E3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3738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DB1D3F-6F30-DF4D-633A-29BEE83D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9023CB-F26B-0C46-BE4C-6F2C2EEB9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6440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D894E9-D967-02A1-452C-703B43F9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695AF1-4316-7400-038F-A7473E103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347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BFFABE-F39C-FC3F-B687-093C1184E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49DB05-D077-961F-E557-47C968EE1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9155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1A483E-E36B-5B6D-F8B7-EBD1E4DB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25FDA1-DBC6-4014-F2A2-0FD39475D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993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8347C-69F8-566A-8E5E-4E981E894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AD72A2-E34B-B0DC-53A2-26FF8273F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6647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4231B8-134F-E1CC-0DAC-67FCF576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3EFE49-5A74-59D2-B324-E8612865A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582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C2B10-F6F2-9946-35B6-656BFE58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03BAAD-5244-82ED-067B-55AEF6AE8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5512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E681A-05E7-B1CF-00AE-C993E866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394555-C6E3-14AE-35DC-FD1D87A5B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334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4B35F4-5433-57B3-6F0A-A0A5D9F3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5D5AF5-A54F-9691-F0E4-BD38EF841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2681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16D09-58C2-20D4-6E65-5A7DBB239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672F03-AAFD-8E0E-089C-4DE78F9D1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4518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960</Words>
  <Application>Microsoft Office PowerPoint</Application>
  <PresentationFormat>Widescreen</PresentationFormat>
  <Paragraphs>209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Tema di Office</vt:lpstr>
      <vt:lpstr>Declinazioni</vt:lpstr>
      <vt:lpstr>I Casi</vt:lpstr>
      <vt:lpstr>I DECLINAZIONE</vt:lpstr>
      <vt:lpstr>ECCEZIONI</vt:lpstr>
      <vt:lpstr>II DECLINAZIONE </vt:lpstr>
      <vt:lpstr>Sostantivi neutri della seconda declinazione </vt:lpstr>
      <vt:lpstr>Sostantivi in -er</vt:lpstr>
      <vt:lpstr>Presentazione standard di PowerPoint</vt:lpstr>
      <vt:lpstr>III DECLINAZIONE </vt:lpstr>
      <vt:lpstr>II gruppo </vt:lpstr>
      <vt:lpstr>Sostantivi con due consonanti prima della desinenza dei casi </vt:lpstr>
      <vt:lpstr>Sostantivi in –al,-ar, -e: sostantivi neutri </vt:lpstr>
      <vt:lpstr>IV DECLINAZIONE</vt:lpstr>
      <vt:lpstr>Presentazione standard di PowerPoint</vt:lpstr>
      <vt:lpstr>III DECLINAZIONE : sostantivi con tema in labiale</vt:lpstr>
      <vt:lpstr>Temi in gutturale: -c e -g</vt:lpstr>
      <vt:lpstr>Sostantivi in dentale: -s , -ut</vt:lpstr>
      <vt:lpstr>Presentazione standard di PowerPoint</vt:lpstr>
      <vt:lpstr>Che i sostantivi che hanno il tema in gutturale labiale e dentale hanno sempre nominativo sigmatico</vt:lpstr>
      <vt:lpstr>Sostantivi che hanno tema in nasale : -m</vt:lpstr>
      <vt:lpstr>-o oppure in en: sostantivi nasali non sigmatici</vt:lpstr>
      <vt:lpstr>Presentazione standard di PowerPoint</vt:lpstr>
      <vt:lpstr>Sostantivi in liquida : vocale+i vocale+r er oppure in -ur</vt:lpstr>
      <vt:lpstr>Presentazione standard di PowerPoint</vt:lpstr>
      <vt:lpstr>Presentazione standard di PowerPoint</vt:lpstr>
      <vt:lpstr>Presentazione standard di PowerPoint</vt:lpstr>
      <vt:lpstr>V DECLINAZIONE</vt:lpstr>
      <vt:lpstr>INDICATIVO: Formazione dei verbi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valentina.laviola@outlook.it</dc:creator>
  <cp:lastModifiedBy>valentina.laviola@outlook.it</cp:lastModifiedBy>
  <cp:revision>1</cp:revision>
  <dcterms:created xsi:type="dcterms:W3CDTF">2026-02-06T08:29:55Z</dcterms:created>
  <dcterms:modified xsi:type="dcterms:W3CDTF">2026-02-06T09:29:44Z</dcterms:modified>
</cp:coreProperties>
</file>