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04" r:id="rId2"/>
    <p:sldId id="505" r:id="rId3"/>
    <p:sldId id="506" r:id="rId4"/>
    <p:sldId id="507" r:id="rId5"/>
    <p:sldId id="508" r:id="rId6"/>
    <p:sldId id="509" r:id="rId7"/>
    <p:sldId id="510" r:id="rId8"/>
    <p:sldId id="511" r:id="rId9"/>
    <p:sldId id="512" r:id="rId10"/>
    <p:sldId id="513" r:id="rId11"/>
    <p:sldId id="514" r:id="rId12"/>
    <p:sldId id="515" r:id="rId13"/>
    <p:sldId id="516" r:id="rId14"/>
    <p:sldId id="517" r:id="rId15"/>
    <p:sldId id="518" r:id="rId16"/>
    <p:sldId id="519" r:id="rId17"/>
    <p:sldId id="520" r:id="rId18"/>
    <p:sldId id="522" r:id="rId19"/>
    <p:sldId id="523" r:id="rId20"/>
    <p:sldId id="524" r:id="rId21"/>
    <p:sldId id="525" r:id="rId22"/>
    <p:sldId id="526" r:id="rId23"/>
    <p:sldId id="527" r:id="rId24"/>
    <p:sldId id="528" r:id="rId25"/>
    <p:sldId id="529" r:id="rId26"/>
    <p:sldId id="530" r:id="rId27"/>
    <p:sldId id="531" r:id="rId28"/>
    <p:sldId id="532" r:id="rId29"/>
    <p:sldId id="533" r:id="rId30"/>
    <p:sldId id="534" r:id="rId31"/>
    <p:sldId id="535" r:id="rId32"/>
    <p:sldId id="536" r:id="rId33"/>
    <p:sldId id="537" r:id="rId34"/>
    <p:sldId id="538" r:id="rId35"/>
    <p:sldId id="539" r:id="rId36"/>
    <p:sldId id="540" r:id="rId37"/>
    <p:sldId id="541" r:id="rId38"/>
    <p:sldId id="542" r:id="rId39"/>
    <p:sldId id="521" r:id="rId40"/>
    <p:sldId id="546" r:id="rId41"/>
    <p:sldId id="547" r:id="rId42"/>
    <p:sldId id="548" r:id="rId43"/>
    <p:sldId id="549" r:id="rId44"/>
    <p:sldId id="543" r:id="rId45"/>
    <p:sldId id="544" r:id="rId46"/>
    <p:sldId id="545" r:id="rId4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6" d="100"/>
          <a:sy n="56"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98286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057159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28253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8806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152234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012604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507238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46030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46957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09969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02250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08/02/2026</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2570336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youtu.be/uyQlGXMj7g4?si=XwE8IWsn_z-Al9t-"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02617" y="2317472"/>
            <a:ext cx="9583715" cy="34778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Si fa risalire la nascita del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personalismo</a:t>
            </a: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al 1932, quando in Francia Emmanuel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Mounier</a:t>
            </a: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riunisce un gruppo di intellettuali attorno alla rivista L’Esprit.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In realtà, in Italia, alcuni elementi di questo orientamento sono già presenti nello spiritualismo dell’Ottocento.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 tappe fondamentali dello sviluppo del personalismo nel nostro Paese sono la fondazione, nel 1945, del Circolo di Gallarate, che si occupa dello studio della filosofia della persona, e, nel 1954, la nascita del Centro studi </a:t>
            </a:r>
            <a:r>
              <a:rPr kumimoji="0" lang="it-IT" sz="2000" b="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Scholé</a:t>
            </a: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rappresenta l’avvio della pedagogia personalista in Italia.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444447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681733"/>
            <a:ext cx="9732305"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Secondo 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personalismo</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l’uomo non è considerato semplicemente parte dei processi biologici o sociali, ma una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persona</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cioè un’unità autocosciente, superiore alla natura e alla società, perché proviene da Dio ed è destinata a tornare a lui.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L’essere è personale: di conseguenza, tutto ciò che non è personale è manifestazione o comunicazione della persona. La persona è quindi il fine, e questo principio non deve mai essere dimenticato nelle azioni e nei rapporti umani.</a:t>
            </a:r>
          </a:p>
        </p:txBody>
      </p:sp>
    </p:spTree>
    <p:extLst>
      <p:ext uri="{BB962C8B-B14F-4D97-AF65-F5344CB8AC3E}">
        <p14:creationId xmlns:p14="http://schemas.microsoft.com/office/powerpoint/2010/main" val="728906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5150" y="2109723"/>
            <a:ext cx="9732305" cy="389337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Coerentemente con questi principi, l’educazione deve: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essere uno sforzo di </a:t>
            </a:r>
            <a:r>
              <a:rPr kumimoji="0" lang="it-IT" sz="1900" b="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autoperfezionamento</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della persona;</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considerare sempre l’uomo come fine e mai come mezzo;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considerare l’uomo nella sua totalità e nella sua dimensione sistemica, e non soltanto in singoli aspetti, come quello biologico, culturale o sociale;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essere un’“</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educazione liberale</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 cui ogni individuo possa coltivare in modo autonomo la propria umanità, sia negli aspetti intellettuali sia in quelli manuali.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dirty="0">
                <a:solidFill>
                  <a:prstClr val="black"/>
                </a:solidFill>
                <a:latin typeface="Palatino Linotype" panose="02040502050505030304" pitchFamily="18" charset="0"/>
                <a:sym typeface="Wingdings" panose="05000000000000000000" pitchFamily="2" charset="2"/>
              </a:rPr>
              <a:t>L’educatore deve inoltre essere capace di esprimere una teleologia pedagogica, cioè un ragionamento sui fini dell’educazione: nel concreto svolgersi dei processi formativi deve saper scegliere, tra le diverse possibilità, quelle che sono coerenti con i valori di riferimento.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209199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5150" y="2109723"/>
            <a:ext cx="9732305"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personalismo si articola in due grandi correnti: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lo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spiritualismo</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valorizza la dimensione esistenziale, storica e sociale di ogni essere umano;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neotomismo</a:t>
            </a: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pone l’accento sulla riflessione sull’essere in quanto tale, cioè sul piano metafisico, e giustifica razionalmente l’esistenza di Dio e la presenza dell’uomo nel mondo.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Nonostante le differenze tra queste due impostazioni, esse possono essere considerate complementari e insieme contribuiscono a fondare una pedagogia di tipo personalista.</a:t>
            </a:r>
          </a:p>
        </p:txBody>
      </p:sp>
    </p:spTree>
    <p:extLst>
      <p:ext uri="{BB962C8B-B14F-4D97-AF65-F5344CB8AC3E}">
        <p14:creationId xmlns:p14="http://schemas.microsoft.com/office/powerpoint/2010/main" val="3989736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560939"/>
            <a:ext cx="967403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Pluralismo e prospettiva antropologica.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personalismo invita a valorizzare una pluralità di punti di vista, culture e posizioni, ma sempre all’interno di una prospettiva antropologica chiara, che per i personalisti corrisponde all’idea di uomo cristiano.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 riflettere sull’educazione, è fondamentale avere chiara l’idea di uomo e di società che si vuole formare. Si può anche procedere al contrario: osservare una situazione educativa concreta e chiedersi quale idea di uomo ci sia dietro questa situazione.</a:t>
            </a:r>
          </a:p>
        </p:txBody>
      </p:sp>
    </p:spTree>
    <p:extLst>
      <p:ext uri="{BB962C8B-B14F-4D97-AF65-F5344CB8AC3E}">
        <p14:creationId xmlns:p14="http://schemas.microsoft.com/office/powerpoint/2010/main" val="4005788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481678"/>
            <a:ext cx="9732305"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Importanza del piano assiologico (cioè del piano valoriale).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Ogni educatore dà qualità alla propria azione quando colloca ciò che fa all’interno di un quadro valoriale solido. L’educatore deve essere un maturo e saggio “negoziatore” di valori, capace di proporli e farli vivere nella relazione educativa, sempre rispettando la libertà dell’altro. In altre parole, crede in certi valori e li anticipa, guidando l’educando senza mai imporli.</a:t>
            </a:r>
          </a:p>
        </p:txBody>
      </p:sp>
    </p:spTree>
    <p:extLst>
      <p:ext uri="{BB962C8B-B14F-4D97-AF65-F5344CB8AC3E}">
        <p14:creationId xmlns:p14="http://schemas.microsoft.com/office/powerpoint/2010/main" val="407870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7239"/>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personalismo e l’educazione cattolica: Mounier e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471360"/>
            <a:ext cx="9732305"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pedagogia come sapere regolatore.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pedagogia è la scienza o la cultura delle relazioni educative. Grazie al suo carattere riflessivo e alla capacità di dare indicazioni e proposte per migliorare l’educazione, si colloca all’interno delle scienze dell’educazione come sapere regolatore.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pedagogia non si occupa </a:t>
            </a:r>
            <a:r>
              <a:rPr lang="it-IT" sz="2000" dirty="0">
                <a:solidFill>
                  <a:prstClr val="black"/>
                </a:solidFill>
                <a:latin typeface="Palatino Linotype" panose="02040502050505030304" pitchFamily="18" charset="0"/>
                <a:sym typeface="Wingdings" panose="05000000000000000000" pitchFamily="2" charset="2"/>
              </a:rPr>
              <a:t>di</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descrivere i fatti educativi, ma connette i diversi saperi con una riflessione sull’antropologia, permettendo di avere una visione critica, comprensiva e prospettica sul futuro.</a:t>
            </a:r>
          </a:p>
        </p:txBody>
      </p:sp>
    </p:spTree>
    <p:extLst>
      <p:ext uri="{BB962C8B-B14F-4D97-AF65-F5344CB8AC3E}">
        <p14:creationId xmlns:p14="http://schemas.microsoft.com/office/powerpoint/2010/main" val="2476152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Maritain e la pedagogia cattolica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345496"/>
            <a:ext cx="9732305"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Durante il Novecento, la pedagogia di orientamento cattolico, dopo un periodo di crisi avuto nella seconda metà dell’Ottocento dovuto alla diffusione delle teorie positiviste e laiche, ritrova vigore. Questo grazie al diverso atteggiamento assunto dalla Chiesa e dalle varie comunità cristiane nei confronti della società moderna.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L’espansione dell’educazione cattolica è favorita anche dal confronto tra la Chiesa, critica nei confronti dei valori e dei principi del mondo contemporaneo, e coloro che cercano un dialogo più aperto, in particolare le varie comunità cristiane, con il nuovo mondo e con gli ideali laici e sociali che stavano emergendo.</a:t>
            </a:r>
          </a:p>
        </p:txBody>
      </p:sp>
    </p:spTree>
    <p:extLst>
      <p:ext uri="{BB962C8B-B14F-4D97-AF65-F5344CB8AC3E}">
        <p14:creationId xmlns:p14="http://schemas.microsoft.com/office/powerpoint/2010/main" val="620342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Maritain e la pedagogia cattolica</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8322" y="2807161"/>
            <a:ext cx="973230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Durante il Novecento la Chiesa cattolica cerca di definire i principi fondamentali per poter realizzare una formazione cristiana.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pedagogia cattolica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presenta differenze tra i vari autori, ma si fonda su principi comuni. Anche chi segue strade diverse dalla Chiesa ufficiale, in generale, rispetta le indicazioni date della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tradizione cattolica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p:txBody>
      </p:sp>
    </p:spTree>
    <p:extLst>
      <p:ext uri="{BB962C8B-B14F-4D97-AF65-F5344CB8AC3E}">
        <p14:creationId xmlns:p14="http://schemas.microsoft.com/office/powerpoint/2010/main" val="3737471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345496"/>
            <a:ext cx="9637307"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Jacques Maritain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è sicuramente uno dei più importanti filosofi cattolici del secolo passato.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Elemento costante del suo pensiero è una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critica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modernità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che, tuttavia, non gli impedisce di vederne anche aspetti positivi.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Maritain sostiene che il mondo (in particolare quello occidentale) attraversa una crisi profonda di civiltà e di cultura: per superare questa disgregazione bisogna tornare a una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nuova cristianità</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p:txBody>
      </p:sp>
    </p:spTree>
    <p:extLst>
      <p:ext uri="{BB962C8B-B14F-4D97-AF65-F5344CB8AC3E}">
        <p14:creationId xmlns:p14="http://schemas.microsoft.com/office/powerpoint/2010/main" val="392854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2" y="2653272"/>
            <a:ext cx="9626540"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 Maritain, alla base della rinascita, vi è il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tomismo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in cui si afferma la possibilità di conciliare il concetto di «natura» con quello di «grazia» applicando il metodo scientifico alla teologia.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Tomismo</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 complesso delle dottrine filosofiche e teologiche di Tommaso d’Aquino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2978414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807161"/>
            <a:ext cx="9626540"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Maritain, con la sua filosofia neotomista, contribuisce alla rinascita del pensiero di Tommaso d’Aquino, inteso come interpretazione totale della realtà.</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 il filosofo, il tomismo rappresenta un metodo adatto a integrare le nuove conoscenze del mondo moderno all’interno della tradizione.</a:t>
            </a:r>
          </a:p>
        </p:txBody>
      </p:sp>
    </p:spTree>
    <p:extLst>
      <p:ext uri="{BB962C8B-B14F-4D97-AF65-F5344CB8AC3E}">
        <p14:creationId xmlns:p14="http://schemas.microsoft.com/office/powerpoint/2010/main" val="1043773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401900"/>
            <a:ext cx="9626540"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Questa sua convinzione lo porterà a elaborare delle riflessioni che possono essere presentare tenendo conto di</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tre periodi: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dirty="0">
                <a:solidFill>
                  <a:prstClr val="black"/>
                </a:solidFill>
                <a:latin typeface="Palatino Linotype" panose="02040502050505030304" pitchFamily="18" charset="0"/>
                <a:sym typeface="Wingdings" panose="05000000000000000000" pitchFamily="2" charset="2"/>
              </a:rPr>
              <a:t>Il </a:t>
            </a:r>
            <a:r>
              <a:rPr lang="it-IT" sz="2000" b="1" dirty="0">
                <a:solidFill>
                  <a:prstClr val="black"/>
                </a:solidFill>
                <a:latin typeface="Palatino Linotype" panose="02040502050505030304" pitchFamily="18" charset="0"/>
                <a:sym typeface="Wingdings" panose="05000000000000000000" pitchFamily="2" charset="2"/>
              </a:rPr>
              <a:t>primo periodo </a:t>
            </a:r>
            <a:r>
              <a:rPr lang="it-IT" sz="2000" dirty="0">
                <a:solidFill>
                  <a:prstClr val="black"/>
                </a:solidFill>
                <a:latin typeface="Palatino Linotype" panose="02040502050505030304" pitchFamily="18" charset="0"/>
                <a:sym typeface="Wingdings" panose="05000000000000000000" pitchFamily="2" charset="2"/>
              </a:rPr>
              <a:t>del pensiero di Maritain, tra il 1910 e il 1930, è caratterizzato dalla </a:t>
            </a:r>
            <a:r>
              <a:rPr lang="it-IT" sz="2000" b="1" dirty="0">
                <a:solidFill>
                  <a:prstClr val="black"/>
                </a:solidFill>
                <a:latin typeface="Palatino Linotype" panose="02040502050505030304" pitchFamily="18" charset="0"/>
                <a:sym typeface="Wingdings" panose="05000000000000000000" pitchFamily="2" charset="2"/>
              </a:rPr>
              <a:t>critica rivolta al pensiero moderno </a:t>
            </a:r>
            <a:r>
              <a:rPr lang="it-IT" sz="2000" dirty="0">
                <a:solidFill>
                  <a:prstClr val="black"/>
                </a:solidFill>
                <a:latin typeface="Palatino Linotype" panose="02040502050505030304" pitchFamily="18" charset="0"/>
                <a:sym typeface="Wingdings" panose="05000000000000000000" pitchFamily="2" charset="2"/>
              </a:rPr>
              <a:t>a causa della sua </a:t>
            </a:r>
            <a:r>
              <a:rPr lang="it-IT" sz="2000" b="1" dirty="0">
                <a:solidFill>
                  <a:prstClr val="black"/>
                </a:solidFill>
                <a:latin typeface="Palatino Linotype" panose="02040502050505030304" pitchFamily="18" charset="0"/>
                <a:sym typeface="Wingdings" panose="05000000000000000000" pitchFamily="2" charset="2"/>
              </a:rPr>
              <a:t>concezione individualistica e naturalistica dell’uomo.</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Secondo Maritain, questa concezione che porta alla disgregazione sociale e morale della civiltà ha origine dal principio del libero esame di Lutero, dal razionalismo di Cartesio e dall’individualismo di Rousseau, e, nella cultura più recente, dalle teorie del Positivismo e dell’Idealismo.</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841548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789455"/>
            <a:ext cx="9626540" cy="1631216"/>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 </a:t>
            </a:r>
            <a:r>
              <a:rPr kumimoji="0" lang="it-IT" sz="20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secondo periodo</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tra gli anni Trenta e Cinquanta, il filosofo analizza attentamente le dinamiche della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società borghese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considera eccessivamente individualista e comunista, criticandone 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visione antropocentrica (che pone l’uomo al centro di ogni considerazione)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 l’interpretazione troppo economicistica della società.</a:t>
            </a:r>
          </a:p>
        </p:txBody>
      </p:sp>
    </p:spTree>
    <p:extLst>
      <p:ext uri="{BB962C8B-B14F-4D97-AF65-F5344CB8AC3E}">
        <p14:creationId xmlns:p14="http://schemas.microsoft.com/office/powerpoint/2010/main" val="39994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241032"/>
            <a:ext cx="9626540"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Maritain è alla ricerca di un nuovo modello di cristianità: un rapporto nuovo tra la Chiesa e il mondo. Nel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secondo periodo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pensa quindi di progettare una «nuova cristianità» e nell’opera «</a:t>
            </a:r>
            <a:r>
              <a:rPr kumimoji="0" lang="it-IT" sz="19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Umanesimo integrale»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(1936) propone un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umanesimo cristiano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ossia che considera la persona nella sua totalità sia materiale sia spirituale.</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dirty="0">
                <a:solidFill>
                  <a:prstClr val="black"/>
                </a:solidFill>
                <a:latin typeface="Palatino Linotype" panose="02040502050505030304" pitchFamily="18" charset="0"/>
                <a:sym typeface="Wingdings" panose="05000000000000000000" pitchFamily="2" charset="2"/>
              </a:rPr>
              <a:t>Nel suo testo, il filosofo propone una nuova cristianità e una filosofia pratica che guida l’agire umano. Vuole creare un nuovo umanesimo per superare la crisi tra le due guerre: un umanesimo eroico e religioso, che rispetta la dignità di ogni persona. Si ispira all’“uomo integrale”, cioè un uomo aperto al mondo e a Dio, e propone una cristianità basata sul pluralismo, sulla libertà, sulla fraternità, sull’impegno sociale e sulla solidarietà, con particolare attenzione al mondo del lavoro e agli operai.</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3765860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1205" y="2387226"/>
            <a:ext cx="9626540"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Con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umanesimo integrale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Maritain intende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un umanesimo che pone al centro dell’attenzione tutto l’uomo, ed è rispettoso dell’integrità della persona umana, ne valorizza quanto vi è di positivo nelle diverse concezioni dell’uomo realizzando una loro feconda integrazione.</a:t>
            </a:r>
          </a:p>
          <a:p>
            <a:pPr marR="0" lvl="0" algn="just" defTabSz="914400" rtl="0" eaLnBrk="1" fontAlgn="auto" latinLnBrk="0" hangingPunct="1">
              <a:lnSpc>
                <a:spcPct val="100000"/>
              </a:lnSpc>
              <a:spcBef>
                <a:spcPts val="0"/>
              </a:spcBef>
              <a:spcAft>
                <a:spcPts val="0"/>
              </a:spcAft>
              <a:buClrTx/>
              <a:buSzTx/>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persona per </a:t>
            </a:r>
            <a:r>
              <a:rPr lang="it-IT" sz="1900" dirty="0">
                <a:solidFill>
                  <a:prstClr val="black"/>
                </a:solidFill>
                <a:latin typeface="Palatino Linotype" panose="02040502050505030304" pitchFamily="18" charset="0"/>
                <a:sym typeface="Wingdings" panose="05000000000000000000" pitchFamily="2" charset="2"/>
              </a:rPr>
              <a:t>M</a:t>
            </a:r>
            <a:r>
              <a:rPr kumimoji="0" lang="it-IT" sz="1900"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aritain</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è eticamente responsabile ed è un soggetto sociale che deve rendersi attivamente impegnato nel mondo sociale.</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In altre opere, come «</a:t>
            </a:r>
            <a:r>
              <a:rPr kumimoji="0" lang="it-IT" sz="19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Cristianesimo e democrazia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(1945) e «</a:t>
            </a:r>
            <a:r>
              <a:rPr kumimoji="0" lang="it-IT" sz="19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L’uomo e lo Stato»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1951), il filosofo accetta la totale laicità dello Stato come espressione di una società aperta ai valori cristiani e al recupero della cultura moderna.</a:t>
            </a:r>
          </a:p>
        </p:txBody>
      </p:sp>
    </p:spTree>
    <p:extLst>
      <p:ext uri="{BB962C8B-B14F-4D97-AF65-F5344CB8AC3E}">
        <p14:creationId xmlns:p14="http://schemas.microsoft.com/office/powerpoint/2010/main" val="3104759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pensiero filosofico di Maritain: neotomismo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1205" y="2122358"/>
            <a:ext cx="9626540"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terzo periodo,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tra gli anni Sessanta e Settanta, l’analisi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critica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di </a:t>
            </a:r>
            <a:r>
              <a:rPr lang="it-IT" sz="1900" dirty="0">
                <a:solidFill>
                  <a:prstClr val="black"/>
                </a:solidFill>
                <a:latin typeface="Palatino Linotype" panose="02040502050505030304" pitchFamily="18" charset="0"/>
                <a:sym typeface="Wingdings" panose="05000000000000000000" pitchFamily="2" charset="2"/>
              </a:rPr>
              <a:t>Maritain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riguarda 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relativismo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e 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nichilismo. </a:t>
            </a:r>
          </a:p>
          <a:p>
            <a:pPr marR="0" lvl="0" algn="just" defTabSz="914400" rtl="0" eaLnBrk="1" fontAlgn="auto" latinLnBrk="0" hangingPunct="1">
              <a:lnSpc>
                <a:spcPct val="100000"/>
              </a:lnSpc>
              <a:spcBef>
                <a:spcPts val="0"/>
              </a:spcBef>
              <a:spcAft>
                <a:spcPts val="0"/>
              </a:spcAft>
              <a:buClrTx/>
              <a:buSzTx/>
              <a:tabLst/>
              <a:defRPr/>
            </a:pPr>
            <a:r>
              <a:rPr lang="it-IT" sz="1900" noProof="0" dirty="0">
                <a:solidFill>
                  <a:prstClr val="black"/>
                </a:solidFill>
                <a:latin typeface="Palatino Linotype" panose="02040502050505030304" pitchFamily="18" charset="0"/>
                <a:sym typeface="Wingdings" panose="05000000000000000000" pitchFamily="2" charset="2"/>
              </a:rPr>
              <a:t>La ricerca del filosofo si orienta verso una </a:t>
            </a:r>
            <a:r>
              <a:rPr lang="it-IT" sz="1900" b="1" noProof="0" dirty="0">
                <a:solidFill>
                  <a:prstClr val="black"/>
                </a:solidFill>
                <a:latin typeface="Palatino Linotype" panose="02040502050505030304" pitchFamily="18" charset="0"/>
                <a:sym typeface="Wingdings" panose="05000000000000000000" pitchFamily="2" charset="2"/>
              </a:rPr>
              <a:t>nuova spiritualità</a:t>
            </a:r>
            <a:r>
              <a:rPr lang="it-IT" sz="1900" noProof="0" dirty="0">
                <a:solidFill>
                  <a:prstClr val="black"/>
                </a:solidFill>
                <a:latin typeface="Palatino Linotype" panose="02040502050505030304" pitchFamily="18" charset="0"/>
                <a:sym typeface="Wingdings" panose="05000000000000000000" pitchFamily="2" charset="2"/>
              </a:rPr>
              <a:t>, ponendo particolare attenzione al </a:t>
            </a:r>
            <a:r>
              <a:rPr lang="it-IT" sz="1900" b="1" noProof="0" dirty="0">
                <a:solidFill>
                  <a:prstClr val="black"/>
                </a:solidFill>
                <a:latin typeface="Palatino Linotype" panose="02040502050505030304" pitchFamily="18" charset="0"/>
                <a:sym typeface="Wingdings" panose="05000000000000000000" pitchFamily="2" charset="2"/>
              </a:rPr>
              <a:t>concetto di democrazia </a:t>
            </a:r>
            <a:r>
              <a:rPr lang="it-IT" sz="1900" noProof="0" dirty="0">
                <a:solidFill>
                  <a:prstClr val="black"/>
                </a:solidFill>
                <a:latin typeface="Palatino Linotype" panose="02040502050505030304" pitchFamily="18" charset="0"/>
                <a:sym typeface="Wingdings" panose="05000000000000000000" pitchFamily="2" charset="2"/>
              </a:rPr>
              <a:t>che ha la sua base della dignità della persona.</a:t>
            </a:r>
          </a:p>
          <a:p>
            <a:pPr marR="0" lvl="0" algn="just" defTabSz="914400" rtl="0" eaLnBrk="1" fontAlgn="auto" latinLnBrk="0" hangingPunct="1">
              <a:lnSpc>
                <a:spcPct val="100000"/>
              </a:lnSpc>
              <a:spcBef>
                <a:spcPts val="0"/>
              </a:spcBef>
              <a:spcAft>
                <a:spcPts val="0"/>
              </a:spcAft>
              <a:buClrTx/>
              <a:buSzTx/>
              <a:tabLst/>
              <a:defRPr/>
            </a:pPr>
            <a:r>
              <a:rPr lang="it-IT" sz="1900" noProof="0" dirty="0">
                <a:solidFill>
                  <a:prstClr val="black"/>
                </a:solidFill>
                <a:latin typeface="Palatino Linotype" panose="02040502050505030304" pitchFamily="18" charset="0"/>
                <a:sym typeface="Wingdings" panose="05000000000000000000" pitchFamily="2" charset="2"/>
              </a:rPr>
              <a:t>Da tale idea scaturisce la particolare attenzione di Maritain verso il rispetto dei diritti umani.</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endPar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Relativismo  </a:t>
            </a:r>
            <a:r>
              <a:rPr lang="it-IT" sz="1900" dirty="0">
                <a:solidFill>
                  <a:prstClr val="black"/>
                </a:solidFill>
                <a:latin typeface="Palatino Linotype" panose="02040502050505030304" pitchFamily="18" charset="0"/>
                <a:sym typeface="Wingdings" panose="05000000000000000000" pitchFamily="2" charset="2"/>
              </a:rPr>
              <a:t>ogni concezione filosofica che non ammette verità assolute nel campo della conoscenza o principi assoluti in campo morale;</a:t>
            </a: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Nichilismo</a:t>
            </a:r>
            <a:r>
              <a:rPr lang="it-IT" sz="1900" dirty="0">
                <a:solidFill>
                  <a:prstClr val="black"/>
                </a:solidFill>
                <a:latin typeface="Palatino Linotype" panose="02040502050505030304" pitchFamily="18" charset="0"/>
                <a:sym typeface="Wingdings" panose="05000000000000000000" pitchFamily="2" charset="2"/>
              </a:rPr>
              <a:t>  indica atteggiamenti o dottrine di cui si vuole sottolineare il carattere di negazione radicale di determinati sistemi di valori.</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3177205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per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6042232"/>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268552"/>
            <a:ext cx="9626540" cy="3016210"/>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Occorre tener presente che Jacques Maritain non è propriamente un pedagogista, ma un filosofo dal cui pensiero si può ricavare un’idea di educazione.</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Lo studioso s</a:t>
            </a:r>
            <a:r>
              <a:rPr kumimoji="0" lang="it-IT" sz="19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ostiene</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in particolare, che la pedagogia può raggiungere la struttura e il valore di una scienza autentica solo con un indirizzo filosofico.</a:t>
            </a:r>
          </a:p>
          <a:p>
            <a:pPr marR="0" lvl="0" algn="just" defTabSz="914400" rtl="0" eaLnBrk="1" fontAlgn="auto" latinLnBrk="0" hangingPunct="1">
              <a:lnSpc>
                <a:spcPct val="100000"/>
              </a:lnSpc>
              <a:spcBef>
                <a:spcPts val="0"/>
              </a:spcBef>
              <a:spcAft>
                <a:spcPts val="0"/>
              </a:spcAft>
              <a:buClrTx/>
              <a:buSzTx/>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 Jacques Maritain, l’unica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pedagogia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possibile è quella cristiana, fondata sull’</a:t>
            </a:r>
            <a:r>
              <a:rPr kumimoji="0" lang="it-IT" sz="19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umanesimo integrale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Essa si inserisce nella tradizione filosofica che va da Aristotele a San Tommaso d’Aquino fino a comprendere tutto il pensiero cattolico, e interpreta l’</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uomo</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come un’unità inscindibile e indissolubile di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spirito e materia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p:txBody>
      </p:sp>
    </p:spTree>
    <p:extLst>
      <p:ext uri="{BB962C8B-B14F-4D97-AF65-F5344CB8AC3E}">
        <p14:creationId xmlns:p14="http://schemas.microsoft.com/office/powerpoint/2010/main" val="2415134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per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75821" y="2309328"/>
            <a:ext cx="9626540"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problema dell’educazione occupa un posto centrale nella riflessione filosofica di Maritain, sia per quanto riguarda l’educazione intellettuale, sia l’educazione alla democrazia, sia infine la natura stessa dell’azione educativa.</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L’analisi del filosofo inizia con la critica a Cartesio e agli Illuministi, che tendono a ridurre il processo educativo all’istruzione.</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Altre importanti critiche sono rivolte a Marx</a:t>
            </a:r>
            <a:r>
              <a:rPr lang="it-IT" sz="1900" dirty="0">
                <a:solidFill>
                  <a:prstClr val="black"/>
                </a:solidFill>
                <a:latin typeface="Palatino Linotype" panose="02040502050505030304" pitchFamily="18" charset="0"/>
                <a:sym typeface="Wingdings" panose="05000000000000000000" pitchFamily="2" charset="2"/>
              </a:rPr>
              <a:t> e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Dewey.</a:t>
            </a:r>
          </a:p>
          <a:p>
            <a:pPr marR="0" lvl="0" algn="just" defTabSz="914400" rtl="0" eaLnBrk="1" fontAlgn="auto" latinLnBrk="0" hangingPunct="1">
              <a:lnSpc>
                <a:spcPct val="100000"/>
              </a:lnSpc>
              <a:spcBef>
                <a:spcPts val="0"/>
              </a:spcBef>
              <a:spcAft>
                <a:spcPts val="0"/>
              </a:spcAft>
              <a:buClrTx/>
              <a:buSzTx/>
              <a:tabLst/>
              <a:defRPr/>
            </a:pPr>
            <a:endParaRPr lang="it-IT" sz="1900" noProof="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Secondo Maritain:</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Marx e Dewey subordinano la coscienza morale alla società.</a:t>
            </a:r>
          </a:p>
        </p:txBody>
      </p:sp>
    </p:spTree>
    <p:extLst>
      <p:ext uri="{BB962C8B-B14F-4D97-AF65-F5344CB8AC3E}">
        <p14:creationId xmlns:p14="http://schemas.microsoft.com/office/powerpoint/2010/main" val="4115708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per Maritain</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1205" y="2753477"/>
            <a:ext cx="9621156" cy="1631216"/>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 Maritain, l’</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educazione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ha il compito di formare un bambino appartenente a una determinata nazione, a un determinato ambiente sociale in un dato momento storico, senza dimenticare che questo bambino è un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figlio dell’uomo»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 il traguardo massimo da raggiungere per ogni individuo è </a:t>
            </a:r>
            <a:r>
              <a:rPr lang="it-IT" sz="2000" dirty="0">
                <a:solidFill>
                  <a:prstClr val="black"/>
                </a:solidFill>
                <a:latin typeface="Palatino Linotype" panose="02040502050505030304" pitchFamily="18" charset="0"/>
                <a:sym typeface="Wingdings" panose="05000000000000000000" pitchFamily="2" charset="2"/>
              </a:rPr>
              <a:t>quello di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divenire un uomo».</a:t>
            </a:r>
          </a:p>
        </p:txBody>
      </p:sp>
    </p:spTree>
    <p:extLst>
      <p:ext uri="{BB962C8B-B14F-4D97-AF65-F5344CB8AC3E}">
        <p14:creationId xmlns:p14="http://schemas.microsoft.com/office/powerpoint/2010/main" val="3975222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a:t>
            </a:r>
            <a:r>
              <a:rPr lang="it-IT" sz="2400" b="1" dirty="0">
                <a:solidFill>
                  <a:prstClr val="black"/>
                </a:solidFill>
                <a:latin typeface="Palatino Linotype" panose="02040502050505030304" pitchFamily="18" charset="0"/>
                <a:cs typeface="Times New Roman" panose="02020603050405020304" pitchFamily="18" charset="0"/>
              </a:rPr>
              <a:t>al bivio»</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1205" y="2707133"/>
            <a:ext cx="9621156" cy="2139047"/>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 1943, durante la Seconda guerra mondiale, Maritain scrive </a:t>
            </a:r>
            <a:r>
              <a:rPr lang="it-IT" sz="1900" b="1" i="1" dirty="0">
                <a:solidFill>
                  <a:prstClr val="black"/>
                </a:solidFill>
                <a:latin typeface="Palatino Linotype" panose="02040502050505030304" pitchFamily="18" charset="0"/>
                <a:sym typeface="Wingdings" panose="05000000000000000000" pitchFamily="2" charset="2"/>
              </a:rPr>
              <a:t>L</a:t>
            </a:r>
            <a:r>
              <a:rPr kumimoji="0" lang="it-IT" sz="19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’educazione al bivio</a:t>
            </a:r>
            <a:r>
              <a:rPr kumimoji="0" lang="it-IT" sz="1900"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p>
          <a:p>
            <a:pPr marR="0" lvl="0" algn="just" defTabSz="914400" rtl="0" eaLnBrk="1" fontAlgn="auto" latinLnBrk="0" hangingPunct="1">
              <a:lnSpc>
                <a:spcPct val="100000"/>
              </a:lnSpc>
              <a:spcBef>
                <a:spcPts val="0"/>
              </a:spcBef>
              <a:spcAft>
                <a:spcPts val="0"/>
              </a:spcAft>
              <a:buClrTx/>
              <a:buSzTx/>
              <a:tabLst/>
              <a:defRPr/>
            </a:pPr>
            <a:endParaRPr kumimoji="0" lang="it-IT" sz="190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kumimoji="0" lang="it-IT" sz="190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In quest’opera, Maritain traccia alcuni fondamenti della pedagogia cattolica, il personalismo, il valore dell’educazione liberale, l’umanesimo integrale; sottolinea gli scopi dell’educazione risolta in senso religioso-cristiano, e combatte il pragmatismo, il sociologismo, l’intellettualismo, il volontarismo. Dà importanza all’insegnamento della scuola superiore e all’Università.</a:t>
            </a:r>
          </a:p>
        </p:txBody>
      </p:sp>
    </p:spTree>
    <p:extLst>
      <p:ext uri="{BB962C8B-B14F-4D97-AF65-F5344CB8AC3E}">
        <p14:creationId xmlns:p14="http://schemas.microsoft.com/office/powerpoint/2010/main" val="3027592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a:t>
            </a:r>
            <a:r>
              <a:rPr lang="it-IT" sz="2400" b="1" dirty="0">
                <a:solidFill>
                  <a:prstClr val="black"/>
                </a:solidFill>
                <a:latin typeface="Palatino Linotype" panose="02040502050505030304" pitchFamily="18" charset="0"/>
                <a:cs typeface="Times New Roman" panose="02020603050405020304" pitchFamily="18" charset="0"/>
              </a:rPr>
              <a:t>al bivio»</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499384"/>
            <a:ext cx="9621156" cy="2554545"/>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200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bivio a cui Maritain allude si articola in due possibilità: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da un lato vi è l’idea di un uomo che si forma attraverso l’evoluzione naturale e lo sviluppo sociale e tecnico;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dall’altro vi è la concezione dell’uomo come persona, che diventa tale grazie all’intelligenza e alla libertà.</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Il bivio, dal punto di vista pedagogico, è rappresentato dall’umanesimo e dalla tecnica.</a:t>
            </a:r>
          </a:p>
        </p:txBody>
      </p:sp>
    </p:spTree>
    <p:extLst>
      <p:ext uri="{BB962C8B-B14F-4D97-AF65-F5344CB8AC3E}">
        <p14:creationId xmlns:p14="http://schemas.microsoft.com/office/powerpoint/2010/main" val="2464697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«L’educazione </a:t>
            </a:r>
            <a:r>
              <a:rPr lang="it-IT" sz="2400" b="1" dirty="0">
                <a:solidFill>
                  <a:prstClr val="black"/>
                </a:solidFill>
                <a:latin typeface="Palatino Linotype" panose="02040502050505030304" pitchFamily="18" charset="0"/>
                <a:cs typeface="Times New Roman" panose="02020603050405020304" pitchFamily="18" charset="0"/>
              </a:rPr>
              <a:t>al bivio»</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345496"/>
            <a:ext cx="9618464" cy="2862322"/>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Maritan, scelto il percorso dell’umanesimo, compie la sua critica della pedagogia moderna e contemporanea.</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Maritain afferma che le </a:t>
            </a:r>
            <a:r>
              <a:rPr lang="it-IT" sz="2000" b="1" dirty="0">
                <a:solidFill>
                  <a:prstClr val="black"/>
                </a:solidFill>
                <a:latin typeface="Palatino Linotype" panose="02040502050505030304" pitchFamily="18" charset="0"/>
                <a:sym typeface="Wingdings" panose="05000000000000000000" pitchFamily="2" charset="2"/>
              </a:rPr>
              <a:t>scienze positive</a:t>
            </a:r>
            <a:r>
              <a:rPr lang="it-IT" sz="2000" dirty="0">
                <a:solidFill>
                  <a:prstClr val="black"/>
                </a:solidFill>
                <a:latin typeface="Palatino Linotype" panose="02040502050505030304" pitchFamily="18" charset="0"/>
                <a:sym typeface="Wingdings" panose="05000000000000000000" pitchFamily="2" charset="2"/>
              </a:rPr>
              <a:t>, come la psicologia e la sociologia, possono fornire metodi e tecniche utili all’educazione; tuttavia, esse non sono in grado di indicare la finalità ultima dello sviluppo dell’uomo e del suo processo educativo.</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L’educazione quindi ha in se stessa l’idea di uno sviluppo finalizzato e il soggetto e il fine dell’educazione è l’uomo.</a:t>
            </a:r>
          </a:p>
        </p:txBody>
      </p:sp>
    </p:spTree>
    <p:extLst>
      <p:ext uri="{BB962C8B-B14F-4D97-AF65-F5344CB8AC3E}">
        <p14:creationId xmlns:p14="http://schemas.microsoft.com/office/powerpoint/2010/main" val="1535553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599589"/>
            <a:ext cx="9618464" cy="1938992"/>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Secondo il filosofo francese, gli</a:t>
            </a:r>
            <a:r>
              <a:rPr lang="it-IT" sz="2000" b="1" dirty="0">
                <a:solidFill>
                  <a:prstClr val="black"/>
                </a:solidFill>
                <a:latin typeface="Palatino Linotype" panose="02040502050505030304" pitchFamily="18" charset="0"/>
                <a:sym typeface="Wingdings" panose="05000000000000000000" pitchFamily="2" charset="2"/>
              </a:rPr>
              <a:t> errori dell’educazione </a:t>
            </a:r>
            <a:r>
              <a:rPr lang="it-IT" sz="2000" dirty="0">
                <a:solidFill>
                  <a:prstClr val="black"/>
                </a:solidFill>
                <a:latin typeface="Palatino Linotype" panose="02040502050505030304" pitchFamily="18" charset="0"/>
                <a:sym typeface="Wingdings" panose="05000000000000000000" pitchFamily="2" charset="2"/>
              </a:rPr>
              <a:t>contemporanea sono sette e la pedagogia deve prendere una posizione verso di essi.</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Questi errori sono: il </a:t>
            </a:r>
            <a:r>
              <a:rPr lang="it-IT" sz="2000" b="1" dirty="0">
                <a:solidFill>
                  <a:prstClr val="black"/>
                </a:solidFill>
                <a:latin typeface="Palatino Linotype" panose="02040502050505030304" pitchFamily="18" charset="0"/>
                <a:sym typeface="Wingdings" panose="05000000000000000000" pitchFamily="2" charset="2"/>
              </a:rPr>
              <a:t>misconoscimento dei fini </a:t>
            </a:r>
            <a:r>
              <a:rPr lang="it-IT" sz="2000" dirty="0">
                <a:solidFill>
                  <a:prstClr val="black"/>
                </a:solidFill>
                <a:latin typeface="Palatino Linotype" panose="02040502050505030304" pitchFamily="18" charset="0"/>
                <a:sym typeface="Wingdings" panose="05000000000000000000" pitchFamily="2" charset="2"/>
              </a:rPr>
              <a:t>, le </a:t>
            </a:r>
            <a:r>
              <a:rPr lang="it-IT" sz="2000" b="1" dirty="0">
                <a:solidFill>
                  <a:prstClr val="black"/>
                </a:solidFill>
                <a:latin typeface="Palatino Linotype" panose="02040502050505030304" pitchFamily="18" charset="0"/>
                <a:sym typeface="Wingdings" panose="05000000000000000000" pitchFamily="2" charset="2"/>
              </a:rPr>
              <a:t>false idee riguardo al fine</a:t>
            </a:r>
            <a:r>
              <a:rPr lang="it-IT" sz="2000" dirty="0">
                <a:solidFill>
                  <a:prstClr val="black"/>
                </a:solidFill>
                <a:latin typeface="Palatino Linotype" panose="02040502050505030304" pitchFamily="18" charset="0"/>
                <a:sym typeface="Wingdings" panose="05000000000000000000" pitchFamily="2" charset="2"/>
              </a:rPr>
              <a:t>,</a:t>
            </a:r>
            <a:r>
              <a:rPr lang="it-IT" sz="2000" b="1" dirty="0">
                <a:solidFill>
                  <a:prstClr val="black"/>
                </a:solidFill>
                <a:latin typeface="Palatino Linotype" panose="02040502050505030304" pitchFamily="18" charset="0"/>
                <a:sym typeface="Wingdings" panose="05000000000000000000" pitchFamily="2" charset="2"/>
              </a:rPr>
              <a:t> </a:t>
            </a:r>
            <a:r>
              <a:rPr lang="it-IT" sz="2000" dirty="0">
                <a:solidFill>
                  <a:prstClr val="black"/>
                </a:solidFill>
                <a:latin typeface="Palatino Linotype" panose="02040502050505030304" pitchFamily="18" charset="0"/>
                <a:sym typeface="Wingdings" panose="05000000000000000000" pitchFamily="2" charset="2"/>
              </a:rPr>
              <a:t>il </a:t>
            </a:r>
            <a:r>
              <a:rPr lang="it-IT" sz="2000" b="1" dirty="0">
                <a:solidFill>
                  <a:prstClr val="black"/>
                </a:solidFill>
                <a:latin typeface="Palatino Linotype" panose="02040502050505030304" pitchFamily="18" charset="0"/>
                <a:sym typeface="Wingdings" panose="05000000000000000000" pitchFamily="2" charset="2"/>
              </a:rPr>
              <a:t>pragmatismo</a:t>
            </a:r>
            <a:r>
              <a:rPr lang="it-IT" sz="2000" dirty="0">
                <a:solidFill>
                  <a:prstClr val="black"/>
                </a:solidFill>
                <a:latin typeface="Palatino Linotype" panose="02040502050505030304" pitchFamily="18" charset="0"/>
                <a:sym typeface="Wingdings" panose="05000000000000000000" pitchFamily="2" charset="2"/>
              </a:rPr>
              <a:t>, il </a:t>
            </a:r>
            <a:r>
              <a:rPr lang="it-IT" sz="2000" b="1" dirty="0">
                <a:solidFill>
                  <a:prstClr val="black"/>
                </a:solidFill>
                <a:latin typeface="Palatino Linotype" panose="02040502050505030304" pitchFamily="18" charset="0"/>
                <a:sym typeface="Wingdings" panose="05000000000000000000" pitchFamily="2" charset="2"/>
              </a:rPr>
              <a:t>sociologismo</a:t>
            </a:r>
            <a:r>
              <a:rPr lang="it-IT" sz="2000" dirty="0">
                <a:solidFill>
                  <a:prstClr val="black"/>
                </a:solidFill>
                <a:latin typeface="Palatino Linotype" panose="02040502050505030304" pitchFamily="18" charset="0"/>
                <a:sym typeface="Wingdings" panose="05000000000000000000" pitchFamily="2" charset="2"/>
              </a:rPr>
              <a:t>, l’</a:t>
            </a:r>
            <a:r>
              <a:rPr lang="it-IT" sz="2000" b="1" dirty="0">
                <a:solidFill>
                  <a:prstClr val="black"/>
                </a:solidFill>
                <a:latin typeface="Palatino Linotype" panose="02040502050505030304" pitchFamily="18" charset="0"/>
                <a:sym typeface="Wingdings" panose="05000000000000000000" pitchFamily="2" charset="2"/>
              </a:rPr>
              <a:t>intellettualismo</a:t>
            </a:r>
            <a:r>
              <a:rPr lang="it-IT" sz="2000" dirty="0">
                <a:solidFill>
                  <a:prstClr val="black"/>
                </a:solidFill>
                <a:latin typeface="Palatino Linotype" panose="02040502050505030304" pitchFamily="18" charset="0"/>
                <a:sym typeface="Wingdings" panose="05000000000000000000" pitchFamily="2" charset="2"/>
              </a:rPr>
              <a:t>, il </a:t>
            </a:r>
            <a:r>
              <a:rPr lang="it-IT" sz="2000" b="1" dirty="0">
                <a:solidFill>
                  <a:prstClr val="black"/>
                </a:solidFill>
                <a:latin typeface="Palatino Linotype" panose="02040502050505030304" pitchFamily="18" charset="0"/>
                <a:sym typeface="Wingdings" panose="05000000000000000000" pitchFamily="2" charset="2"/>
              </a:rPr>
              <a:t>volontarismo</a:t>
            </a:r>
            <a:r>
              <a:rPr lang="it-IT" sz="2000" dirty="0">
                <a:solidFill>
                  <a:prstClr val="black"/>
                </a:solidFill>
                <a:latin typeface="Palatino Linotype" panose="02040502050505030304" pitchFamily="18" charset="0"/>
                <a:sym typeface="Wingdings" panose="05000000000000000000" pitchFamily="2" charset="2"/>
              </a:rPr>
              <a:t>, </a:t>
            </a:r>
            <a:r>
              <a:rPr lang="it-IT" sz="2000" b="1" dirty="0">
                <a:solidFill>
                  <a:prstClr val="black"/>
                </a:solidFill>
                <a:latin typeface="Palatino Linotype" panose="02040502050505030304" pitchFamily="18" charset="0"/>
                <a:sym typeface="Wingdings" panose="05000000000000000000" pitchFamily="2" charset="2"/>
              </a:rPr>
              <a:t>ogni cosa può essere insegnata</a:t>
            </a:r>
            <a:r>
              <a:rPr lang="it-IT" sz="2000" dirty="0">
                <a:solidFill>
                  <a:prstClr val="black"/>
                </a:solidFill>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1229137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807161"/>
            <a:ext cx="9618464" cy="1938992"/>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it-IT" sz="2000" b="1" dirty="0">
                <a:solidFill>
                  <a:prstClr val="black"/>
                </a:solidFill>
                <a:latin typeface="Palatino Linotype" panose="02040502050505030304" pitchFamily="18" charset="0"/>
                <a:sym typeface="Wingdings" panose="05000000000000000000" pitchFamily="2" charset="2"/>
              </a:rPr>
              <a:t>Misconoscimento dei fini</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Lo studioso sostiene che i mezzi educativi non vengono considerati come strumenti per raggiungere fini educativi, ma vengono valorizzati per se stessi. L’educazione è infatti un’arte difficile da realizzare, poiché richiede un rapporto chiaro tra mezzi e fini. Maritain ritiene che la fragilità del processo educativo derivi proprio dalla difficoltà di collegare al fine educativo i metodi e i mezzi utilizzati.</a:t>
            </a:r>
          </a:p>
        </p:txBody>
      </p:sp>
    </p:spTree>
    <p:extLst>
      <p:ext uri="{BB962C8B-B14F-4D97-AF65-F5344CB8AC3E}">
        <p14:creationId xmlns:p14="http://schemas.microsoft.com/office/powerpoint/2010/main" val="1649550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260856"/>
            <a:ext cx="9618464" cy="3170099"/>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2. Le false idee riguardo al fine</a:t>
            </a: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a:t>
            </a:r>
            <a:r>
              <a:rPr lang="it-IT" sz="2000" i="1" dirty="0">
                <a:solidFill>
                  <a:prstClr val="black"/>
                </a:solidFill>
                <a:latin typeface="Palatino Linotype" panose="02040502050505030304" pitchFamily="18" charset="0"/>
                <a:sym typeface="Wingdings" panose="05000000000000000000" pitchFamily="2" charset="2"/>
              </a:rPr>
              <a:t>L’idea puramente scientifica dell’uomo può procurarci delle informazioni inestimabili e sempre nuove intorno ai metodi e agli strumenti dell’educazione, ma non può fornire essa stessa né le prime fondamenta né le direzioni primordiali dell’educazione, perché essa ha bisogno di conoscere innanzitutto che cosa è l’uomo, qual è la natura dell’uomo, quale scala dei valori essi implica essenzialmente</a:t>
            </a:r>
            <a:r>
              <a:rPr lang="it-IT" sz="2000" b="1" dirty="0">
                <a:solidFill>
                  <a:prstClr val="black"/>
                </a:solidFill>
                <a:latin typeface="Palatino Linotype" panose="02040502050505030304" pitchFamily="18" charset="0"/>
                <a:sym typeface="Wingdings" panose="05000000000000000000" pitchFamily="2" charset="2"/>
              </a:rPr>
              <a:t>»</a:t>
            </a:r>
          </a:p>
          <a:p>
            <a:pPr marR="0" lvl="0" algn="just" defTabSz="914400" rtl="0" eaLnBrk="1" fontAlgn="auto" latinLnBrk="0" hangingPunct="1">
              <a:lnSpc>
                <a:spcPct val="100000"/>
              </a:lnSpc>
              <a:spcBef>
                <a:spcPts val="0"/>
              </a:spcBef>
              <a:spcAft>
                <a:spcPts val="0"/>
              </a:spcAft>
              <a:buClrTx/>
              <a:buSzTx/>
              <a:tabLst/>
              <a:defRPr/>
            </a:pPr>
            <a:endParaRPr lang="it-IT" sz="20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L’educazione dell’uomo deve essere quindi basata sul concetto cristiano e la finalità dell’educazione è quella di </a:t>
            </a:r>
            <a:r>
              <a:rPr lang="it-IT" sz="2000" b="1" dirty="0">
                <a:solidFill>
                  <a:prstClr val="black"/>
                </a:solidFill>
                <a:latin typeface="Palatino Linotype" panose="02040502050505030304" pitchFamily="18" charset="0"/>
                <a:sym typeface="Wingdings" panose="05000000000000000000" pitchFamily="2" charset="2"/>
              </a:rPr>
              <a:t>«</a:t>
            </a:r>
            <a:r>
              <a:rPr lang="it-IT" sz="2000" i="1" dirty="0">
                <a:solidFill>
                  <a:prstClr val="black"/>
                </a:solidFill>
                <a:latin typeface="Palatino Linotype" panose="02040502050505030304" pitchFamily="18" charset="0"/>
                <a:sym typeface="Wingdings" panose="05000000000000000000" pitchFamily="2" charset="2"/>
              </a:rPr>
              <a:t>guidare l’uomo nello sviluppo dinamico durante il quale egli si forma in quanto persona umana</a:t>
            </a:r>
            <a:r>
              <a:rPr lang="it-IT" sz="2000" b="1" dirty="0">
                <a:solidFill>
                  <a:prstClr val="black"/>
                </a:solidFill>
                <a:latin typeface="Palatino Linotype" panose="02040502050505030304" pitchFamily="18" charset="0"/>
                <a:sym typeface="Wingdings" panose="05000000000000000000" pitchFamily="2" charset="2"/>
              </a:rPr>
              <a:t>»</a:t>
            </a:r>
            <a:r>
              <a:rPr lang="it-IT" sz="2000" dirty="0">
                <a:solidFill>
                  <a:prstClr val="black"/>
                </a:solidFill>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3959363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3670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635567"/>
            <a:ext cx="9618464" cy="1938992"/>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«Il primo fine dell’educazione è la conquista della interiore e spirituale libertà, che la persona deve compiere».</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Secondo Maritain, bisogna riconoscere l’importanza dell’educazione come mezzo per ottenere un lavoro e guadagnarsi da vivere, poiché l’uomo non è fatto per posizioni aristocratiche o privilegi ereditati («ozi aristocratici»).</a:t>
            </a:r>
          </a:p>
        </p:txBody>
      </p:sp>
    </p:spTree>
    <p:extLst>
      <p:ext uri="{BB962C8B-B14F-4D97-AF65-F5344CB8AC3E}">
        <p14:creationId xmlns:p14="http://schemas.microsoft.com/office/powerpoint/2010/main" val="3549499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2982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5243" y="2447827"/>
            <a:ext cx="9618464" cy="3170099"/>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3. Il pragmatismo</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Maritain sostiene che il pragmatismo concepisca l’intelligenza come strettamente legata all’azione strumentale, senza riuscire a rivolgere lo sguardo al mondo dei valori e alla contemplazione di mondi in cui l’esistenza umana si realizza pienamente.</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Per quanto riguarda l’educazione, ritiene inoltre che la teoria pragmatica può causare: uno «</a:t>
            </a:r>
            <a:r>
              <a:rPr lang="it-IT" sz="2000" i="1" dirty="0">
                <a:solidFill>
                  <a:prstClr val="black"/>
                </a:solidFill>
                <a:latin typeface="Palatino Linotype" panose="02040502050505030304" pitchFamily="18" charset="0"/>
                <a:sym typeface="Wingdings" panose="05000000000000000000" pitchFamily="2" charset="2"/>
              </a:rPr>
              <a:t>scetticismo pragmatico equipaggiato dalle migliori tecniche di cultura mentale e dai migliori metodi scientifici che serviranno (…) a far abbandonare ogni speranza di raggiungere un’unità dinamica interna</a:t>
            </a:r>
            <a:r>
              <a:rPr lang="it-IT" sz="2000" dirty="0">
                <a:solidFill>
                  <a:prstClr val="black"/>
                </a:solidFill>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983137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2982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5243" y="2447827"/>
            <a:ext cx="9618464" cy="2246769"/>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3. Il pragmatismo</a:t>
            </a:r>
          </a:p>
          <a:p>
            <a:pPr marR="0" lvl="0" algn="just" defTabSz="914400" rtl="0" eaLnBrk="1" fontAlgn="auto" latinLnBrk="0" hangingPunct="1">
              <a:lnSpc>
                <a:spcPct val="100000"/>
              </a:lnSpc>
              <a:spcBef>
                <a:spcPts val="0"/>
              </a:spcBef>
              <a:spcAft>
                <a:spcPts val="0"/>
              </a:spcAft>
              <a:buClrTx/>
              <a:buSzTx/>
              <a:tabLst/>
              <a:defRPr/>
            </a:pPr>
            <a:endParaRPr lang="it-IT" sz="20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«Il fine primo dell’educazione è quindi la persona umana nella sua vita personale e nel suo progresso spirituale e non nelle sue relazioni con l’ambiente sociale».</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La pedagogia moderna ha fatto quindi enormi progressi nel non perdere mai di vista il soggetto umano.</a:t>
            </a:r>
          </a:p>
        </p:txBody>
      </p:sp>
    </p:spTree>
    <p:extLst>
      <p:ext uri="{BB962C8B-B14F-4D97-AF65-F5344CB8AC3E}">
        <p14:creationId xmlns:p14="http://schemas.microsoft.com/office/powerpoint/2010/main" val="702644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2982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5243" y="2447827"/>
            <a:ext cx="9618464" cy="3170099"/>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4. Il sociologismo</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Il sociologismo sostiene che il condizionamento sociale rappresenti il motivo fondamentale dell’educazione: l’individuo viene formato principalmente per rispondere alle esigenze della società, e l’educazione mira a creare cittadini funzionali alla comunità. </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Secondo Jacques Maritain, invece, occorre prima formare l’uomo e solo successivamente il cittadino: l’educazione alla comunità implica necessariamente l’educazione della persona, la quale non deve essere sacrificata alla società, ma la società deve operare in funzione della persona.</a:t>
            </a:r>
          </a:p>
        </p:txBody>
      </p:sp>
    </p:spTree>
    <p:extLst>
      <p:ext uri="{BB962C8B-B14F-4D97-AF65-F5344CB8AC3E}">
        <p14:creationId xmlns:p14="http://schemas.microsoft.com/office/powerpoint/2010/main" val="2340669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635567"/>
            <a:ext cx="9618464" cy="1938992"/>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5. L’intellettualismo</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L'intellettualismo è criticato da Maritain in quanto cerca di formare più lo specialista che l'uomo nella sua interezza. Il filosofo francese sostiene che: «</a:t>
            </a:r>
            <a:r>
              <a:rPr lang="it-IT" sz="2000" i="1" dirty="0">
                <a:solidFill>
                  <a:prstClr val="black"/>
                </a:solidFill>
                <a:latin typeface="Palatino Linotype" panose="02040502050505030304" pitchFamily="18" charset="0"/>
                <a:sym typeface="Wingdings" panose="05000000000000000000" pitchFamily="2" charset="2"/>
              </a:rPr>
              <a:t>Il culto opprimente della specializzazione disumanizza la vita dell'uomo</a:t>
            </a:r>
            <a:r>
              <a:rPr lang="it-IT" sz="2000" dirty="0">
                <a:solidFill>
                  <a:prstClr val="black"/>
                </a:solidFill>
                <a:latin typeface="Palatino Linotype" panose="02040502050505030304" pitchFamily="18" charset="0"/>
                <a:sym typeface="Wingdings" panose="05000000000000000000" pitchFamily="2" charset="2"/>
              </a:rPr>
              <a:t>» e ritiene che alla base di ogni concezione democratica vi sia un'educazione liberale e umanistica, sgombra da un eccessivo intellettualismo.</a:t>
            </a:r>
          </a:p>
        </p:txBody>
      </p:sp>
    </p:spTree>
    <p:extLst>
      <p:ext uri="{BB962C8B-B14F-4D97-AF65-F5344CB8AC3E}">
        <p14:creationId xmlns:p14="http://schemas.microsoft.com/office/powerpoint/2010/main" val="13128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5243" y="2610364"/>
            <a:ext cx="9618464" cy="2862322"/>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6. Il volontarismo</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L’errore in questo caso consiste nel basare l’educazione solo sulla volontà, perché così si rischia di cadere in forme mentali totalitaristiche, perdendo di vista l’importanza della libertà.</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7. Ogni cosa può essere insegnata</a:t>
            </a:r>
          </a:p>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Pensare che tutto possa essere insegnato costituisce un errore, perché comporta il rischio di un eccessivo professionismo scolastico. In realtà, non si può insegnare l’esperienza né la saggezza.</a:t>
            </a:r>
          </a:p>
        </p:txBody>
      </p:sp>
    </p:spTree>
    <p:extLst>
      <p:ext uri="{BB962C8B-B14F-4D97-AF65-F5344CB8AC3E}">
        <p14:creationId xmlns:p14="http://schemas.microsoft.com/office/powerpoint/2010/main" val="1879030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 sette errori dell’educazione contemporanea</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653272"/>
            <a:ext cx="9618464" cy="2246769"/>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2000" dirty="0">
                <a:solidFill>
                  <a:prstClr val="black"/>
                </a:solidFill>
                <a:latin typeface="Palatino Linotype" panose="02040502050505030304" pitchFamily="18" charset="0"/>
                <a:sym typeface="Wingdings" panose="05000000000000000000" pitchFamily="2" charset="2"/>
              </a:rPr>
              <a:t>L’educazione, per evitare questi errori, deve affermare alcuni principi fondamentali che costituiscono la base della formazione dell’uomo: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l’amore per la verità</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l’amore per il bene e per la giustizia</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l’atteggiamento di apertura verso l’esistenza</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il senso del lavoro ben fatto</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il senso di cooperazione</a:t>
            </a:r>
            <a:r>
              <a:rPr lang="it-IT" sz="2000" dirty="0">
                <a:solidFill>
                  <a:prstClr val="black"/>
                </a:solidFill>
                <a:latin typeface="Palatino Linotype" panose="02040502050505030304" pitchFamily="18" charset="0"/>
                <a:sym typeface="Wingdings" panose="05000000000000000000" pitchFamily="2" charset="2"/>
              </a:rPr>
              <a:t>.</a:t>
            </a:r>
          </a:p>
        </p:txBody>
      </p:sp>
    </p:spTree>
    <p:extLst>
      <p:ext uri="{BB962C8B-B14F-4D97-AF65-F5344CB8AC3E}">
        <p14:creationId xmlns:p14="http://schemas.microsoft.com/office/powerpoint/2010/main" val="1249939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regole per un nuovo umanesimo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122358"/>
            <a:ext cx="9618464"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Per il filosofo francese l’educazione si basa su alcune regole fondamentali necessarie per realizzare un nuovo umanesimo.</a:t>
            </a:r>
          </a:p>
          <a:p>
            <a:pPr marR="0" lvl="0" algn="just" defTabSz="914400" rtl="0" eaLnBrk="1" fontAlgn="auto" latinLnBrk="0" hangingPunct="1">
              <a:lnSpc>
                <a:spcPct val="100000"/>
              </a:lnSpc>
              <a:spcBef>
                <a:spcPts val="0"/>
              </a:spcBef>
              <a:spcAft>
                <a:spcPts val="0"/>
              </a:spcAft>
              <a:buClrTx/>
              <a:buSzTx/>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Prima regola  favorire nel bambino lo sviluppo delle sue disposizioni naturali</a:t>
            </a:r>
            <a:r>
              <a:rPr lang="it-IT" sz="1900" dirty="0">
                <a:solidFill>
                  <a:prstClr val="black"/>
                </a:solidFill>
                <a:latin typeface="Palatino Linotype" panose="02040502050505030304" pitchFamily="18" charset="0"/>
                <a:sym typeface="Wingdings" panose="05000000000000000000" pitchFamily="2" charset="2"/>
              </a:rPr>
              <a:t>, in questo sarà fondamentale il ruolo del maestro per liberare l’energia positive dell’educando.</a:t>
            </a:r>
          </a:p>
          <a:p>
            <a:pPr marR="0" lvl="0" algn="just" defTabSz="914400" rtl="0" eaLnBrk="1" fontAlgn="auto" latinLnBrk="0" hangingPunct="1">
              <a:lnSpc>
                <a:spcPct val="100000"/>
              </a:lnSpc>
              <a:spcBef>
                <a:spcPts val="0"/>
              </a:spcBef>
              <a:spcAft>
                <a:spcPts val="0"/>
              </a:spcAft>
              <a:buClrTx/>
              <a:buSzTx/>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Seconda regola  comprendere come viene interiorizzato il processo educativo.</a:t>
            </a:r>
          </a:p>
          <a:p>
            <a:pPr marR="0" lvl="0" algn="just" defTabSz="914400" rtl="0" eaLnBrk="1" fontAlgn="auto" latinLnBrk="0" hangingPunct="1">
              <a:lnSpc>
                <a:spcPct val="100000"/>
              </a:lnSpc>
              <a:spcBef>
                <a:spcPts val="0"/>
              </a:spcBef>
              <a:spcAft>
                <a:spcPts val="0"/>
              </a:spcAft>
              <a:buClrTx/>
              <a:buSzTx/>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Terza regola  tutto il processo educativo deve tendere a «nutrire l’intera unità dell’uomo» </a:t>
            </a:r>
            <a:r>
              <a:rPr lang="it-IT" sz="1900" dirty="0">
                <a:solidFill>
                  <a:prstClr val="black"/>
                </a:solidFill>
                <a:latin typeface="Palatino Linotype" panose="02040502050505030304" pitchFamily="18" charset="0"/>
                <a:sym typeface="Wingdings" panose="05000000000000000000" pitchFamily="2" charset="2"/>
              </a:rPr>
              <a:t>e</a:t>
            </a:r>
            <a:r>
              <a:rPr lang="it-IT" sz="1900" b="1" dirty="0">
                <a:solidFill>
                  <a:prstClr val="black"/>
                </a:solidFill>
                <a:latin typeface="Palatino Linotype" panose="02040502050505030304" pitchFamily="18" charset="0"/>
                <a:sym typeface="Wingdings" panose="05000000000000000000" pitchFamily="2" charset="2"/>
              </a:rPr>
              <a:t> «le mani e la mente devono lavorare insieme».</a:t>
            </a:r>
          </a:p>
        </p:txBody>
      </p:sp>
    </p:spTree>
    <p:extLst>
      <p:ext uri="{BB962C8B-B14F-4D97-AF65-F5344CB8AC3E}">
        <p14:creationId xmlns:p14="http://schemas.microsoft.com/office/powerpoint/2010/main" val="402609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regole per un nuovo umanesimo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5243" y="2122358"/>
            <a:ext cx="9618464" cy="3308598"/>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it-IT" sz="1900" dirty="0">
                <a:solidFill>
                  <a:prstClr val="black"/>
                </a:solidFill>
                <a:latin typeface="Palatino Linotype" panose="02040502050505030304" pitchFamily="18" charset="0"/>
                <a:sym typeface="Wingdings" panose="05000000000000000000" pitchFamily="2" charset="2"/>
              </a:rPr>
              <a:t>Secondo Maritain, il lavoro manuale è parte integrante dell’educazione della mente. Valorizzarlo nel percorso formativo delle scuole superiori e </a:t>
            </a:r>
            <a:r>
              <a:rPr lang="it-IT" sz="1900" dirty="0" err="1">
                <a:solidFill>
                  <a:prstClr val="black"/>
                </a:solidFill>
                <a:latin typeface="Palatino Linotype" panose="02040502050505030304" pitchFamily="18" charset="0"/>
                <a:sym typeface="Wingdings" panose="05000000000000000000" pitchFamily="2" charset="2"/>
              </a:rPr>
              <a:t>preuniversitarie</a:t>
            </a:r>
            <a:r>
              <a:rPr lang="it-IT" sz="1900" dirty="0">
                <a:solidFill>
                  <a:prstClr val="black"/>
                </a:solidFill>
                <a:latin typeface="Palatino Linotype" panose="02040502050505030304" pitchFamily="18" charset="0"/>
                <a:sym typeface="Wingdings" panose="05000000000000000000" pitchFamily="2" charset="2"/>
              </a:rPr>
              <a:t> permetterà di affermare la dignità di ogni forma di lavoro e di eliminare la distinzione sociale tra lavoro manuale e lavoro intellettuale.</a:t>
            </a:r>
          </a:p>
          <a:p>
            <a:pPr marR="0" lvl="0" algn="just" defTabSz="914400" rtl="0" eaLnBrk="1" fontAlgn="auto" latinLnBrk="0" hangingPunct="1">
              <a:lnSpc>
                <a:spcPct val="100000"/>
              </a:lnSpc>
              <a:spcBef>
                <a:spcPts val="0"/>
              </a:spcBef>
              <a:spcAft>
                <a:spcPts val="0"/>
              </a:spcAft>
              <a:buClrTx/>
              <a:buSzTx/>
              <a:tabLst/>
              <a:defRPr/>
            </a:pPr>
            <a:endParaRPr lang="it-IT" sz="19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1900" b="1" dirty="0">
                <a:solidFill>
                  <a:prstClr val="black"/>
                </a:solidFill>
                <a:latin typeface="Palatino Linotype" panose="02040502050505030304" pitchFamily="18" charset="0"/>
                <a:sym typeface="Wingdings" panose="05000000000000000000" pitchFamily="2" charset="2"/>
              </a:rPr>
              <a:t>Quarta regola: unità spirituale e saggezza.</a:t>
            </a:r>
          </a:p>
          <a:p>
            <a:pPr marR="0" lvl="0" algn="just" defTabSz="914400" rtl="0" eaLnBrk="1" fontAlgn="auto" latinLnBrk="0" hangingPunct="1">
              <a:lnSpc>
                <a:spcPct val="100000"/>
              </a:lnSpc>
              <a:spcBef>
                <a:spcPts val="0"/>
              </a:spcBef>
              <a:spcAft>
                <a:spcPts val="0"/>
              </a:spcAft>
              <a:buClrTx/>
              <a:buSzTx/>
              <a:tabLst/>
              <a:defRPr/>
            </a:pPr>
            <a:r>
              <a:rPr lang="it-IT" sz="1900" dirty="0">
                <a:solidFill>
                  <a:prstClr val="black"/>
                </a:solidFill>
                <a:latin typeface="Palatino Linotype" panose="02040502050505030304" pitchFamily="18" charset="0"/>
                <a:sym typeface="Wingdings" panose="05000000000000000000" pitchFamily="2" charset="2"/>
              </a:rPr>
              <a:t>Maritain afferma che l’educazione elementare e superiore non deve avere come obiettivo quello di rendere il fanciullo o il giovane un saggio, ma piuttosto quello di formare il loro spirito attraverso una conoscenza viva e ordinata, che permetta loro, nella virilità, di avanzare verso la saggezza. Il suo scopo specifico è fornire le fondamenta di una reale sapienza.</a:t>
            </a:r>
          </a:p>
        </p:txBody>
      </p:sp>
    </p:spTree>
    <p:extLst>
      <p:ext uri="{BB962C8B-B14F-4D97-AF65-F5344CB8AC3E}">
        <p14:creationId xmlns:p14="http://schemas.microsoft.com/office/powerpoint/2010/main" val="3952993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regole per un nuovo umanesimo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078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653272"/>
            <a:ext cx="9618464" cy="2246769"/>
          </a:xfrm>
          <a:prstGeom prst="rect">
            <a:avLst/>
          </a:prstGeom>
          <a:noFill/>
        </p:spPr>
        <p:txBody>
          <a:bodyPr wrap="square" rtlCol="0">
            <a:spAutoFit/>
          </a:bodyPr>
          <a:lstStyle/>
          <a:p>
            <a:pPr algn="just">
              <a:defRPr/>
            </a:pPr>
            <a:r>
              <a:rPr lang="it-IT" sz="2000" dirty="0">
                <a:solidFill>
                  <a:prstClr val="black"/>
                </a:solidFill>
                <a:latin typeface="Palatino Linotype" panose="02040502050505030304" pitchFamily="18" charset="0"/>
                <a:sym typeface="Wingdings" panose="05000000000000000000" pitchFamily="2" charset="2"/>
              </a:rPr>
              <a:t>L’autore sostiene quindi che tutti gli uomini hanno diritto a un’</a:t>
            </a:r>
            <a:r>
              <a:rPr lang="it-IT" sz="2000" b="1" dirty="0">
                <a:solidFill>
                  <a:prstClr val="black"/>
                </a:solidFill>
                <a:latin typeface="Palatino Linotype" panose="02040502050505030304" pitchFamily="18" charset="0"/>
                <a:sym typeface="Wingdings" panose="05000000000000000000" pitchFamily="2" charset="2"/>
              </a:rPr>
              <a:t>educazione umanistica </a:t>
            </a:r>
            <a:r>
              <a:rPr lang="it-IT" sz="2000" dirty="0">
                <a:solidFill>
                  <a:prstClr val="black"/>
                </a:solidFill>
                <a:latin typeface="Palatino Linotype" panose="02040502050505030304" pitchFamily="18" charset="0"/>
                <a:sym typeface="Wingdings" panose="05000000000000000000" pitchFamily="2" charset="2"/>
              </a:rPr>
              <a:t>come base della loro formazione professionale e propone un piano di studi articolato secondo le fasi dello sviluppo intellettuale.</a:t>
            </a:r>
          </a:p>
          <a:p>
            <a:pPr marR="0" lvl="0" algn="just" defTabSz="914400" rtl="0" eaLnBrk="1" fontAlgn="auto" latinLnBrk="0" hangingPunct="1">
              <a:lnSpc>
                <a:spcPct val="100000"/>
              </a:lnSpc>
              <a:spcBef>
                <a:spcPts val="0"/>
              </a:spcBef>
              <a:spcAft>
                <a:spcPts val="0"/>
              </a:spcAft>
              <a:buClrTx/>
              <a:buSzTx/>
              <a:tabLst/>
              <a:defRPr/>
            </a:pPr>
            <a:endParaRPr lang="it-IT" sz="2000" dirty="0">
              <a:solidFill>
                <a:prstClr val="black"/>
              </a:solidFill>
              <a:latin typeface="Palatino Linotype" panose="02040502050505030304" pitchFamily="18" charset="0"/>
              <a:sym typeface="Wingdings" panose="05000000000000000000" pitchFamily="2" charset="2"/>
            </a:endParaRPr>
          </a:p>
          <a:p>
            <a:pPr marR="0" lvl="0" algn="just" defTabSz="914400" rtl="0" eaLnBrk="1" fontAlgn="auto" latinLnBrk="0" hangingPunct="1">
              <a:lnSpc>
                <a:spcPct val="100000"/>
              </a:lnSpc>
              <a:spcBef>
                <a:spcPts val="0"/>
              </a:spcBef>
              <a:spcAft>
                <a:spcPts val="0"/>
              </a:spcAft>
              <a:buClrTx/>
              <a:buSzTx/>
              <a:tabLst/>
              <a:defRPr/>
            </a:pPr>
            <a:r>
              <a:rPr lang="it-IT" sz="2000" b="1" dirty="0">
                <a:solidFill>
                  <a:prstClr val="black"/>
                </a:solidFill>
                <a:latin typeface="Palatino Linotype" panose="02040502050505030304" pitchFamily="18" charset="0"/>
                <a:sym typeface="Wingdings" panose="05000000000000000000" pitchFamily="2" charset="2"/>
              </a:rPr>
              <a:t>Lo scopo fondamentale dell’educazione è la formazione della persona umana che educa l’uomo alla libertà a prescindere dai suoi futuri compiti professionali e sociali.</a:t>
            </a:r>
          </a:p>
        </p:txBody>
      </p:sp>
    </p:spTree>
    <p:extLst>
      <p:ext uri="{BB962C8B-B14F-4D97-AF65-F5344CB8AC3E}">
        <p14:creationId xmlns:p14="http://schemas.microsoft.com/office/powerpoint/2010/main" val="4163120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regole per un nuovo umanesimo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600144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3897" y="2345496"/>
            <a:ext cx="9618464" cy="2862322"/>
          </a:xfrm>
          <a:prstGeom prst="rect">
            <a:avLst/>
          </a:prstGeom>
          <a:noFill/>
        </p:spPr>
        <p:txBody>
          <a:bodyPr wrap="square" rtlCol="0">
            <a:spAutoFit/>
          </a:bodyPr>
          <a:lstStyle/>
          <a:p>
            <a:pPr algn="just">
              <a:defRPr/>
            </a:pPr>
            <a:r>
              <a:rPr lang="it-IT" sz="2000" dirty="0">
                <a:solidFill>
                  <a:prstClr val="black"/>
                </a:solidFill>
                <a:latin typeface="Palatino Linotype" panose="02040502050505030304" pitchFamily="18" charset="0"/>
                <a:sym typeface="Wingdings" panose="05000000000000000000" pitchFamily="2" charset="2"/>
              </a:rPr>
              <a:t>L’educazione di cui parla Maritain è quindi un’educazione «liberale», ossia quella che mette ogni uomo in grado di pensare bene secondo le proprie facoltà naturali. Essa è accessibile a tutti e permette al giovane di orientarsi liberamente verso il proprio percorso professionale, tecnico o scientifico, rispettando le sue inclinazioni. Questa educazione deve estendersi fino ai diciotto anni e avere come fulcro le opere letterarie e la filosofia.</a:t>
            </a:r>
          </a:p>
          <a:p>
            <a:pPr algn="just">
              <a:defRPr/>
            </a:pPr>
            <a:endParaRPr lang="it-IT" sz="2000" b="1" dirty="0">
              <a:solidFill>
                <a:prstClr val="black"/>
              </a:solidFill>
              <a:latin typeface="Palatino Linotype" panose="02040502050505030304" pitchFamily="18" charset="0"/>
              <a:sym typeface="Wingdings" panose="05000000000000000000" pitchFamily="2" charset="2"/>
            </a:endParaRPr>
          </a:p>
          <a:p>
            <a:pPr algn="just">
              <a:defRPr/>
            </a:pPr>
            <a:r>
              <a:rPr lang="it-IT" sz="2000" b="1" dirty="0">
                <a:solidFill>
                  <a:prstClr val="black"/>
                </a:solidFill>
                <a:latin typeface="Palatino Linotype" panose="02040502050505030304" pitchFamily="18" charset="0"/>
                <a:sym typeface="Wingdings" panose="05000000000000000000" pitchFamily="2" charset="2"/>
              </a:rPr>
              <a:t>L’educazione trova nell’amore per Dio la possibilità di valorizzare e perfezionare le capacità sia intellettuali sia morali.</a:t>
            </a:r>
          </a:p>
        </p:txBody>
      </p:sp>
    </p:spTree>
    <p:extLst>
      <p:ext uri="{BB962C8B-B14F-4D97-AF65-F5344CB8AC3E}">
        <p14:creationId xmlns:p14="http://schemas.microsoft.com/office/powerpoint/2010/main" val="2660077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Maritain, distinzione tra attività di studio e di gioco</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1230192" y="5942112"/>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92C694EC-DA1F-DFB2-256F-BFACBBD87F0E}"/>
              </a:ext>
            </a:extLst>
          </p:cNvPr>
          <p:cNvPicPr>
            <a:picLocks noChangeAspect="1"/>
          </p:cNvPicPr>
          <p:nvPr/>
        </p:nvPicPr>
        <p:blipFill>
          <a:blip r:embed="rId3"/>
          <a:stretch>
            <a:fillRect/>
          </a:stretch>
        </p:blipFill>
        <p:spPr>
          <a:xfrm>
            <a:off x="6335906" y="1921580"/>
            <a:ext cx="3515301" cy="4496537"/>
          </a:xfrm>
          <a:prstGeom prst="rect">
            <a:avLst/>
          </a:prstGeom>
        </p:spPr>
      </p:pic>
      <p:sp>
        <p:nvSpPr>
          <p:cNvPr id="5" name="CasellaDiTesto 4">
            <a:extLst>
              <a:ext uri="{FF2B5EF4-FFF2-40B4-BE49-F238E27FC236}">
                <a16:creationId xmlns:a16="http://schemas.microsoft.com/office/drawing/2014/main" id="{41C92AEF-DD88-65FA-D1BD-BA2C042CCE08}"/>
              </a:ext>
            </a:extLst>
          </p:cNvPr>
          <p:cNvSpPr txBox="1"/>
          <p:nvPr/>
        </p:nvSpPr>
        <p:spPr>
          <a:xfrm>
            <a:off x="1230192" y="2179092"/>
            <a:ext cx="3115870" cy="35394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Analizza e comprendi il testo.</a:t>
            </a:r>
          </a:p>
        </p:txBody>
      </p:sp>
    </p:spTree>
    <p:extLst>
      <p:ext uri="{BB962C8B-B14F-4D97-AF65-F5344CB8AC3E}">
        <p14:creationId xmlns:p14="http://schemas.microsoft.com/office/powerpoint/2010/main" val="3753435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Maritain: il personalismo e l'umanesimo integrale</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0722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679225" y="5730251"/>
            <a:ext cx="5416775" cy="353943"/>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hlinkClick r:id="rId3"/>
              </a:rPr>
              <a:t>https://youtu.be/uyQlGXMj7g4?si=XwE8IWsn_z-Al9t-</a:t>
            </a:r>
            <a:endPar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pic>
        <p:nvPicPr>
          <p:cNvPr id="4" name="Immagine 3">
            <a:extLst>
              <a:ext uri="{FF2B5EF4-FFF2-40B4-BE49-F238E27FC236}">
                <a16:creationId xmlns:a16="http://schemas.microsoft.com/office/drawing/2014/main" id="{7CC584C1-5868-7E28-D6FF-F64D7743DB22}"/>
              </a:ext>
            </a:extLst>
          </p:cNvPr>
          <p:cNvPicPr>
            <a:picLocks noChangeAspect="1"/>
          </p:cNvPicPr>
          <p:nvPr/>
        </p:nvPicPr>
        <p:blipFill>
          <a:blip r:embed="rId4"/>
          <a:stretch>
            <a:fillRect/>
          </a:stretch>
        </p:blipFill>
        <p:spPr>
          <a:xfrm>
            <a:off x="4815986" y="2036287"/>
            <a:ext cx="2560027" cy="3467499"/>
          </a:xfrm>
          <a:prstGeom prst="rect">
            <a:avLst/>
          </a:prstGeom>
        </p:spPr>
      </p:pic>
    </p:spTree>
    <p:extLst>
      <p:ext uri="{BB962C8B-B14F-4D97-AF65-F5344CB8AC3E}">
        <p14:creationId xmlns:p14="http://schemas.microsoft.com/office/powerpoint/2010/main" val="3864689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50865"/>
            <a:ext cx="639584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Emmanuel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09586" y="2535539"/>
            <a:ext cx="5872951" cy="2139047"/>
          </a:xfrm>
          <a:prstGeom prst="rect">
            <a:avLst/>
          </a:prstGeom>
          <a:noFill/>
        </p:spPr>
        <p:txBody>
          <a:bodyPr wrap="square" rtlCol="0">
            <a:spAutoFit/>
          </a:bodyPr>
          <a:lstStyle/>
          <a:p>
            <a:pPr algn="just">
              <a:defRPr/>
            </a:pPr>
            <a:r>
              <a:rPr lang="it-IT" sz="1900" dirty="0">
                <a:solidFill>
                  <a:prstClr val="black"/>
                </a:solidFill>
                <a:latin typeface="Palatino Linotype" panose="02040502050505030304" pitchFamily="18" charset="0"/>
                <a:sym typeface="Wingdings" panose="05000000000000000000" pitchFamily="2" charset="2"/>
              </a:rPr>
              <a:t>Mounier, vivendo in Francia, rivolgeva le sue critiche soprattutto all’individualismo liberista borghese, che poneva:</a:t>
            </a:r>
          </a:p>
          <a:p>
            <a:pPr marL="285750" indent="-285750" algn="just">
              <a:buFont typeface="Arial" panose="020B0604020202020204" pitchFamily="34" charset="0"/>
              <a:buChar char="•"/>
              <a:defRPr/>
            </a:pPr>
            <a:r>
              <a:rPr lang="it-IT" sz="1900" b="1" dirty="0">
                <a:solidFill>
                  <a:prstClr val="black"/>
                </a:solidFill>
                <a:latin typeface="Palatino Linotype" panose="02040502050505030304" pitchFamily="18" charset="0"/>
                <a:sym typeface="Wingdings" panose="05000000000000000000" pitchFamily="2" charset="2"/>
              </a:rPr>
              <a:t>il denaro al di sopra di ogni altro valore</a:t>
            </a:r>
            <a:r>
              <a:rPr lang="it-IT" sz="1900" dirty="0">
                <a:solidFill>
                  <a:prstClr val="black"/>
                </a:solidFill>
                <a:latin typeface="Palatino Linotype" panose="02040502050505030304" pitchFamily="18" charset="0"/>
                <a:sym typeface="Wingdings" panose="05000000000000000000" pitchFamily="2" charset="2"/>
              </a:rPr>
              <a:t>;</a:t>
            </a:r>
          </a:p>
          <a:p>
            <a:pPr marL="285750" indent="-285750" algn="just">
              <a:buFont typeface="Arial" panose="020B0604020202020204" pitchFamily="34" charset="0"/>
              <a:buChar char="•"/>
              <a:defRPr/>
            </a:pPr>
            <a:r>
              <a:rPr lang="it-IT" sz="1900" b="1" dirty="0">
                <a:solidFill>
                  <a:prstClr val="black"/>
                </a:solidFill>
                <a:latin typeface="Palatino Linotype" panose="02040502050505030304" pitchFamily="18" charset="0"/>
                <a:sym typeface="Wingdings" panose="05000000000000000000" pitchFamily="2" charset="2"/>
              </a:rPr>
              <a:t>il singolo contro i singoli (competizione, logica del mercato), idea che la </a:t>
            </a:r>
            <a:r>
              <a:rPr lang="it-IT" sz="1900" b="1" i="1" dirty="0">
                <a:solidFill>
                  <a:prstClr val="black"/>
                </a:solidFill>
                <a:latin typeface="Palatino Linotype" panose="02040502050505030304" pitchFamily="18" charset="0"/>
                <a:sym typeface="Wingdings" panose="05000000000000000000" pitchFamily="2" charset="2"/>
              </a:rPr>
              <a:t>felicità di ciascuno </a:t>
            </a:r>
            <a:r>
              <a:rPr lang="it-IT" sz="1900" b="1" dirty="0">
                <a:solidFill>
                  <a:prstClr val="black"/>
                </a:solidFill>
                <a:latin typeface="Palatino Linotype" panose="02040502050505030304" pitchFamily="18" charset="0"/>
                <a:sym typeface="Wingdings" panose="05000000000000000000" pitchFamily="2" charset="2"/>
              </a:rPr>
              <a:t>equivalga alla </a:t>
            </a:r>
            <a:r>
              <a:rPr lang="it-IT" sz="1900" b="1" i="1" dirty="0">
                <a:solidFill>
                  <a:prstClr val="black"/>
                </a:solidFill>
                <a:latin typeface="Palatino Linotype" panose="02040502050505030304" pitchFamily="18" charset="0"/>
                <a:sym typeface="Wingdings" panose="05000000000000000000" pitchFamily="2" charset="2"/>
              </a:rPr>
              <a:t>felicità di tutti</a:t>
            </a:r>
            <a:r>
              <a:rPr lang="it-IT" sz="1900" dirty="0">
                <a:solidFill>
                  <a:prstClr val="black"/>
                </a:solidFill>
                <a:latin typeface="Palatino Linotype" panose="02040502050505030304" pitchFamily="18" charset="0"/>
                <a:sym typeface="Wingdings" panose="05000000000000000000" pitchFamily="2" charset="2"/>
              </a:rPr>
              <a:t>.</a:t>
            </a:r>
            <a:endParaRPr lang="it-IT" sz="1900" b="1" dirty="0">
              <a:solidFill>
                <a:prstClr val="black"/>
              </a:solidFill>
              <a:latin typeface="Palatino Linotype" panose="02040502050505030304" pitchFamily="18" charset="0"/>
              <a:sym typeface="Wingdings" panose="05000000000000000000" pitchFamily="2" charset="2"/>
            </a:endParaRPr>
          </a:p>
        </p:txBody>
      </p:sp>
      <p:pic>
        <p:nvPicPr>
          <p:cNvPr id="6" name="Immagine 5">
            <a:extLst>
              <a:ext uri="{FF2B5EF4-FFF2-40B4-BE49-F238E27FC236}">
                <a16:creationId xmlns:a16="http://schemas.microsoft.com/office/drawing/2014/main" id="{9223441C-452B-8260-BB1B-7B337A166AF1}"/>
              </a:ext>
            </a:extLst>
          </p:cNvPr>
          <p:cNvPicPr>
            <a:picLocks noChangeAspect="1"/>
          </p:cNvPicPr>
          <p:nvPr/>
        </p:nvPicPr>
        <p:blipFill>
          <a:blip r:embed="rId3"/>
          <a:srcRect l="6859"/>
          <a:stretch/>
        </p:blipFill>
        <p:spPr>
          <a:xfrm>
            <a:off x="7995165" y="2347906"/>
            <a:ext cx="2907196" cy="2857500"/>
          </a:xfrm>
          <a:prstGeom prst="rect">
            <a:avLst/>
          </a:prstGeom>
        </p:spPr>
      </p:pic>
    </p:spTree>
    <p:extLst>
      <p:ext uri="{BB962C8B-B14F-4D97-AF65-F5344CB8AC3E}">
        <p14:creationId xmlns:p14="http://schemas.microsoft.com/office/powerpoint/2010/main" val="135120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50865"/>
            <a:ext cx="639584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Emmanuel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09586" y="2333365"/>
            <a:ext cx="5872951" cy="3416320"/>
          </a:xfrm>
          <a:prstGeom prst="rect">
            <a:avLst/>
          </a:prstGeom>
          <a:noFill/>
        </p:spPr>
        <p:txBody>
          <a:bodyPr wrap="square" rtlCol="0">
            <a:spAutoFit/>
          </a:bodyPr>
          <a:lstStyle/>
          <a:p>
            <a:pPr algn="just">
              <a:defRPr/>
            </a:pPr>
            <a:r>
              <a:rPr lang="it-IT" dirty="0">
                <a:solidFill>
                  <a:prstClr val="black"/>
                </a:solidFill>
                <a:latin typeface="Palatino Linotype" panose="02040502050505030304" pitchFamily="18" charset="0"/>
                <a:sym typeface="Wingdings" panose="05000000000000000000" pitchFamily="2" charset="2"/>
              </a:rPr>
              <a:t>Il suo ideale di uomo è l’uomo dell’</a:t>
            </a:r>
            <a:r>
              <a:rPr lang="it-IT" b="1" dirty="0">
                <a:solidFill>
                  <a:prstClr val="black"/>
                </a:solidFill>
                <a:latin typeface="Palatino Linotype" panose="02040502050505030304" pitchFamily="18" charset="0"/>
                <a:sym typeface="Wingdings" panose="05000000000000000000" pitchFamily="2" charset="2"/>
              </a:rPr>
              <a:t>essere</a:t>
            </a:r>
            <a:r>
              <a:rPr lang="it-IT" dirty="0">
                <a:solidFill>
                  <a:prstClr val="black"/>
                </a:solidFill>
                <a:latin typeface="Palatino Linotype" panose="02040502050505030304" pitchFamily="18" charset="0"/>
                <a:sym typeface="Wingdings" panose="05000000000000000000" pitchFamily="2" charset="2"/>
              </a:rPr>
              <a:t> e non dell’avere, quello che conserva le virtù dell’infanzia:</a:t>
            </a:r>
          </a:p>
          <a:p>
            <a:pPr marL="342900" indent="-342900" algn="just">
              <a:buFont typeface="Arial" panose="020B0604020202020204" pitchFamily="34" charset="0"/>
              <a:buChar char="•"/>
              <a:defRPr/>
            </a:pPr>
            <a:r>
              <a:rPr lang="it-IT" dirty="0">
                <a:solidFill>
                  <a:prstClr val="black"/>
                </a:solidFill>
                <a:latin typeface="Palatino Linotype" panose="02040502050505030304" pitchFamily="18" charset="0"/>
                <a:sym typeface="Wingdings" panose="05000000000000000000" pitchFamily="2" charset="2"/>
              </a:rPr>
              <a:t>la </a:t>
            </a:r>
            <a:r>
              <a:rPr lang="it-IT" b="1" dirty="0">
                <a:solidFill>
                  <a:prstClr val="black"/>
                </a:solidFill>
                <a:latin typeface="Palatino Linotype" panose="02040502050505030304" pitchFamily="18" charset="0"/>
                <a:sym typeface="Wingdings" panose="05000000000000000000" pitchFamily="2" charset="2"/>
              </a:rPr>
              <a:t>gioia</a:t>
            </a:r>
            <a:r>
              <a:rPr lang="it-IT" dirty="0">
                <a:solidFill>
                  <a:prstClr val="black"/>
                </a:solidFill>
                <a:latin typeface="Palatino Linotype" panose="02040502050505030304" pitchFamily="18" charset="0"/>
                <a:sym typeface="Wingdings" panose="05000000000000000000" pitchFamily="2" charset="2"/>
              </a:rPr>
              <a:t>, la </a:t>
            </a:r>
            <a:r>
              <a:rPr lang="it-IT" b="1" dirty="0">
                <a:solidFill>
                  <a:prstClr val="black"/>
                </a:solidFill>
                <a:latin typeface="Palatino Linotype" panose="02040502050505030304" pitchFamily="18" charset="0"/>
                <a:sym typeface="Wingdings" panose="05000000000000000000" pitchFamily="2" charset="2"/>
              </a:rPr>
              <a:t>gratuità</a:t>
            </a:r>
            <a:r>
              <a:rPr lang="it-IT" dirty="0">
                <a:solidFill>
                  <a:prstClr val="black"/>
                </a:solidFill>
                <a:latin typeface="Palatino Linotype" panose="02040502050505030304" pitchFamily="18" charset="0"/>
                <a:sym typeface="Wingdings" panose="05000000000000000000" pitchFamily="2" charset="2"/>
              </a:rPr>
              <a:t>, la </a:t>
            </a:r>
            <a:r>
              <a:rPr lang="it-IT" b="1" dirty="0">
                <a:solidFill>
                  <a:prstClr val="black"/>
                </a:solidFill>
                <a:latin typeface="Palatino Linotype" panose="02040502050505030304" pitchFamily="18" charset="0"/>
                <a:sym typeface="Wingdings" panose="05000000000000000000" pitchFamily="2" charset="2"/>
              </a:rPr>
              <a:t>poesia</a:t>
            </a:r>
            <a:r>
              <a:rPr lang="it-IT" dirty="0">
                <a:solidFill>
                  <a:prstClr val="black"/>
                </a:solidFill>
                <a:latin typeface="Palatino Linotype" panose="02040502050505030304" pitchFamily="18" charset="0"/>
                <a:sym typeface="Wingdings" panose="05000000000000000000" pitchFamily="2" charset="2"/>
              </a:rPr>
              <a:t>, il </a:t>
            </a:r>
            <a:r>
              <a:rPr lang="it-IT" b="1" dirty="0">
                <a:solidFill>
                  <a:prstClr val="black"/>
                </a:solidFill>
                <a:latin typeface="Palatino Linotype" panose="02040502050505030304" pitchFamily="18" charset="0"/>
                <a:sym typeface="Wingdings" panose="05000000000000000000" pitchFamily="2" charset="2"/>
              </a:rPr>
              <a:t>contatto immediato con la natura e con gli altri.</a:t>
            </a:r>
          </a:p>
          <a:p>
            <a:pPr algn="just">
              <a:defRPr/>
            </a:pPr>
            <a:endParaRPr lang="it-IT" dirty="0">
              <a:solidFill>
                <a:prstClr val="black"/>
              </a:solidFill>
              <a:latin typeface="Palatino Linotype" panose="02040502050505030304" pitchFamily="18" charset="0"/>
              <a:sym typeface="Wingdings" panose="05000000000000000000" pitchFamily="2" charset="2"/>
            </a:endParaRPr>
          </a:p>
          <a:p>
            <a:pPr algn="just">
              <a:defRPr/>
            </a:pPr>
            <a:r>
              <a:rPr lang="it-IT" i="1" dirty="0">
                <a:solidFill>
                  <a:prstClr val="black"/>
                </a:solidFill>
                <a:latin typeface="Palatino Linotype" panose="02040502050505030304" pitchFamily="18" charset="0"/>
                <a:sym typeface="Wingdings" panose="05000000000000000000" pitchFamily="2" charset="2"/>
              </a:rPr>
              <a:t>L’uomo borghese invece è quello dell’avere, avaro, mediocre dal punto di vista morale e spirituale.</a:t>
            </a:r>
          </a:p>
          <a:p>
            <a:pPr algn="just">
              <a:defRPr/>
            </a:pPr>
            <a:endParaRPr lang="it-IT" dirty="0">
              <a:solidFill>
                <a:prstClr val="black"/>
              </a:solidFill>
              <a:latin typeface="Palatino Linotype" panose="02040502050505030304" pitchFamily="18" charset="0"/>
              <a:sym typeface="Wingdings" panose="05000000000000000000" pitchFamily="2" charset="2"/>
            </a:endParaRPr>
          </a:p>
          <a:p>
            <a:pPr algn="just">
              <a:defRPr/>
            </a:pPr>
            <a:r>
              <a:rPr lang="it-IT" dirty="0">
                <a:solidFill>
                  <a:prstClr val="black"/>
                </a:solidFill>
                <a:latin typeface="Palatino Linotype" panose="02040502050505030304" pitchFamily="18" charset="0"/>
                <a:sym typeface="Wingdings" panose="05000000000000000000" pitchFamily="2" charset="2"/>
              </a:rPr>
              <a:t>Autori successivi lo ha definito il </a:t>
            </a:r>
            <a:r>
              <a:rPr lang="it-IT" b="1" dirty="0">
                <a:solidFill>
                  <a:prstClr val="black"/>
                </a:solidFill>
                <a:latin typeface="Palatino Linotype" panose="02040502050505030304" pitchFamily="18" charset="0"/>
                <a:sym typeface="Wingdings" panose="05000000000000000000" pitchFamily="2" charset="2"/>
              </a:rPr>
              <a:t>socialista bianco </a:t>
            </a:r>
            <a:r>
              <a:rPr lang="it-IT" dirty="0">
                <a:solidFill>
                  <a:prstClr val="black"/>
                </a:solidFill>
                <a:latin typeface="Palatino Linotype" panose="02040502050505030304" pitchFamily="18" charset="0"/>
                <a:sym typeface="Wingdings" panose="05000000000000000000" pitchFamily="2" charset="2"/>
              </a:rPr>
              <a:t>(poiché la sua proposta politica-personalista costituì una via alternativa a metà fra capitalismo liberista e socialismo marxista).</a:t>
            </a:r>
          </a:p>
        </p:txBody>
      </p:sp>
      <p:pic>
        <p:nvPicPr>
          <p:cNvPr id="6" name="Immagine 5">
            <a:extLst>
              <a:ext uri="{FF2B5EF4-FFF2-40B4-BE49-F238E27FC236}">
                <a16:creationId xmlns:a16="http://schemas.microsoft.com/office/drawing/2014/main" id="{9223441C-452B-8260-BB1B-7B337A166AF1}"/>
              </a:ext>
            </a:extLst>
          </p:cNvPr>
          <p:cNvPicPr>
            <a:picLocks noChangeAspect="1"/>
          </p:cNvPicPr>
          <p:nvPr/>
        </p:nvPicPr>
        <p:blipFill>
          <a:blip r:embed="rId3"/>
          <a:srcRect l="6859"/>
          <a:stretch/>
        </p:blipFill>
        <p:spPr>
          <a:xfrm>
            <a:off x="7995165" y="2612775"/>
            <a:ext cx="2907196" cy="2857500"/>
          </a:xfrm>
          <a:prstGeom prst="rect">
            <a:avLst/>
          </a:prstGeom>
        </p:spPr>
      </p:pic>
    </p:spTree>
    <p:extLst>
      <p:ext uri="{BB962C8B-B14F-4D97-AF65-F5344CB8AC3E}">
        <p14:creationId xmlns:p14="http://schemas.microsoft.com/office/powerpoint/2010/main" val="3096009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50865"/>
            <a:ext cx="639584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Emmanuel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09586" y="2414744"/>
            <a:ext cx="5872951" cy="2723823"/>
          </a:xfrm>
          <a:prstGeom prst="rect">
            <a:avLst/>
          </a:prstGeom>
          <a:noFill/>
        </p:spPr>
        <p:txBody>
          <a:bodyPr wrap="square" rtlCol="0">
            <a:spAutoFit/>
          </a:bodyPr>
          <a:lstStyle/>
          <a:p>
            <a:pPr algn="just">
              <a:defRPr/>
            </a:pPr>
            <a:r>
              <a:rPr lang="it-IT" sz="1900" dirty="0">
                <a:solidFill>
                  <a:prstClr val="black"/>
                </a:solidFill>
                <a:latin typeface="Palatino Linotype" panose="02040502050505030304" pitchFamily="18" charset="0"/>
                <a:sym typeface="Wingdings" panose="05000000000000000000" pitchFamily="2" charset="2"/>
              </a:rPr>
              <a:t>Anche il marxismo fu molto criticato da Mounier:</a:t>
            </a:r>
          </a:p>
          <a:p>
            <a:pPr algn="just">
              <a:defRPr/>
            </a:pPr>
            <a:r>
              <a:rPr lang="it-IT" sz="1900" dirty="0">
                <a:solidFill>
                  <a:prstClr val="black"/>
                </a:solidFill>
                <a:latin typeface="Palatino Linotype" panose="02040502050505030304" pitchFamily="18" charset="0"/>
                <a:sym typeface="Wingdings" panose="05000000000000000000" pitchFamily="2" charset="2"/>
              </a:rPr>
              <a:t>definito il figlio ribelle del capitalismo, perché alla fine anche per Marx tutto si risolve sul piano economico.</a:t>
            </a:r>
          </a:p>
          <a:p>
            <a:pPr algn="just">
              <a:defRPr/>
            </a:pPr>
            <a:endParaRPr lang="it-IT" sz="1900" dirty="0">
              <a:solidFill>
                <a:prstClr val="black"/>
              </a:solidFill>
              <a:latin typeface="Palatino Linotype" panose="02040502050505030304" pitchFamily="18" charset="0"/>
              <a:sym typeface="Wingdings" panose="05000000000000000000" pitchFamily="2" charset="2"/>
            </a:endParaRPr>
          </a:p>
          <a:p>
            <a:pPr algn="just">
              <a:defRPr/>
            </a:pPr>
            <a:r>
              <a:rPr lang="it-IT" sz="1900" dirty="0">
                <a:solidFill>
                  <a:prstClr val="black"/>
                </a:solidFill>
                <a:latin typeface="Palatino Linotype" panose="02040502050505030304" pitchFamily="18" charset="0"/>
                <a:sym typeface="Wingdings" panose="05000000000000000000" pitchFamily="2" charset="2"/>
              </a:rPr>
              <a:t>Le società marxiste pensano di assicurare la felicità fornendo beni materiali alle persone, ma sono società tristi poiché ignorano tutte le altre dimensioni della persona.</a:t>
            </a:r>
          </a:p>
        </p:txBody>
      </p:sp>
      <p:pic>
        <p:nvPicPr>
          <p:cNvPr id="6" name="Immagine 5">
            <a:extLst>
              <a:ext uri="{FF2B5EF4-FFF2-40B4-BE49-F238E27FC236}">
                <a16:creationId xmlns:a16="http://schemas.microsoft.com/office/drawing/2014/main" id="{9223441C-452B-8260-BB1B-7B337A166AF1}"/>
              </a:ext>
            </a:extLst>
          </p:cNvPr>
          <p:cNvPicPr>
            <a:picLocks noChangeAspect="1"/>
          </p:cNvPicPr>
          <p:nvPr/>
        </p:nvPicPr>
        <p:blipFill>
          <a:blip r:embed="rId3"/>
          <a:srcRect l="6859"/>
          <a:stretch/>
        </p:blipFill>
        <p:spPr>
          <a:xfrm>
            <a:off x="7995165" y="2347906"/>
            <a:ext cx="2907196" cy="2857500"/>
          </a:xfrm>
          <a:prstGeom prst="rect">
            <a:avLst/>
          </a:prstGeom>
        </p:spPr>
      </p:pic>
    </p:spTree>
    <p:extLst>
      <p:ext uri="{BB962C8B-B14F-4D97-AF65-F5344CB8AC3E}">
        <p14:creationId xmlns:p14="http://schemas.microsoft.com/office/powerpoint/2010/main" val="1572381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50865"/>
            <a:ext cx="639584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Emmanuel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61835" y="2789455"/>
            <a:ext cx="5768454" cy="1631216"/>
          </a:xfrm>
          <a:prstGeom prst="rect">
            <a:avLst/>
          </a:prstGeom>
          <a:noFill/>
        </p:spPr>
        <p:txBody>
          <a:bodyPr wrap="square" rtlCol="0">
            <a:spAutoFit/>
          </a:bodyPr>
          <a:lstStyle/>
          <a:p>
            <a:pPr algn="just">
              <a:defRPr/>
            </a:pPr>
            <a:r>
              <a:rPr lang="it-IT" sz="2000" b="1" dirty="0">
                <a:solidFill>
                  <a:prstClr val="black"/>
                </a:solidFill>
                <a:latin typeface="Palatino Linotype" panose="02040502050505030304" pitchFamily="18" charset="0"/>
                <a:sym typeface="Wingdings" panose="05000000000000000000" pitchFamily="2" charset="2"/>
              </a:rPr>
              <a:t>«</a:t>
            </a:r>
            <a:r>
              <a:rPr lang="it-IT" sz="2000" b="1" i="1" dirty="0">
                <a:solidFill>
                  <a:prstClr val="black"/>
                </a:solidFill>
                <a:latin typeface="Palatino Linotype" panose="02040502050505030304" pitchFamily="18" charset="0"/>
                <a:sym typeface="Wingdings" panose="05000000000000000000" pitchFamily="2" charset="2"/>
              </a:rPr>
              <a:t>Un regime personalista è un regime che assicura ad ogni persona il suo posto autonomo ed efficace nell’organismo collettivo e non rifiuta a nessuno, anche se avverso al regime, il più piccolo dei diritti della persona</a:t>
            </a:r>
            <a:r>
              <a:rPr lang="it-IT" sz="2000" b="1" dirty="0">
                <a:solidFill>
                  <a:prstClr val="black"/>
                </a:solidFill>
                <a:latin typeface="Palatino Linotype" panose="02040502050505030304" pitchFamily="18" charset="0"/>
                <a:sym typeface="Wingdings" panose="05000000000000000000" pitchFamily="2" charset="2"/>
              </a:rPr>
              <a:t>»</a:t>
            </a:r>
          </a:p>
        </p:txBody>
      </p:sp>
      <p:pic>
        <p:nvPicPr>
          <p:cNvPr id="6" name="Immagine 5">
            <a:extLst>
              <a:ext uri="{FF2B5EF4-FFF2-40B4-BE49-F238E27FC236}">
                <a16:creationId xmlns:a16="http://schemas.microsoft.com/office/drawing/2014/main" id="{9223441C-452B-8260-BB1B-7B337A166AF1}"/>
              </a:ext>
            </a:extLst>
          </p:cNvPr>
          <p:cNvPicPr>
            <a:picLocks noChangeAspect="1"/>
          </p:cNvPicPr>
          <p:nvPr/>
        </p:nvPicPr>
        <p:blipFill>
          <a:blip r:embed="rId3"/>
          <a:srcRect l="6859"/>
          <a:stretch/>
        </p:blipFill>
        <p:spPr>
          <a:xfrm>
            <a:off x="7995165" y="2347906"/>
            <a:ext cx="2907196" cy="2857500"/>
          </a:xfrm>
          <a:prstGeom prst="rect">
            <a:avLst/>
          </a:prstGeom>
        </p:spPr>
      </p:pic>
    </p:spTree>
    <p:extLst>
      <p:ext uri="{BB962C8B-B14F-4D97-AF65-F5344CB8AC3E}">
        <p14:creationId xmlns:p14="http://schemas.microsoft.com/office/powerpoint/2010/main" val="4198823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50865"/>
            <a:ext cx="6395847"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Emmanuel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47939" y="2291634"/>
            <a:ext cx="6196245" cy="2970044"/>
          </a:xfrm>
          <a:prstGeom prst="rect">
            <a:avLst/>
          </a:prstGeom>
          <a:noFill/>
        </p:spPr>
        <p:txBody>
          <a:bodyPr wrap="square" rtlCol="0">
            <a:spAutoFit/>
          </a:bodyPr>
          <a:lstStyle/>
          <a:p>
            <a:pPr algn="just">
              <a:defRPr/>
            </a:pPr>
            <a:r>
              <a:rPr lang="it-IT" sz="1700" b="1" dirty="0">
                <a:solidFill>
                  <a:prstClr val="black"/>
                </a:solidFill>
                <a:latin typeface="Palatino Linotype" panose="02040502050505030304" pitchFamily="18" charset="0"/>
                <a:sym typeface="Wingdings" panose="05000000000000000000" pitchFamily="2" charset="2"/>
              </a:rPr>
              <a:t>Emmanuel Mounier </a:t>
            </a:r>
            <a:r>
              <a:rPr lang="it-IT" sz="1700" dirty="0">
                <a:solidFill>
                  <a:prstClr val="black"/>
                </a:solidFill>
                <a:latin typeface="Palatino Linotype" panose="02040502050505030304" pitchFamily="18" charset="0"/>
                <a:sym typeface="Wingdings" panose="05000000000000000000" pitchFamily="2" charset="2"/>
              </a:rPr>
              <a:t>(1905-1950), influenzato dal marxismo, valorizza la responsabilità personale, l’impegno sociale e la creatività. Il suo ideale di uomo è pienamente impegnato sia nella storia sia nei valori spirituali.</a:t>
            </a:r>
          </a:p>
          <a:p>
            <a:pPr algn="just">
              <a:defRPr/>
            </a:pPr>
            <a:endParaRPr lang="it-IT" sz="1700" dirty="0">
              <a:solidFill>
                <a:prstClr val="black"/>
              </a:solidFill>
              <a:latin typeface="Palatino Linotype" panose="02040502050505030304" pitchFamily="18" charset="0"/>
              <a:sym typeface="Wingdings" panose="05000000000000000000" pitchFamily="2" charset="2"/>
            </a:endParaRPr>
          </a:p>
          <a:p>
            <a:pPr algn="just">
              <a:defRPr/>
            </a:pPr>
            <a:r>
              <a:rPr lang="it-IT" sz="1700" dirty="0">
                <a:solidFill>
                  <a:prstClr val="black"/>
                </a:solidFill>
                <a:latin typeface="Palatino Linotype" panose="02040502050505030304" pitchFamily="18" charset="0"/>
                <a:sym typeface="Wingdings" panose="05000000000000000000" pitchFamily="2" charset="2"/>
              </a:rPr>
              <a:t>Egli propone un’educazione di tipo comunitario, fondata sull’armonizzazione di tre tensioni: verso il basso (il corpo), verso l’alto (lo spirito) e verso il largo (la comunione). L’“uomo nuovo”, che dà valore all’amore e al dono di sé agli altri, si forma attraverso istituzioni educative e istruttive fondamentali: la Chiesa, la famiglia, la scuola e la società.</a:t>
            </a:r>
            <a:endParaRPr lang="it-IT" sz="1700" b="1" dirty="0">
              <a:solidFill>
                <a:prstClr val="black"/>
              </a:solidFill>
              <a:latin typeface="Palatino Linotype" panose="02040502050505030304" pitchFamily="18" charset="0"/>
              <a:sym typeface="Wingdings" panose="05000000000000000000" pitchFamily="2" charset="2"/>
            </a:endParaRPr>
          </a:p>
        </p:txBody>
      </p:sp>
      <p:pic>
        <p:nvPicPr>
          <p:cNvPr id="6" name="Immagine 5">
            <a:extLst>
              <a:ext uri="{FF2B5EF4-FFF2-40B4-BE49-F238E27FC236}">
                <a16:creationId xmlns:a16="http://schemas.microsoft.com/office/drawing/2014/main" id="{9223441C-452B-8260-BB1B-7B337A166AF1}"/>
              </a:ext>
            </a:extLst>
          </p:cNvPr>
          <p:cNvPicPr>
            <a:picLocks noChangeAspect="1"/>
          </p:cNvPicPr>
          <p:nvPr/>
        </p:nvPicPr>
        <p:blipFill>
          <a:blip r:embed="rId3"/>
          <a:srcRect l="6859"/>
          <a:stretch/>
        </p:blipFill>
        <p:spPr>
          <a:xfrm>
            <a:off x="7995165" y="2347906"/>
            <a:ext cx="2907196" cy="2857500"/>
          </a:xfrm>
          <a:prstGeom prst="rect">
            <a:avLst/>
          </a:prstGeom>
        </p:spPr>
      </p:pic>
    </p:spTree>
    <p:extLst>
      <p:ext uri="{BB962C8B-B14F-4D97-AF65-F5344CB8AC3E}">
        <p14:creationId xmlns:p14="http://schemas.microsoft.com/office/powerpoint/2010/main" val="1053582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06514" y="87488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Emmanuel</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Mounier – «</a:t>
            </a:r>
            <a:r>
              <a:rPr kumimoji="0" lang="it-IT" sz="24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Che cos’è il personalismo</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(1948)</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47939" y="2503073"/>
            <a:ext cx="6196245" cy="2970044"/>
          </a:xfrm>
          <a:prstGeom prst="rect">
            <a:avLst/>
          </a:prstGeom>
          <a:noFill/>
        </p:spPr>
        <p:txBody>
          <a:bodyPr wrap="square" rtlCol="0">
            <a:spAutoFit/>
          </a:bodyPr>
          <a:lstStyle/>
          <a:p>
            <a:pPr algn="just">
              <a:defRPr/>
            </a:pPr>
            <a:r>
              <a:rPr lang="it-IT" sz="1700" dirty="0">
                <a:solidFill>
                  <a:prstClr val="black"/>
                </a:solidFill>
                <a:latin typeface="Palatino Linotype" panose="02040502050505030304" pitchFamily="18" charset="0"/>
                <a:sym typeface="Wingdings" panose="05000000000000000000" pitchFamily="2" charset="2"/>
              </a:rPr>
              <a:t>Quest’opera illustra i principi del personalismo, un movimento nato verso la metà degli anni Trenta,  promosso da Mounier. Il personalismo si colloca tra marxismo ed esistenzialismo e propone un’educazione centrata sulla persona: l’uomo è visto come individuo portatore e costruttore di valori intersoggettivi e comunitari, orientati al forte impegno, alla trascendenza e alla dimensione spirituale. Secondo il personalismo, l’uomo supera l’individualismo e ogni forma di materialismo scientifico o tecnologico: è un essere naturale e sociale, personalista e comunitario, in grado di comprendere sé stesso e gli altri.</a:t>
            </a:r>
          </a:p>
        </p:txBody>
      </p:sp>
      <p:pic>
        <p:nvPicPr>
          <p:cNvPr id="4" name="Immagine 3">
            <a:extLst>
              <a:ext uri="{FF2B5EF4-FFF2-40B4-BE49-F238E27FC236}">
                <a16:creationId xmlns:a16="http://schemas.microsoft.com/office/drawing/2014/main" id="{38C68A49-A2C3-816B-4C88-25BA3451F366}"/>
              </a:ext>
            </a:extLst>
          </p:cNvPr>
          <p:cNvPicPr>
            <a:picLocks noChangeAspect="1"/>
          </p:cNvPicPr>
          <p:nvPr/>
        </p:nvPicPr>
        <p:blipFill>
          <a:blip r:embed="rId3"/>
          <a:stretch>
            <a:fillRect/>
          </a:stretch>
        </p:blipFill>
        <p:spPr>
          <a:xfrm>
            <a:off x="8176631" y="2481468"/>
            <a:ext cx="2725730" cy="3013255"/>
          </a:xfrm>
          <a:prstGeom prst="rect">
            <a:avLst/>
          </a:prstGeom>
        </p:spPr>
      </p:pic>
    </p:spTree>
    <p:extLst>
      <p:ext uri="{BB962C8B-B14F-4D97-AF65-F5344CB8AC3E}">
        <p14:creationId xmlns:p14="http://schemas.microsoft.com/office/powerpoint/2010/main" val="4240125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588567"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Emmanuel</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Mounier</a:t>
            </a: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72451" y="2635567"/>
            <a:ext cx="5747221" cy="2246769"/>
          </a:xfrm>
          <a:prstGeom prst="rect">
            <a:avLst/>
          </a:prstGeom>
          <a:noFill/>
        </p:spPr>
        <p:txBody>
          <a:bodyPr wrap="square" rtlCol="0">
            <a:spAutoFit/>
          </a:bodyPr>
          <a:lstStyle/>
          <a:p>
            <a:pPr algn="just">
              <a:defRPr/>
            </a:pPr>
            <a:r>
              <a:rPr lang="it-IT" sz="2000" dirty="0">
                <a:solidFill>
                  <a:prstClr val="black"/>
                </a:solidFill>
                <a:latin typeface="Palatino Linotype" panose="02040502050505030304" pitchFamily="18" charset="0"/>
                <a:sym typeface="Wingdings" panose="05000000000000000000" pitchFamily="2" charset="2"/>
              </a:rPr>
              <a:t>Di fronte alla crisi del suo tempo, Mounier immagina un uomo impegnato nella comunità, la cui unità è fondata sull’amore. </a:t>
            </a:r>
            <a:r>
              <a:rPr lang="it-IT" sz="2000" b="1" dirty="0">
                <a:solidFill>
                  <a:prstClr val="black"/>
                </a:solidFill>
                <a:latin typeface="Palatino Linotype" panose="02040502050505030304" pitchFamily="18" charset="0"/>
                <a:sym typeface="Wingdings" panose="05000000000000000000" pitchFamily="2" charset="2"/>
              </a:rPr>
              <a:t>L’intervento pedagogico è sinonimo di azione e deve mirare a “suscitare”, estrinsecare e liberare, la persona, educandone la volontà e indirizzandola a una vita nella verità.</a:t>
            </a:r>
          </a:p>
        </p:txBody>
      </p:sp>
      <p:pic>
        <p:nvPicPr>
          <p:cNvPr id="4" name="Immagine 3">
            <a:extLst>
              <a:ext uri="{FF2B5EF4-FFF2-40B4-BE49-F238E27FC236}">
                <a16:creationId xmlns:a16="http://schemas.microsoft.com/office/drawing/2014/main" id="{38C68A49-A2C3-816B-4C88-25BA3451F366}"/>
              </a:ext>
            </a:extLst>
          </p:cNvPr>
          <p:cNvPicPr>
            <a:picLocks noChangeAspect="1"/>
          </p:cNvPicPr>
          <p:nvPr/>
        </p:nvPicPr>
        <p:blipFill>
          <a:blip r:embed="rId3"/>
          <a:stretch>
            <a:fillRect/>
          </a:stretch>
        </p:blipFill>
        <p:spPr>
          <a:xfrm>
            <a:off x="8316026" y="2173902"/>
            <a:ext cx="2586335" cy="2859156"/>
          </a:xfrm>
          <a:prstGeom prst="rect">
            <a:avLst/>
          </a:prstGeom>
        </p:spPr>
      </p:pic>
    </p:spTree>
    <p:extLst>
      <p:ext uri="{BB962C8B-B14F-4D97-AF65-F5344CB8AC3E}">
        <p14:creationId xmlns:p14="http://schemas.microsoft.com/office/powerpoint/2010/main" val="1595192260"/>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3967</Words>
  <Application>Microsoft Office PowerPoint</Application>
  <PresentationFormat>Widescreen</PresentationFormat>
  <Paragraphs>308</Paragraphs>
  <Slides>46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46</vt:i4>
      </vt:variant>
    </vt:vector>
  </HeadingPairs>
  <TitlesOfParts>
    <vt:vector size="51"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32</cp:revision>
  <dcterms:created xsi:type="dcterms:W3CDTF">2026-02-02T14:36:28Z</dcterms:created>
  <dcterms:modified xsi:type="dcterms:W3CDTF">2026-02-08T16:19:54Z</dcterms:modified>
</cp:coreProperties>
</file>