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04" r:id="rId2"/>
    <p:sldId id="505" r:id="rId3"/>
    <p:sldId id="506" r:id="rId4"/>
    <p:sldId id="507" r:id="rId5"/>
    <p:sldId id="508" r:id="rId6"/>
    <p:sldId id="509" r:id="rId7"/>
    <p:sldId id="510" r:id="rId8"/>
    <p:sldId id="512" r:id="rId9"/>
    <p:sldId id="513" r:id="rId10"/>
    <p:sldId id="514" r:id="rId11"/>
    <p:sldId id="515" r:id="rId12"/>
    <p:sldId id="516" r:id="rId13"/>
    <p:sldId id="517" r:id="rId14"/>
    <p:sldId id="518" r:id="rId15"/>
    <p:sldId id="519" r:id="rId16"/>
    <p:sldId id="520" r:id="rId17"/>
    <p:sldId id="521" r:id="rId18"/>
    <p:sldId id="522" r:id="rId19"/>
    <p:sldId id="523" r:id="rId20"/>
    <p:sldId id="524" r:id="rId21"/>
    <p:sldId id="525" r:id="rId22"/>
    <p:sldId id="526" r:id="rId23"/>
    <p:sldId id="527" r:id="rId24"/>
    <p:sldId id="528" r:id="rId25"/>
    <p:sldId id="529" r:id="rId26"/>
    <p:sldId id="530" r:id="rId27"/>
    <p:sldId id="531" r:id="rId28"/>
    <p:sldId id="532" r:id="rId29"/>
    <p:sldId id="533" r:id="rId30"/>
    <p:sldId id="534" r:id="rId31"/>
    <p:sldId id="535" r:id="rId32"/>
    <p:sldId id="536" r:id="rId33"/>
    <p:sldId id="537" r:id="rId34"/>
    <p:sldId id="538" r:id="rId35"/>
    <p:sldId id="539" r:id="rId36"/>
    <p:sldId id="540" r:id="rId37"/>
    <p:sldId id="541" r:id="rId38"/>
    <p:sldId id="542" r:id="rId39"/>
    <p:sldId id="543" r:id="rId40"/>
    <p:sldId id="544" r:id="rId41"/>
    <p:sldId id="545" r:id="rId42"/>
    <p:sldId id="546" r:id="rId43"/>
    <p:sldId id="547" r:id="rId44"/>
    <p:sldId id="548" r:id="rId45"/>
    <p:sldId id="549" r:id="rId46"/>
    <p:sldId id="550" r:id="rId47"/>
    <p:sldId id="551" r:id="rId48"/>
    <p:sldId id="552" r:id="rId49"/>
    <p:sldId id="553" r:id="rId50"/>
    <p:sldId id="554" r:id="rId51"/>
    <p:sldId id="555" r:id="rId52"/>
    <p:sldId id="556" r:id="rId53"/>
    <p:sldId id="557" r:id="rId54"/>
    <p:sldId id="558" r:id="rId55"/>
    <p:sldId id="559" r:id="rId56"/>
    <p:sldId id="560" r:id="rId57"/>
    <p:sldId id="561" r:id="rId58"/>
    <p:sldId id="562" r:id="rId59"/>
    <p:sldId id="563" r:id="rId60"/>
    <p:sldId id="564" r:id="rId61"/>
    <p:sldId id="565" r:id="rId62"/>
    <p:sldId id="566" r:id="rId63"/>
    <p:sldId id="567" r:id="rId64"/>
    <p:sldId id="568" r:id="rId65"/>
    <p:sldId id="569" r:id="rId66"/>
    <p:sldId id="570" r:id="rId67"/>
    <p:sldId id="571" r:id="rId68"/>
    <p:sldId id="572" r:id="rId6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7" d="100"/>
          <a:sy n="67" d="100"/>
        </p:scale>
        <p:origin x="644"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2894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65206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905200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079678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84455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4744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518726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02432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11076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80937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800593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01/02/2026</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27435842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uS8OonK7MLQ?si=xpKG8X4RCA0g0-FF"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hyperlink" Target="https://youtu.be/puymFA5NF_s?si=lu89SRaaPwkyXqov"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18646" y="2268552"/>
            <a:ext cx="9583715"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L’attivismo pedagogico e le riforme scolastiche in Italia hanno caratteristiche diverse rispetto agli altri Paesi europei e agli Stati Uniti.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situazione sociale e politica italiana tra la fine dell’Ottocento e l’inizio del Novecento è particolare: l’Italia proviene da una recente unità nazionale ed è caratterizzata da una società prevalentemente rurale e da un’economia di sussistenza. Il ceto operaio dei centri urbani vive con salari appena sufficienti a soddisfare i bisogni primari.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Nelle campagne, inoltre, si ha l’esigenza di far lavorare i propri figli sin da piccoli, ciò porta le famiglie a considerare 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scuola un lusso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non praticabile e inutile.</a:t>
            </a:r>
          </a:p>
        </p:txBody>
      </p:sp>
    </p:spTree>
    <p:extLst>
      <p:ext uri="{BB962C8B-B14F-4D97-AF65-F5344CB8AC3E}">
        <p14:creationId xmlns:p14="http://schemas.microsoft.com/office/powerpoint/2010/main" val="444447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02617" y="2268552"/>
            <a:ext cx="9583715"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 questa realtà sociale si aggiunge il disinteresse della classe dirigente, condiviso dall’aristocrazia terriera e da una borghesia economicamente arretrata, nei confronti di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un’alfabetizzazione di massa</a:t>
            </a:r>
            <a:r>
              <a:rPr lang="it-IT" sz="2000" dirty="0">
                <a:solidFill>
                  <a:prstClr val="black"/>
                </a:solidFill>
                <a:latin typeface="Palatino Linotype" panose="02040502050505030304" pitchFamily="18" charset="0"/>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Alla fine dell’Ottocento, sia i cattolici sia i socialisti pongono al centro dei loro programmi 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questione scolastica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con l’obiettivo di favorire la crescita della società italiana dal punto di vista culturale e sociale.</a:t>
            </a: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Considerate le esigenze sociali ed economiche del nostro Paese, l’attenzione principale viene rivolta all’istruzione primaria, infantile e all’educazione popolare.</a:t>
            </a:r>
            <a:endPar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1578707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67465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02617" y="2522173"/>
            <a:ext cx="958371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L’esigenza, quindi, di trasformare gli asili in luoghi educativi attraverso il lavoro di maestre qualificate favorì la messa in pratica di teorie pedagogiche come quelle:</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Montessori</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delle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sorelle Agazzi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Pizzigoni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Boschetti Alberti</a:t>
            </a:r>
          </a:p>
        </p:txBody>
      </p:sp>
    </p:spTree>
    <p:extLst>
      <p:ext uri="{BB962C8B-B14F-4D97-AF65-F5344CB8AC3E}">
        <p14:creationId xmlns:p14="http://schemas.microsoft.com/office/powerpoint/2010/main" val="1487243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02617" y="2481678"/>
            <a:ext cx="9583715"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Nelle teorie di queste pedagogiste è possibile individuare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alcuni tratti comuni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che derivano dall’</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attivismo pedagogico: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l’autoeducazione del bambino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 valorizzazione dei bisogni e degli interessi del bambino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 valorizzazione dell’esperienza e del lavoro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l</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 continuità tra scuola, famiglia e vita</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il rispetto per lo sviluppo psicologico del bambino.</a:t>
            </a:r>
            <a:endPar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3411633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2519" y="2387226"/>
            <a:ext cx="6483874"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Maria Montessori (1870‐1952)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si dedica all’educazione infantile partendo dai principi della scienza medica e dell’educazione dei soggetti “diversamente abili”, è animata dal desiderio di riscattare l’infanzia dalla trascuratezza e dall’incomprensione che la affliggono.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pedagogista italiana applica questi principi istituendo il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6 gennaio </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del</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1907</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le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Case dei bambini</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scuole d’infanzia “a misura di bambino”, ambienti totalmente costruiti per la vita serena dei piccoli ospiti e per il loro apprendimento.</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1032966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37542"/>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Case dei bambini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798179" y="5729376"/>
            <a:ext cx="5785501" cy="61555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hlinkClick r:id="rId3"/>
              </a:rPr>
              <a:t>https://youtu.be/uS8OonK7MLQ?si=xpKG8X4RCA0g0-FF</a:t>
            </a:r>
            <a:endPar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7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4"/>
          <a:srcRect t="1460"/>
          <a:stretch/>
        </p:blipFill>
        <p:spPr>
          <a:xfrm>
            <a:off x="4903213" y="2146935"/>
            <a:ext cx="2382524" cy="2916255"/>
          </a:xfrm>
          <a:prstGeom prst="rect">
            <a:avLst/>
          </a:prstGeom>
        </p:spPr>
      </p:pic>
    </p:spTree>
    <p:extLst>
      <p:ext uri="{BB962C8B-B14F-4D97-AF65-F5344CB8AC3E}">
        <p14:creationId xmlns:p14="http://schemas.microsoft.com/office/powerpoint/2010/main" val="1761273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2519" y="2519375"/>
            <a:ext cx="6483874"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formazione scientifica e positivista che aveva ricevuto la studiosa le fa presentare al Congresso pedagogico di Torino del 1898 il problema dell’istituzione di classi speciali e istituti per l’educazione di bambini con deficit mentali, definiti all’epoca «frenastenici».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lvl="0" algn="ju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Il suo pensiero è ispirato quindi alla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medicina psicologica francese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r>
              <a:rPr lang="it-IT" sz="1900" dirty="0">
                <a:solidFill>
                  <a:prstClr val="black"/>
                </a:solidFill>
                <a:latin typeface="Palatino Linotype" panose="02040502050505030304" pitchFamily="18" charset="0"/>
                <a:sym typeface="Wingdings" panose="05000000000000000000" pitchFamily="2" charset="2"/>
              </a:rPr>
              <a:t>i cui maggiori esponenti sono </a:t>
            </a:r>
            <a:r>
              <a:rPr lang="it-IT" sz="1900" b="1" dirty="0" err="1">
                <a:solidFill>
                  <a:prstClr val="black"/>
                </a:solidFill>
                <a:latin typeface="Palatino Linotype" panose="02040502050505030304" pitchFamily="18" charset="0"/>
                <a:sym typeface="Wingdings" panose="05000000000000000000" pitchFamily="2" charset="2"/>
              </a:rPr>
              <a:t>Itard</a:t>
            </a:r>
            <a:r>
              <a:rPr lang="it-IT" sz="1900" dirty="0">
                <a:solidFill>
                  <a:prstClr val="black"/>
                </a:solidFill>
                <a:latin typeface="Palatino Linotype" panose="02040502050505030304" pitchFamily="18" charset="0"/>
                <a:sym typeface="Wingdings" panose="05000000000000000000" pitchFamily="2" charset="2"/>
              </a:rPr>
              <a:t> e </a:t>
            </a:r>
            <a:r>
              <a:rPr lang="it-IT" sz="1900" b="1" dirty="0">
                <a:solidFill>
                  <a:prstClr val="black"/>
                </a:solidFill>
                <a:latin typeface="Palatino Linotype" panose="02040502050505030304" pitchFamily="18" charset="0"/>
                <a:sym typeface="Wingdings" panose="05000000000000000000" pitchFamily="2" charset="2"/>
              </a:rPr>
              <a:t>Seguin</a:t>
            </a:r>
            <a:r>
              <a:rPr lang="it-IT" sz="1900" dirty="0">
                <a:solidFill>
                  <a:prstClr val="black"/>
                </a:solidFill>
                <a:latin typeface="Palatino Linotype" panose="02040502050505030304" pitchFamily="18" charset="0"/>
                <a:sym typeface="Wingdings" panose="05000000000000000000" pitchFamily="2" charset="2"/>
              </a:rPr>
              <a:t>,</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che tentava di curare frenastenici in modo sistematico.</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838176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2519" y="2582131"/>
            <a:ext cx="6483874"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studiosa, inoltre, entra in contatto con la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psicologia sensista</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un approccio che sostiene che la prima dimensione a dover funzionare è quella dell’organismo, inteso come un tutto in continuità.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 sviluppo parte quindi dal funzionamento dell’organismo e dai sensi: attraverso l’esperienza sensoriale si sviluppano prima l’intelligenza e poi il comportamento morale. Per questo l’educazione deve basarsi su esercizi dei sensi e su materiali specifici.</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2296312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2519" y="2387226"/>
            <a:ext cx="6483874"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Maria Montessori integra anche l’</a:t>
            </a:r>
            <a:r>
              <a:rPr lang="it-IT" sz="1900" b="1" dirty="0">
                <a:solidFill>
                  <a:prstClr val="black"/>
                </a:solidFill>
                <a:latin typeface="Palatino Linotype" panose="02040502050505030304" pitchFamily="18" charset="0"/>
                <a:sym typeface="Wingdings" panose="05000000000000000000" pitchFamily="2" charset="2"/>
              </a:rPr>
              <a:t>antropologia</a:t>
            </a:r>
            <a:r>
              <a:rPr lang="it-IT" sz="1900" dirty="0">
                <a:solidFill>
                  <a:prstClr val="black"/>
                </a:solidFill>
                <a:latin typeface="Palatino Linotype" panose="02040502050505030304" pitchFamily="18" charset="0"/>
                <a:sym typeface="Wingdings" panose="05000000000000000000" pitchFamily="2" charset="2"/>
              </a:rPr>
              <a:t> e l’</a:t>
            </a:r>
            <a:r>
              <a:rPr lang="it-IT" sz="1900" b="1" dirty="0">
                <a:solidFill>
                  <a:prstClr val="black"/>
                </a:solidFill>
                <a:latin typeface="Palatino Linotype" panose="02040502050505030304" pitchFamily="18" charset="0"/>
                <a:sym typeface="Wingdings" panose="05000000000000000000" pitchFamily="2" charset="2"/>
              </a:rPr>
              <a:t>igiene</a:t>
            </a:r>
            <a:r>
              <a:rPr lang="it-IT" sz="1900" dirty="0">
                <a:solidFill>
                  <a:prstClr val="black"/>
                </a:solidFill>
                <a:latin typeface="Palatino Linotype" panose="02040502050505030304" pitchFamily="18" charset="0"/>
                <a:sym typeface="Wingdings" panose="05000000000000000000" pitchFamily="2" charset="2"/>
              </a:rPr>
              <a:t> nel suo metodo educativo.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Dall’antropologia (ispirandosi a </a:t>
            </a:r>
            <a:r>
              <a:rPr lang="it-IT" sz="1900" b="1" dirty="0">
                <a:solidFill>
                  <a:prstClr val="black"/>
                </a:solidFill>
                <a:latin typeface="Palatino Linotype" panose="02040502050505030304" pitchFamily="18" charset="0"/>
                <a:sym typeface="Wingdings" panose="05000000000000000000" pitchFamily="2" charset="2"/>
              </a:rPr>
              <a:t>Cesare Lombroso</a:t>
            </a:r>
            <a:r>
              <a:rPr lang="it-IT" sz="1900" dirty="0">
                <a:solidFill>
                  <a:prstClr val="black"/>
                </a:solidFill>
                <a:latin typeface="Palatino Linotype" panose="02040502050505030304" pitchFamily="18" charset="0"/>
                <a:sym typeface="Wingdings" panose="05000000000000000000" pitchFamily="2" charset="2"/>
              </a:rPr>
              <a:t>) prende l’idea di osservare scientificamente il bambino attraverso misurazioni e studio dei suoi comportamenti.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Dalle posizioni igieniste di </a:t>
            </a:r>
            <a:r>
              <a:rPr lang="it-IT" sz="1900" b="1" dirty="0">
                <a:solidFill>
                  <a:prstClr val="black"/>
                </a:solidFill>
                <a:latin typeface="Palatino Linotype" panose="02040502050505030304" pitchFamily="18" charset="0"/>
                <a:sym typeface="Wingdings" panose="05000000000000000000" pitchFamily="2" charset="2"/>
              </a:rPr>
              <a:t>Angelo Celli </a:t>
            </a:r>
            <a:r>
              <a:rPr lang="it-IT" sz="1900" dirty="0">
                <a:solidFill>
                  <a:prstClr val="black"/>
                </a:solidFill>
                <a:latin typeface="Palatino Linotype" panose="02040502050505030304" pitchFamily="18" charset="0"/>
                <a:sym typeface="Wingdings" panose="05000000000000000000" pitchFamily="2" charset="2"/>
              </a:rPr>
              <a:t>riprende l’importanza di ambiente, alimentazione e pulizia per favorire la salute fisica e mentale delle persone, parlando di “</a:t>
            </a:r>
            <a:r>
              <a:rPr lang="it-IT" sz="1900" b="1" dirty="0">
                <a:solidFill>
                  <a:prstClr val="black"/>
                </a:solidFill>
                <a:latin typeface="Palatino Linotype" panose="02040502050505030304" pitchFamily="18" charset="0"/>
                <a:sym typeface="Wingdings" panose="05000000000000000000" pitchFamily="2" charset="2"/>
              </a:rPr>
              <a:t>igiene dell’intelligenza</a:t>
            </a:r>
            <a:r>
              <a:rPr lang="it-IT" sz="1900" dirty="0">
                <a:solidFill>
                  <a:prstClr val="black"/>
                </a:solidFill>
                <a:latin typeface="Palatino Linotype" panose="02040502050505030304" pitchFamily="18" charset="0"/>
                <a:sym typeface="Wingdings" panose="05000000000000000000" pitchFamily="2" charset="2"/>
              </a:rPr>
              <a:t>”.</a:t>
            </a:r>
            <a:endPar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183182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875567"/>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Maria Montessori e la scuola infantile in Italia</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2519" y="2477093"/>
            <a:ext cx="6483874"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Presso la </a:t>
            </a:r>
            <a:r>
              <a:rPr lang="it-IT" b="1" dirty="0">
                <a:solidFill>
                  <a:prstClr val="black"/>
                </a:solidFill>
                <a:latin typeface="Palatino Linotype" panose="02040502050505030304" pitchFamily="18" charset="0"/>
                <a:sym typeface="Wingdings" panose="05000000000000000000" pitchFamily="2" charset="2"/>
              </a:rPr>
              <a:t>Scuola ortofrenica magistrale di Roma </a:t>
            </a:r>
            <a:r>
              <a:rPr lang="it-IT" dirty="0">
                <a:solidFill>
                  <a:prstClr val="black"/>
                </a:solidFill>
                <a:latin typeface="Palatino Linotype" panose="02040502050505030304" pitchFamily="18" charset="0"/>
                <a:sym typeface="Wingdings" panose="05000000000000000000" pitchFamily="2" charset="2"/>
              </a:rPr>
              <a:t>applica un </a:t>
            </a:r>
            <a:r>
              <a:rPr lang="it-IT" b="1" dirty="0">
                <a:solidFill>
                  <a:prstClr val="black"/>
                </a:solidFill>
                <a:latin typeface="Palatino Linotype" panose="02040502050505030304" pitchFamily="18" charset="0"/>
                <a:sym typeface="Wingdings" panose="05000000000000000000" pitchFamily="2" charset="2"/>
              </a:rPr>
              <a:t>programma di educazione speciale</a:t>
            </a:r>
            <a:r>
              <a:rPr lang="it-IT" dirty="0">
                <a:solidFill>
                  <a:prstClr val="black"/>
                </a:solidFill>
                <a:latin typeface="Palatino Linotype" panose="02040502050505030304" pitchFamily="18" charset="0"/>
                <a:sym typeface="Wingdings" panose="05000000000000000000" pitchFamily="2" charset="2"/>
              </a:rPr>
              <a:t> per bambini con difficoltà cognitive, dimostrando che, con metodi adeguati, questi bambini possono raggiungere risultati simili ai bambini “normali” senza risultare inferiori nel confronto.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Da qui nacque nella studiosa la convinzione che i metodi usati con i frenastenici potessero essere applicati a tutti i bambini, favorendo nei bambini «normali» uno </a:t>
            </a:r>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sviluppo eccezionale dell’intelligenza e della personalità</a:t>
            </a:r>
            <a:r>
              <a:rPr kumimoji="0" lang="it-IT"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1723749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6588" y="2533420"/>
            <a:ext cx="6483874" cy="30162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Montessori ritiene un errore la convinzione (all’epoca molto diffusa) secondo cui il bambino fosse costruito e plasmato dall’adulto. In questo modo, infatti, si attribuisce all’adulto un potere assoluto rispetto al bambino.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Secondo la pedagogista, tale impostazione ostacola il processo di sviluppo psichico e personale del bambino, che si realizza attraverso la manifestazione delle inclinazioni innate, presenti fin dalla nascita e destinate a svilupparsi nel tempo.</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596829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40135" y="2853327"/>
            <a:ext cx="6268642"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Pur tenendo presenti fattori ereditari, di cui è portatore, il bambino può essere considerato «il creatore di se stesso». La Montessori sostiene che l’animale è un oggetto fabbricato in serie, mentre l’uomo è come un oggetto lavorato a mano. Per la scienziata ogni persona è diversa dall’altra.</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268649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40135" y="2653272"/>
            <a:ext cx="6268642"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Lo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spirito creatore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attraverso un processo che durerà anni, dà origine a un individuo unico e irripetibile, chiamato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embrione spirituale</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Si tratta di un’energia misteriosa e creativa che guida la formazione del bambino e il suo sviluppo, permettendogli di assimilare progressivamente ciò che lo circonda.</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2250645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40135" y="2519375"/>
            <a:ext cx="6268642"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Alla nascita il bambino ha le capacità per acquisire in modo inconscio dall’ambiente le informazioni che gli sono necessarie per crescere, definite dall’autrice «nebule».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Le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nebule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permettono al bambino di assorbire dall’ambiente i contenuti essenziali per la sua crescita, che si realizza attraverso i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periodi sensitivi</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ossia fasi in cui il bambino è pronto a imparare certe cose e non altre.</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2152675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11741" y="2519375"/>
            <a:ext cx="6268642"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mente infantile, nei primi tre anni di vita, è quindi una </a:t>
            </a:r>
            <a:r>
              <a:rPr kumimoji="0" lang="it-IT" sz="19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mente assorbente</a:t>
            </a: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dotata di una grande capacità, spesso inconscia, di assimilare l’ordine del mondo esterno.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Questo periodo della vita del bambino </a:t>
            </a:r>
            <a:r>
              <a:rPr lang="it-IT" sz="1900" b="1" dirty="0">
                <a:solidFill>
                  <a:prstClr val="black"/>
                </a:solidFill>
                <a:latin typeface="Palatino Linotype" panose="02040502050505030304" pitchFamily="18" charset="0"/>
                <a:sym typeface="Wingdings" panose="05000000000000000000" pitchFamily="2" charset="2"/>
              </a:rPr>
              <a:t>è il più creativo </a:t>
            </a:r>
            <a:r>
              <a:rPr lang="it-IT" sz="1900" dirty="0">
                <a:solidFill>
                  <a:prstClr val="black"/>
                </a:solidFill>
                <a:latin typeface="Palatino Linotype" panose="02040502050505030304" pitchFamily="18" charset="0"/>
                <a:sym typeface="Wingdings" panose="05000000000000000000" pitchFamily="2" charset="2"/>
              </a:rPr>
              <a:t>ed è in esso che egli pone le basi della propria personalità. Inoltre, apprende identificandosi con gli altri e adattandosi all’ambiente in cui nasce e vive.</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1457820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11741" y="2665569"/>
            <a:ext cx="6268642"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necessità di porre ordine negli stimoli con cui viene sollecitata la mente infantile fa sì che le scuole montessoriane siano attrezzate con materiale didattico accuratamente preparato per uno sviluppo progressivo, ordinato e libero delle capacità cognitive e sensoriali. Le maestre sono «direttrici» che si limitano a “guidare” la concentrazione, la disciplina e l’ordine, lasciando il bambino per il resto totalmente libero.</a:t>
            </a:r>
            <a:endParaRPr lang="it-IT" sz="1900" dirty="0">
              <a:solidFill>
                <a:prstClr val="black"/>
              </a:solidFill>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3203410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 Maria Montessori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11741" y="2519375"/>
            <a:ext cx="6268642"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Nel periodo di vita tra i tre e i sei anni il bambino poi perfeziona le sue capacità, rimane l’assorbimento dell’ambiente ma si aggiunge all’attività motoria, comincia ad agire coscientemente e volontariamente nell’ambiente e sull’ambiente.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Alla mente assorbente si sostituisce la mente matematica che segue l’esigenza di ordine e di organizzazione dei contenuti sensoriali già assimilati.</a:t>
            </a:r>
          </a:p>
        </p:txBody>
      </p:sp>
      <p:pic>
        <p:nvPicPr>
          <p:cNvPr id="4" name="Immagine 3">
            <a:extLst>
              <a:ext uri="{FF2B5EF4-FFF2-40B4-BE49-F238E27FC236}">
                <a16:creationId xmlns:a16="http://schemas.microsoft.com/office/drawing/2014/main" id="{BA41ECE0-30DC-81BA-234B-440C4951D769}"/>
              </a:ext>
            </a:extLst>
          </p:cNvPr>
          <p:cNvPicPr>
            <a:picLocks noChangeAspect="1"/>
          </p:cNvPicPr>
          <p:nvPr/>
        </p:nvPicPr>
        <p:blipFill>
          <a:blip r:embed="rId3"/>
          <a:srcRect t="1460"/>
          <a:stretch/>
        </p:blipFill>
        <p:spPr>
          <a:xfrm>
            <a:off x="8405458" y="2423160"/>
            <a:ext cx="2382524" cy="2916255"/>
          </a:xfrm>
          <a:prstGeom prst="rect">
            <a:avLst/>
          </a:prstGeom>
        </p:spPr>
      </p:pic>
    </p:spTree>
    <p:extLst>
      <p:ext uri="{BB962C8B-B14F-4D97-AF65-F5344CB8AC3E}">
        <p14:creationId xmlns:p14="http://schemas.microsoft.com/office/powerpoint/2010/main" val="792283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Case dei bambini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54591" y="2610364"/>
            <a:ext cx="539479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La Montessori ha sostenuto sempre l’esigenza di una educazione prescolastica del bambino.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Il </a:t>
            </a:r>
            <a:r>
              <a:rPr lang="it-IT" b="1" dirty="0">
                <a:solidFill>
                  <a:prstClr val="black"/>
                </a:solidFill>
                <a:latin typeface="Palatino Linotype" panose="02040502050505030304" pitchFamily="18" charset="0"/>
                <a:sym typeface="Wingdings" panose="05000000000000000000" pitchFamily="2" charset="2"/>
              </a:rPr>
              <a:t>6 gennaio 1907 </a:t>
            </a:r>
            <a:r>
              <a:rPr lang="it-IT" dirty="0">
                <a:solidFill>
                  <a:prstClr val="black"/>
                </a:solidFill>
                <a:latin typeface="Palatino Linotype" panose="02040502050505030304" pitchFamily="18" charset="0"/>
                <a:sym typeface="Wingdings" panose="05000000000000000000" pitchFamily="2" charset="2"/>
              </a:rPr>
              <a:t>viene inaugurata la </a:t>
            </a:r>
            <a:r>
              <a:rPr lang="it-IT" b="1" dirty="0">
                <a:solidFill>
                  <a:prstClr val="black"/>
                </a:solidFill>
                <a:latin typeface="Palatino Linotype" panose="02040502050505030304" pitchFamily="18" charset="0"/>
                <a:sym typeface="Wingdings" panose="05000000000000000000" pitchFamily="2" charset="2"/>
              </a:rPr>
              <a:t>prima «Casa dei bambini»</a:t>
            </a:r>
            <a:r>
              <a:rPr lang="it-IT" dirty="0">
                <a:solidFill>
                  <a:prstClr val="black"/>
                </a:solidFill>
                <a:latin typeface="Palatino Linotype" panose="02040502050505030304" pitchFamily="18" charset="0"/>
                <a:sym typeface="Wingdings" panose="05000000000000000000" pitchFamily="2" charset="2"/>
              </a:rPr>
              <a:t>. La Montessori ha il compito di educare bambini senza particolari disturbi mentali; questa operazione ha un carattere di tipo sociale. </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La «Casa», infatti, nasce con lo scopo di accogliere fanciulli in età prescolare mentre le madri sono a lavoro</a:t>
            </a:r>
            <a:r>
              <a:rPr lang="it-IT" b="1" dirty="0">
                <a:solidFill>
                  <a:prstClr val="black"/>
                </a:solidFill>
                <a:latin typeface="Palatino Linotype" panose="02040502050505030304" pitchFamily="18" charset="0"/>
                <a:sym typeface="Wingdings" panose="05000000000000000000" pitchFamily="2" charset="2"/>
              </a:rPr>
              <a:t>.</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2482588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Case dei bambini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097441" y="2705574"/>
            <a:ext cx="5394799"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In questi anni vengono aperte, sempre a Roma, anche altre «Case dei bambini» montessoriane di cui una al Portico d’Ottavia per i bambini poveri e un’altra a pagamento nella zona del Pincio per l’aristocrazia.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L’educazione viene quindi sentita come un mezzo di emancipazione sociale.</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496621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Case dei bambini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54591" y="2559380"/>
            <a:ext cx="5303359"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La «Casa dei bambini» è un ambiente educativo, preparato e strutturato come un laboratorio per la ricerca e per il lavoro.</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Questo ambiente, pieno di materiali didattici, è la base per alimentare l’intelligenza del bambino e consentirgli di leggere la realtà, evitandogli di essere manipolato dall’adulto e dal caos, per lui incomprensibile, dell’ambiente sociale che gli è intorno.</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3223271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t>
            </a:r>
            <a:r>
              <a:rPr lang="it-IT" sz="2400" b="1" dirty="0">
                <a:solidFill>
                  <a:prstClr val="black"/>
                </a:solidFill>
                <a:latin typeface="Palatino Linotype" panose="02040502050505030304" pitchFamily="18" charset="0"/>
                <a:cs typeface="Times New Roman" panose="02020603050405020304" pitchFamily="18" charset="0"/>
              </a:rPr>
              <a:t>’ambiente scolastico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00311" y="2467814"/>
            <a:ext cx="5303359"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b="1" dirty="0">
                <a:solidFill>
                  <a:prstClr val="black"/>
                </a:solidFill>
                <a:latin typeface="Palatino Linotype" panose="02040502050505030304" pitchFamily="18" charset="0"/>
                <a:sym typeface="Wingdings" panose="05000000000000000000" pitchFamily="2" charset="2"/>
              </a:rPr>
              <a:t>Al centro del processo educativo montessoriano c’è un bambino laborioso, attivo.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La scuola deve essere organizzata in funzione dell’autosviluppo e dell’autoeducazione dei bambini, deve fornire un ambiente accogliente, familiare, in cui i vari oggetti e gli arredamenti devono essere adeguati alle capacità motorie e mentali dei bambini, un ambiente ordinato, organizzato, armonioso e attraente: un ambiente a misura di bambino.</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11824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t>
            </a:r>
            <a:r>
              <a:rPr lang="it-IT" sz="2400" b="1" dirty="0">
                <a:solidFill>
                  <a:prstClr val="black"/>
                </a:solidFill>
                <a:latin typeface="Palatino Linotype" panose="02040502050505030304" pitchFamily="18" charset="0"/>
                <a:cs typeface="Times New Roman" panose="02020603050405020304" pitchFamily="18" charset="0"/>
              </a:rPr>
              <a:t>’ambiente scolastico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54591" y="2559380"/>
            <a:ext cx="5486239"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L’ambiente scolastico diventa un ambiente di vita nel quale i bambini sono impegnati nel mantenimento dell’ordine, della pulizia e della bellezza.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Gli </a:t>
            </a:r>
            <a:r>
              <a:rPr lang="it-IT" sz="1900" b="1" dirty="0">
                <a:solidFill>
                  <a:prstClr val="black"/>
                </a:solidFill>
                <a:latin typeface="Palatino Linotype" panose="02040502050505030304" pitchFamily="18" charset="0"/>
                <a:sym typeface="Wingdings" panose="05000000000000000000" pitchFamily="2" charset="2"/>
              </a:rPr>
              <a:t>esercizi di vita pratica </a:t>
            </a:r>
            <a:r>
              <a:rPr lang="it-IT" sz="1900" dirty="0">
                <a:solidFill>
                  <a:prstClr val="black"/>
                </a:solidFill>
                <a:latin typeface="Palatino Linotype" panose="02040502050505030304" pitchFamily="18" charset="0"/>
                <a:sym typeface="Wingdings" panose="05000000000000000000" pitchFamily="2" charset="2"/>
              </a:rPr>
              <a:t>hanno una funzione importante all’interno della «Casa dei bambini», poiché favoriscono il perfezionamento fisico e la coordinazione dei movimenti.</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1215721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Gli arredi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11741" y="2610364"/>
            <a:ext cx="548623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Gli arredi devono favorire la libertà dei fanciulli che, aiutandosi a vicenda, compiono loro stessi tutte le operazioni necessarie all’organizzazione della vita quotidiana del gruppo (apparecchiare, sparecchiare, spolverare, spazzare, ecc.).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Mobili, tavoli, sedie e tutti gli altri oggetti devono essere costruiti in modo tale che i bambini li possano posizionare e trasportare, evitando di romperli o rovinarli.</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3651424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Gli arredi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3171" y="2986886"/>
            <a:ext cx="5486239"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I bambini sono costretti a compiere dei movimenti coordinati, precisi, e quindi esercizi di autocontrollo, di autocorrezione.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In questo modo, diventano capaci di controllare il proprio movimento e padroni del proprio carattere.</a:t>
            </a:r>
          </a:p>
        </p:txBody>
      </p:sp>
      <p:pic>
        <p:nvPicPr>
          <p:cNvPr id="5" name="Immagine 4">
            <a:extLst>
              <a:ext uri="{FF2B5EF4-FFF2-40B4-BE49-F238E27FC236}">
                <a16:creationId xmlns:a16="http://schemas.microsoft.com/office/drawing/2014/main" id="{C2C3B67B-755D-853D-DB5B-597849F0EA70}"/>
              </a:ext>
            </a:extLst>
          </p:cNvPr>
          <p:cNvPicPr>
            <a:picLocks noChangeAspect="1"/>
          </p:cNvPicPr>
          <p:nvPr/>
        </p:nvPicPr>
        <p:blipFill>
          <a:blip r:embed="rId3"/>
          <a:srcRect t="3891"/>
          <a:stretch/>
        </p:blipFill>
        <p:spPr>
          <a:xfrm>
            <a:off x="7161368" y="2503170"/>
            <a:ext cx="3724964" cy="2836245"/>
          </a:xfrm>
          <a:prstGeom prst="rect">
            <a:avLst/>
          </a:prstGeom>
        </p:spPr>
      </p:pic>
    </p:spTree>
    <p:extLst>
      <p:ext uri="{BB962C8B-B14F-4D97-AF65-F5344CB8AC3E}">
        <p14:creationId xmlns:p14="http://schemas.microsoft.com/office/powerpoint/2010/main" val="1323645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Il gioco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11741" y="2605151"/>
            <a:ext cx="5486239"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Non deve costituire una distrazione, ma deve essere vissuto come un impegno per sviluppare la creatività del bambino.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Occorre tenere presenti gli interessi del bambino e permettergli di impegnarsi e concentrarsi spontaneamente, divertendosi con le cose che lo interessano. </a:t>
            </a:r>
          </a:p>
        </p:txBody>
      </p:sp>
      <p:pic>
        <p:nvPicPr>
          <p:cNvPr id="4" name="Immagine 3">
            <a:extLst>
              <a:ext uri="{FF2B5EF4-FFF2-40B4-BE49-F238E27FC236}">
                <a16:creationId xmlns:a16="http://schemas.microsoft.com/office/drawing/2014/main" id="{6BB32CFC-00F6-D968-C78D-4054BE8CE8C4}"/>
              </a:ext>
            </a:extLst>
          </p:cNvPr>
          <p:cNvPicPr>
            <a:picLocks noChangeAspect="1"/>
          </p:cNvPicPr>
          <p:nvPr/>
        </p:nvPicPr>
        <p:blipFill>
          <a:blip r:embed="rId3"/>
          <a:stretch>
            <a:fillRect/>
          </a:stretch>
        </p:blipFill>
        <p:spPr>
          <a:xfrm>
            <a:off x="7221047" y="2515806"/>
            <a:ext cx="3665285" cy="2610127"/>
          </a:xfrm>
          <a:prstGeom prst="rect">
            <a:avLst/>
          </a:prstGeom>
        </p:spPr>
      </p:pic>
    </p:spTree>
    <p:extLst>
      <p:ext uri="{BB962C8B-B14F-4D97-AF65-F5344CB8AC3E}">
        <p14:creationId xmlns:p14="http://schemas.microsoft.com/office/powerpoint/2010/main" val="216609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00311" y="2694498"/>
            <a:ext cx="5486239"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Il compito dell’adulto, e quindi dell’</a:t>
            </a:r>
            <a:r>
              <a:rPr lang="it-IT" sz="1900" b="1" dirty="0">
                <a:solidFill>
                  <a:prstClr val="black"/>
                </a:solidFill>
                <a:latin typeface="Palatino Linotype" panose="02040502050505030304" pitchFamily="18" charset="0"/>
                <a:sym typeface="Wingdings" panose="05000000000000000000" pitchFamily="2" charset="2"/>
              </a:rPr>
              <a:t>insegnante</a:t>
            </a:r>
            <a:r>
              <a:rPr lang="it-IT" sz="1900" dirty="0">
                <a:solidFill>
                  <a:prstClr val="black"/>
                </a:solidFill>
                <a:latin typeface="Palatino Linotype" panose="02040502050505030304" pitchFamily="18" charset="0"/>
                <a:sym typeface="Wingdings" panose="05000000000000000000" pitchFamily="2" charset="2"/>
              </a:rPr>
              <a:t>, è quello di guidare il bambino nello sviluppo della sua personalità, tenendo conto dei suoi bisogni, ma senza risolvere al posto suo le difficoltà.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 maestra deve quindi avere una formazione sia scientifica sia psicologica, per poter comprendere i bisogni, i problemi e la personalità di ogni bambino.</a:t>
            </a:r>
          </a:p>
        </p:txBody>
      </p:sp>
      <p:pic>
        <p:nvPicPr>
          <p:cNvPr id="5" name="Immagine 4">
            <a:extLst>
              <a:ext uri="{FF2B5EF4-FFF2-40B4-BE49-F238E27FC236}">
                <a16:creationId xmlns:a16="http://schemas.microsoft.com/office/drawing/2014/main" id="{83137E4B-5608-75D5-1A1E-9D60968915A7}"/>
              </a:ext>
            </a:extLst>
          </p:cNvPr>
          <p:cNvPicPr>
            <a:picLocks noChangeAspect="1"/>
          </p:cNvPicPr>
          <p:nvPr/>
        </p:nvPicPr>
        <p:blipFill>
          <a:blip r:embed="rId3"/>
          <a:stretch>
            <a:fillRect/>
          </a:stretch>
        </p:blipFill>
        <p:spPr>
          <a:xfrm>
            <a:off x="7155740" y="2526054"/>
            <a:ext cx="3730592" cy="2756109"/>
          </a:xfrm>
          <a:prstGeom prst="rect">
            <a:avLst/>
          </a:prstGeom>
        </p:spPr>
      </p:pic>
    </p:spTree>
    <p:extLst>
      <p:ext uri="{BB962C8B-B14F-4D97-AF65-F5344CB8AC3E}">
        <p14:creationId xmlns:p14="http://schemas.microsoft.com/office/powerpoint/2010/main" val="4038886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88549" y="2834584"/>
            <a:ext cx="5152282"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L’insegnante deve essere tollerante, rispettosa e limitarsi a dare al bambino i mezzi didattici appropriati al suo sviluppo, ai suoi bisogni e ai suoi interessi.</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a:t>
            </a:r>
            <a:r>
              <a:rPr lang="it-IT" sz="1900" i="1" dirty="0">
                <a:solidFill>
                  <a:prstClr val="black"/>
                </a:solidFill>
                <a:latin typeface="Palatino Linotype" panose="02040502050505030304" pitchFamily="18" charset="0"/>
                <a:sym typeface="Wingdings" panose="05000000000000000000" pitchFamily="2" charset="2"/>
              </a:rPr>
              <a:t>Essa è principalmente un punto di collegamento tra il materiale (gli oggetti) e il bambino</a:t>
            </a:r>
            <a:r>
              <a:rPr lang="it-IT" sz="1900" dirty="0">
                <a:solidFill>
                  <a:prstClr val="black"/>
                </a:solidFill>
                <a:latin typeface="Palatino Linotype" panose="02040502050505030304" pitchFamily="18" charset="0"/>
                <a:sym typeface="Wingdings" panose="05000000000000000000" pitchFamily="2" charset="2"/>
              </a:rPr>
              <a:t>».</a:t>
            </a:r>
          </a:p>
        </p:txBody>
      </p:sp>
      <p:pic>
        <p:nvPicPr>
          <p:cNvPr id="5" name="Immagine 4">
            <a:extLst>
              <a:ext uri="{FF2B5EF4-FFF2-40B4-BE49-F238E27FC236}">
                <a16:creationId xmlns:a16="http://schemas.microsoft.com/office/drawing/2014/main" id="{83137E4B-5608-75D5-1A1E-9D60968915A7}"/>
              </a:ext>
            </a:extLst>
          </p:cNvPr>
          <p:cNvPicPr>
            <a:picLocks noChangeAspect="1"/>
          </p:cNvPicPr>
          <p:nvPr/>
        </p:nvPicPr>
        <p:blipFill>
          <a:blip r:embed="rId3"/>
          <a:stretch>
            <a:fillRect/>
          </a:stretch>
        </p:blipFill>
        <p:spPr>
          <a:xfrm>
            <a:off x="7155740" y="2526054"/>
            <a:ext cx="3730592" cy="2756109"/>
          </a:xfrm>
          <a:prstGeom prst="rect">
            <a:avLst/>
          </a:prstGeom>
        </p:spPr>
      </p:pic>
    </p:spTree>
    <p:extLst>
      <p:ext uri="{BB962C8B-B14F-4D97-AF65-F5344CB8AC3E}">
        <p14:creationId xmlns:p14="http://schemas.microsoft.com/office/powerpoint/2010/main" val="1805109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545699" y="2679613"/>
            <a:ext cx="4809381"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 maestra deve quindi:</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conoscere bene il materiale</a:t>
            </a:r>
            <a:r>
              <a:rPr lang="it-IT" sz="19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dirty="0">
                <a:solidFill>
                  <a:prstClr val="black"/>
                </a:solidFill>
                <a:latin typeface="Palatino Linotype" panose="02040502050505030304" pitchFamily="18" charset="0"/>
                <a:sym typeface="Wingdings" panose="05000000000000000000" pitchFamily="2" charset="2"/>
              </a:rPr>
              <a:t>presentarlo ai bambini, mostrando il suo uso corretto e intervenendo quando il bambino lo utilizza in modo scorretto;</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curare l’ordine dell’ambiente</a:t>
            </a:r>
            <a:r>
              <a:rPr lang="it-IT" sz="19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900" b="1" dirty="0">
                <a:solidFill>
                  <a:prstClr val="black"/>
                </a:solidFill>
                <a:latin typeface="Palatino Linotype" panose="02040502050505030304" pitchFamily="18" charset="0"/>
                <a:sym typeface="Wingdings" panose="05000000000000000000" pitchFamily="2" charset="2"/>
              </a:rPr>
              <a:t>vigilare</a:t>
            </a:r>
            <a:r>
              <a:rPr lang="it-IT" sz="1900" dirty="0">
                <a:solidFill>
                  <a:prstClr val="black"/>
                </a:solidFill>
                <a:latin typeface="Palatino Linotype" panose="02040502050505030304" pitchFamily="18" charset="0"/>
                <a:sym typeface="Wingdings" panose="05000000000000000000" pitchFamily="2" charset="2"/>
              </a:rPr>
              <a:t> affinché i bambini, mentre lavorano, non siano disturbati dai compagni.</a:t>
            </a:r>
          </a:p>
        </p:txBody>
      </p:sp>
      <p:pic>
        <p:nvPicPr>
          <p:cNvPr id="5" name="Immagine 4">
            <a:extLst>
              <a:ext uri="{FF2B5EF4-FFF2-40B4-BE49-F238E27FC236}">
                <a16:creationId xmlns:a16="http://schemas.microsoft.com/office/drawing/2014/main" id="{83137E4B-5608-75D5-1A1E-9D60968915A7}"/>
              </a:ext>
            </a:extLst>
          </p:cNvPr>
          <p:cNvPicPr>
            <a:picLocks noChangeAspect="1"/>
          </p:cNvPicPr>
          <p:nvPr/>
        </p:nvPicPr>
        <p:blipFill>
          <a:blip r:embed="rId3"/>
          <a:stretch>
            <a:fillRect/>
          </a:stretch>
        </p:blipFill>
        <p:spPr>
          <a:xfrm>
            <a:off x="7155740" y="2526054"/>
            <a:ext cx="3730592" cy="2756109"/>
          </a:xfrm>
          <a:prstGeom prst="rect">
            <a:avLst/>
          </a:prstGeom>
        </p:spPr>
      </p:pic>
    </p:spTree>
    <p:extLst>
      <p:ext uri="{BB962C8B-B14F-4D97-AF65-F5344CB8AC3E}">
        <p14:creationId xmlns:p14="http://schemas.microsoft.com/office/powerpoint/2010/main" val="105194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80541" y="2467814"/>
            <a:ext cx="4809381"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L’</a:t>
            </a:r>
            <a:r>
              <a:rPr lang="it-IT" b="1" dirty="0">
                <a:solidFill>
                  <a:prstClr val="black"/>
                </a:solidFill>
                <a:latin typeface="Palatino Linotype" panose="02040502050505030304" pitchFamily="18" charset="0"/>
                <a:sym typeface="Wingdings" panose="05000000000000000000" pitchFamily="2" charset="2"/>
              </a:rPr>
              <a:t>ordine</a:t>
            </a:r>
            <a:r>
              <a:rPr lang="it-IT" dirty="0">
                <a:solidFill>
                  <a:prstClr val="black"/>
                </a:solidFill>
                <a:latin typeface="Palatino Linotype" panose="02040502050505030304" pitchFamily="18" charset="0"/>
                <a:sym typeface="Wingdings" panose="05000000000000000000" pitchFamily="2" charset="2"/>
              </a:rPr>
              <a:t> nella Casa, dunque, è </a:t>
            </a:r>
            <a:r>
              <a:rPr lang="it-IT" b="1" dirty="0">
                <a:solidFill>
                  <a:prstClr val="black"/>
                </a:solidFill>
                <a:latin typeface="Palatino Linotype" panose="02040502050505030304" pitchFamily="18" charset="0"/>
                <a:sym typeface="Wingdings" panose="05000000000000000000" pitchFamily="2" charset="2"/>
              </a:rPr>
              <a:t>ottenuto con il lavoro</a:t>
            </a:r>
            <a:r>
              <a:rPr lang="it-IT" dirty="0">
                <a:solidFill>
                  <a:prstClr val="black"/>
                </a:solidFill>
                <a:latin typeface="Palatino Linotype" panose="02040502050505030304" pitchFamily="18" charset="0"/>
                <a:sym typeface="Wingdings" panose="05000000000000000000" pitchFamily="2" charset="2"/>
              </a:rPr>
              <a:t> non con rimproveri o punizioni, metodi che per la pedagogista sono inutili per il raggiungimento dello scopo.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Es.: a un bambino irrequieto non serve dire di stare fermo, perché la sua irrequietezza esprime un bisogno di movimento. È invece necessario proporre esercizi adatti per rendere il suo movimento più armonioso e aiutarlo a ristabilire la disciplina.</a:t>
            </a:r>
          </a:p>
        </p:txBody>
      </p:sp>
      <p:pic>
        <p:nvPicPr>
          <p:cNvPr id="5" name="Immagine 4">
            <a:extLst>
              <a:ext uri="{FF2B5EF4-FFF2-40B4-BE49-F238E27FC236}">
                <a16:creationId xmlns:a16="http://schemas.microsoft.com/office/drawing/2014/main" id="{83137E4B-5608-75D5-1A1E-9D60968915A7}"/>
              </a:ext>
            </a:extLst>
          </p:cNvPr>
          <p:cNvPicPr>
            <a:picLocks noChangeAspect="1"/>
          </p:cNvPicPr>
          <p:nvPr/>
        </p:nvPicPr>
        <p:blipFill>
          <a:blip r:embed="rId3"/>
          <a:stretch>
            <a:fillRect/>
          </a:stretch>
        </p:blipFill>
        <p:spPr>
          <a:xfrm>
            <a:off x="7155740" y="2526054"/>
            <a:ext cx="3730592" cy="2756109"/>
          </a:xfrm>
          <a:prstGeom prst="rect">
            <a:avLst/>
          </a:prstGeom>
        </p:spPr>
      </p:pic>
    </p:spTree>
    <p:extLst>
      <p:ext uri="{BB962C8B-B14F-4D97-AF65-F5344CB8AC3E}">
        <p14:creationId xmlns:p14="http://schemas.microsoft.com/office/powerpoint/2010/main" val="369976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977372" y="2424726"/>
            <a:ext cx="473737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Il materiale di sviluppo, utilizzato dalla Montessori, fu inventato da </a:t>
            </a:r>
            <a:r>
              <a:rPr lang="it-IT" sz="2000" dirty="0" err="1">
                <a:solidFill>
                  <a:prstClr val="black"/>
                </a:solidFill>
                <a:latin typeface="Palatino Linotype" panose="02040502050505030304" pitchFamily="18" charset="0"/>
                <a:sym typeface="Wingdings" panose="05000000000000000000" pitchFamily="2" charset="2"/>
              </a:rPr>
              <a:t>Itard</a:t>
            </a:r>
            <a:r>
              <a:rPr lang="it-IT" sz="2000" dirty="0">
                <a:solidFill>
                  <a:prstClr val="black"/>
                </a:solidFill>
                <a:latin typeface="Palatino Linotype" panose="02040502050505030304" pitchFamily="18" charset="0"/>
                <a:sym typeface="Wingdings" panose="05000000000000000000" pitchFamily="2" charset="2"/>
              </a:rPr>
              <a:t> e Seguin nel XIX secolo.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La pedagogista impiega dapprima questo materiale con i frenastenici e successivamente, dopo averlo opportunamente adattato, con i bambini “normali”.</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625428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977372" y="2345496"/>
            <a:ext cx="473737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L’utilizzo di questo </a:t>
            </a:r>
            <a:r>
              <a:rPr lang="it-IT" sz="2000" b="1" dirty="0">
                <a:solidFill>
                  <a:prstClr val="black"/>
                </a:solidFill>
                <a:latin typeface="Palatino Linotype" panose="02040502050505030304" pitchFamily="18" charset="0"/>
                <a:sym typeface="Wingdings" panose="05000000000000000000" pitchFamily="2" charset="2"/>
              </a:rPr>
              <a:t>materiale strutturato </a:t>
            </a:r>
            <a:r>
              <a:rPr lang="it-IT" sz="2000" dirty="0">
                <a:solidFill>
                  <a:prstClr val="black"/>
                </a:solidFill>
                <a:latin typeface="Palatino Linotype" panose="02040502050505030304" pitchFamily="18" charset="0"/>
                <a:sym typeface="Wingdings" panose="05000000000000000000" pitchFamily="2" charset="2"/>
              </a:rPr>
              <a:t>doveva avvenire in maniera progressiva e graduale.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Attraverso questo materiale, il bambino inizia a svolgere attività e occupazioni pratiche, ricreative e di gioco che gli consentono di sviluppare in maniera globale la sua personalità.</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2207761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895866" y="2424726"/>
            <a:ext cx="5189238"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Questo materiale ha delle </a:t>
            </a:r>
            <a:r>
              <a:rPr lang="it-IT" sz="2000" b="1" dirty="0">
                <a:solidFill>
                  <a:prstClr val="black"/>
                </a:solidFill>
                <a:latin typeface="Palatino Linotype" panose="02040502050505030304" pitchFamily="18" charset="0"/>
                <a:sym typeface="Wingdings" panose="05000000000000000000" pitchFamily="2" charset="2"/>
              </a:rPr>
              <a:t>particolarità essenziali:</a:t>
            </a:r>
            <a:r>
              <a:rPr lang="it-IT" sz="2000" dirty="0">
                <a:solidFill>
                  <a:prstClr val="black"/>
                </a:solidFill>
                <a:latin typeface="Palatino Linotype" panose="02040502050505030304" pitchFamily="18" charset="0"/>
                <a:sym typeface="Wingdings" panose="05000000000000000000" pitchFamily="2" charset="2"/>
              </a:rPr>
              <a:t>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consente di controllare immediatamente l’errore</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è composto da oggetti piacevoli e attraenti</a:t>
            </a:r>
            <a:r>
              <a:rPr lang="it-IT" sz="2000" dirty="0">
                <a:solidFill>
                  <a:prstClr val="black"/>
                </a:solidFill>
                <a:latin typeface="Palatino Linotype" panose="02040502050505030304" pitchFamily="18" charset="0"/>
                <a:sym typeface="Wingdings" panose="05000000000000000000" pitchFamily="2" charset="2"/>
              </a:rPr>
              <a:t>;</a:t>
            </a:r>
          </a:p>
          <a:p>
            <a:pPr marL="342900" lvl="0" indent="-342900" algn="just">
              <a:buFont typeface="Arial" panose="020B0604020202020204" pitchFamily="34" charset="0"/>
              <a:buChar char="•"/>
              <a:defRPr/>
            </a:pPr>
            <a:r>
              <a:rPr lang="it-IT" sz="2000" b="1" dirty="0">
                <a:solidFill>
                  <a:prstClr val="black"/>
                </a:solidFill>
                <a:latin typeface="Palatino Linotype" panose="02040502050505030304" pitchFamily="18" charset="0"/>
                <a:sym typeface="Wingdings" panose="05000000000000000000" pitchFamily="2" charset="2"/>
              </a:rPr>
              <a:t>il bambino lo utilizza e lo manipola con facilità</a:t>
            </a:r>
            <a:r>
              <a:rPr lang="it-IT" sz="2000" dirty="0">
                <a:solidFill>
                  <a:prstClr val="black"/>
                </a:solidFill>
                <a:latin typeface="Palatino Linotype" panose="02040502050505030304" pitchFamily="18" charset="0"/>
                <a:sym typeface="Wingdings" panose="05000000000000000000" pitchFamily="2" charset="2"/>
              </a:rPr>
              <a:t>;</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000" b="1" dirty="0">
                <a:solidFill>
                  <a:prstClr val="black"/>
                </a:solidFill>
                <a:latin typeface="Palatino Linotype" panose="02040502050505030304" pitchFamily="18" charset="0"/>
                <a:sym typeface="Wingdings" panose="05000000000000000000" pitchFamily="2" charset="2"/>
              </a:rPr>
              <a:t>è limitato nella quantità</a:t>
            </a:r>
            <a:r>
              <a:rPr lang="it-IT" sz="2000" dirty="0">
                <a:solidFill>
                  <a:prstClr val="black"/>
                </a:solidFill>
                <a:latin typeface="Palatino Linotype" panose="02040502050505030304" pitchFamily="18" charset="0"/>
                <a:sym typeface="Wingdings" panose="05000000000000000000" pitchFamily="2" charset="2"/>
              </a:rPr>
              <a:t>.</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516993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700765" y="2314670"/>
            <a:ext cx="5290594" cy="31700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Questo materiale ha lo scopo di </a:t>
            </a:r>
            <a:r>
              <a:rPr lang="it-IT" sz="2000" b="1" dirty="0">
                <a:solidFill>
                  <a:prstClr val="black"/>
                </a:solidFill>
                <a:latin typeface="Palatino Linotype" panose="02040502050505030304" pitchFamily="18" charset="0"/>
                <a:sym typeface="Wingdings" panose="05000000000000000000" pitchFamily="2" charset="2"/>
              </a:rPr>
              <a:t>educare i sensi</a:t>
            </a:r>
            <a:r>
              <a:rPr lang="it-IT" sz="2000" dirty="0">
                <a:solidFill>
                  <a:prstClr val="black"/>
                </a:solidFill>
                <a:latin typeface="Palatino Linotype" panose="02040502050505030304" pitchFamily="18" charset="0"/>
                <a:sym typeface="Wingdings" panose="05000000000000000000" pitchFamily="2" charset="2"/>
              </a:rPr>
              <a:t>,</a:t>
            </a:r>
            <a:r>
              <a:rPr lang="it-IT" sz="2000" b="1" dirty="0">
                <a:solidFill>
                  <a:prstClr val="black"/>
                </a:solidFill>
                <a:latin typeface="Palatino Linotype" panose="02040502050505030304" pitchFamily="18" charset="0"/>
                <a:sym typeface="Wingdings" panose="05000000000000000000" pitchFamily="2" charset="2"/>
              </a:rPr>
              <a:t> </a:t>
            </a:r>
            <a:r>
              <a:rPr lang="it-IT" sz="2000" dirty="0">
                <a:solidFill>
                  <a:prstClr val="black"/>
                </a:solidFill>
                <a:latin typeface="Palatino Linotype" panose="02040502050505030304" pitchFamily="18" charset="0"/>
                <a:sym typeface="Wingdings" panose="05000000000000000000" pitchFamily="2" charset="2"/>
              </a:rPr>
              <a:t>sviluppando le capacità psico-intellettive del bambino, permettendo anche di riconoscere possibili difficoltà nelle funzioni sensoriali e psicomotorie.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I materiali montessoriani, inoltre, sono tutti verificati sperimentalmente e hanno la caratteristica di stimolare un senso per volta.</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1588390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700765" y="2314670"/>
            <a:ext cx="5290594" cy="34778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a:t>
            </a:r>
            <a:r>
              <a:rPr lang="it-IT" sz="2000" i="1" dirty="0">
                <a:solidFill>
                  <a:prstClr val="black"/>
                </a:solidFill>
                <a:latin typeface="Palatino Linotype" panose="02040502050505030304" pitchFamily="18" charset="0"/>
                <a:sym typeface="Wingdings" panose="05000000000000000000" pitchFamily="2" charset="2"/>
              </a:rPr>
              <a:t>Il materiale sensoriale è costituito da un sistema di oggetti che sono raggruppati secondo una determinata qualità fisica dei corpi - come colore, forma, dimensione, suono, stato di ruvidezza, peso, temperatura ecc. Per esempio: un gruppo di campane che riproducono i toni musicali; un insieme di tavolette che hanno differenti colori in gradazione; un gruppo di solidi che hanno la stessa forma e graduate dimensioni: e altri che invece differiscono tra loro per la forma geometrica…»</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719392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556559" y="2314670"/>
            <a:ext cx="5484321" cy="33085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Altra caratteristica del materiale montessoriano è quella di isolare una sola qualità dell’oggetto.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Per esempio: «</a:t>
            </a:r>
            <a:r>
              <a:rPr lang="it-IT" sz="1900" i="1" dirty="0">
                <a:solidFill>
                  <a:prstClr val="black"/>
                </a:solidFill>
                <a:latin typeface="Palatino Linotype" panose="02040502050505030304" pitchFamily="18" charset="0"/>
                <a:sym typeface="Wingdings" panose="05000000000000000000" pitchFamily="2" charset="2"/>
              </a:rPr>
              <a:t>Se si vogliono preparare oggetti che servano a distinguere i colori, bisogna costruirli della stessa sostanza, forma e dimensione; e farli differire solo nel colore</a:t>
            </a:r>
            <a:r>
              <a:rPr lang="it-IT" sz="1900" dirty="0">
                <a:solidFill>
                  <a:prstClr val="black"/>
                </a:solidFill>
                <a:latin typeface="Palatino Linotype" panose="02040502050505030304" pitchFamily="18" charset="0"/>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Si tratta quindi di un </a:t>
            </a:r>
            <a:r>
              <a:rPr lang="it-IT" sz="1900" b="1" dirty="0">
                <a:solidFill>
                  <a:prstClr val="black"/>
                </a:solidFill>
                <a:latin typeface="Palatino Linotype" panose="02040502050505030304" pitchFamily="18" charset="0"/>
                <a:sym typeface="Wingdings" panose="05000000000000000000" pitchFamily="2" charset="2"/>
              </a:rPr>
              <a:t>materiale autocorrettivo</a:t>
            </a:r>
            <a:r>
              <a:rPr lang="it-IT" sz="1900" dirty="0">
                <a:solidFill>
                  <a:prstClr val="black"/>
                </a:solidFill>
                <a:latin typeface="Palatino Linotype" panose="02040502050505030304" pitchFamily="18" charset="0"/>
                <a:sym typeface="Wingdings" panose="05000000000000000000" pitchFamily="2" charset="2"/>
              </a:rPr>
              <a:t>, ossia tale da permettere al bambino, in caso di errore, di correggersi da solo.</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2364914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di sviluppo</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36291" y="2314670"/>
            <a:ext cx="6170349" cy="34624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b="1" dirty="0">
                <a:solidFill>
                  <a:prstClr val="black"/>
                </a:solidFill>
                <a:latin typeface="Palatino Linotype" panose="02040502050505030304" pitchFamily="18" charset="0"/>
                <a:sym typeface="Wingdings" panose="05000000000000000000" pitchFamily="2" charset="2"/>
              </a:rPr>
              <a:t>Ci sono poi alcuni oggetti che avviano all’apprendimento della scrittura e della lettura.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Cartoncini ricoperti di carta molto liscia, sui quali viene incollata una lettera dell’alfabeto corsivo intagliata in carta smerigliata, vengono fatti toccare dai bambini con la punta dell’indice e del medio seguendo il senso della scrittura.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Questi esercizi percettivi preparano il bambino alla scrittura e, accompagnati ad altri esercizi di nomenclatura delle lettere, sillabe e parole, lo preparano anche alla lettura. </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2798888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critiche</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60887" y="2807161"/>
            <a:ext cx="6170349"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Una delle critiche più ricorrenti rivolte alla Montessori è quella di non aver dato sufficiente spazio all’</a:t>
            </a:r>
            <a:r>
              <a:rPr lang="it-IT" sz="2000" b="1" dirty="0">
                <a:solidFill>
                  <a:prstClr val="black"/>
                </a:solidFill>
                <a:latin typeface="Palatino Linotype" panose="02040502050505030304" pitchFamily="18" charset="0"/>
                <a:sym typeface="Wingdings" panose="05000000000000000000" pitchFamily="2" charset="2"/>
              </a:rPr>
              <a:t>educazione sociale</a:t>
            </a:r>
            <a:r>
              <a:rPr lang="it-IT" sz="2000" dirty="0">
                <a:solidFill>
                  <a:prstClr val="black"/>
                </a:solidFill>
                <a:latin typeface="Palatino Linotype" panose="02040502050505030304" pitchFamily="18" charset="0"/>
                <a:sym typeface="Wingdings" panose="05000000000000000000" pitchFamily="2" charset="2"/>
              </a:rPr>
              <a:t>: isolare il bambino mentre si esercita con il materiale riduce infatti le relazioni sociali e limita l’educazione a semplici cortesie formali.</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2976243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critiche</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60887" y="2534782"/>
            <a:ext cx="617034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Un’</a:t>
            </a:r>
            <a:r>
              <a:rPr lang="it-IT" sz="2000" b="1" dirty="0">
                <a:solidFill>
                  <a:prstClr val="black"/>
                </a:solidFill>
                <a:latin typeface="Palatino Linotype" panose="02040502050505030304" pitchFamily="18" charset="0"/>
                <a:sym typeface="Wingdings" panose="05000000000000000000" pitchFamily="2" charset="2"/>
              </a:rPr>
              <a:t>altra critica </a:t>
            </a:r>
            <a:r>
              <a:rPr lang="it-IT" sz="2000" dirty="0">
                <a:solidFill>
                  <a:prstClr val="black"/>
                </a:solidFill>
                <a:latin typeface="Palatino Linotype" panose="02040502050505030304" pitchFamily="18" charset="0"/>
                <a:sym typeface="Wingdings" panose="05000000000000000000" pitchFamily="2" charset="2"/>
              </a:rPr>
              <a:t>mossa alla studiosa riguarda l’</a:t>
            </a:r>
            <a:r>
              <a:rPr lang="it-IT" sz="2000" b="1" dirty="0">
                <a:solidFill>
                  <a:prstClr val="black"/>
                </a:solidFill>
                <a:latin typeface="Palatino Linotype" panose="02040502050505030304" pitchFamily="18" charset="0"/>
                <a:sym typeface="Wingdings" panose="05000000000000000000" pitchFamily="2" charset="2"/>
              </a:rPr>
              <a:t>assenza</a:t>
            </a:r>
            <a:r>
              <a:rPr lang="it-IT" sz="2000" dirty="0">
                <a:solidFill>
                  <a:prstClr val="black"/>
                </a:solidFill>
                <a:latin typeface="Palatino Linotype" panose="02040502050505030304" pitchFamily="18" charset="0"/>
                <a:sym typeface="Wingdings" panose="05000000000000000000" pitchFamily="2" charset="2"/>
              </a:rPr>
              <a:t>, nel suo metodo, di ogni forma di </a:t>
            </a:r>
            <a:r>
              <a:rPr lang="it-IT" sz="2000" b="1" dirty="0">
                <a:solidFill>
                  <a:prstClr val="black"/>
                </a:solidFill>
                <a:latin typeface="Palatino Linotype" panose="02040502050505030304" pitchFamily="18" charset="0"/>
                <a:sym typeface="Wingdings" panose="05000000000000000000" pitchFamily="2" charset="2"/>
              </a:rPr>
              <a:t>sollecitazione della creatività del bambino</a:t>
            </a:r>
            <a:r>
              <a:rPr lang="it-IT" sz="2000" dirty="0">
                <a:solidFill>
                  <a:prstClr val="black"/>
                </a:solidFill>
                <a:latin typeface="Palatino Linotype" panose="02040502050505030304" pitchFamily="18" charset="0"/>
                <a:sym typeface="Wingdings" panose="05000000000000000000" pitchFamily="2" charset="2"/>
              </a:rPr>
              <a:t>. Viene infatti negata qualsiasi forma di fantasia ludica: non c’è posto per le favole né per i giocattoli.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Ciò è tuttavia coerente con la sua concezione positivista, secondo la quale tutto ciò che allontana dai fatti è considerato un errore.</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2575246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0485"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critiche</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432309" y="2789455"/>
            <a:ext cx="5827506"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Questo aspetto della pedagogia montessoriana è tuttavia considerato uno dei meno accettabili. </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La psicologia contemporanea, infatti, riconosce l’importanza fondamentale della creatività per lo sviluppo dell’uomo e della società.</a:t>
            </a:r>
          </a:p>
        </p:txBody>
      </p:sp>
      <p:pic>
        <p:nvPicPr>
          <p:cNvPr id="4" name="Immagine 3">
            <a:extLst>
              <a:ext uri="{FF2B5EF4-FFF2-40B4-BE49-F238E27FC236}">
                <a16:creationId xmlns:a16="http://schemas.microsoft.com/office/drawing/2014/main" id="{883D8F05-14D3-EC36-A4C4-83979F177594}"/>
              </a:ext>
            </a:extLst>
          </p:cNvPr>
          <p:cNvPicPr>
            <a:picLocks noChangeAspect="1"/>
          </p:cNvPicPr>
          <p:nvPr/>
        </p:nvPicPr>
        <p:blipFill>
          <a:blip r:embed="rId3"/>
          <a:stretch>
            <a:fillRect/>
          </a:stretch>
        </p:blipFill>
        <p:spPr>
          <a:xfrm>
            <a:off x="8252460" y="2314670"/>
            <a:ext cx="2633872" cy="3082434"/>
          </a:xfrm>
          <a:prstGeom prst="rect">
            <a:avLst/>
          </a:prstGeom>
        </p:spPr>
      </p:pic>
    </p:spTree>
    <p:extLst>
      <p:ext uri="{BB962C8B-B14F-4D97-AF65-F5344CB8AC3E}">
        <p14:creationId xmlns:p14="http://schemas.microsoft.com/office/powerpoint/2010/main" val="3521886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768597" y="2635567"/>
            <a:ext cx="5154930"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sym typeface="Wingdings" panose="05000000000000000000" pitchFamily="2" charset="2"/>
              </a:rPr>
              <a:t>Il metodo delle sorelle Agazzi riceverà grandi consensi e influenzerà la politica scolastica del recente Stato italiano anche se non raggiungerà la fama e la conoscenza internazionale del metodo Montessori.</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341718"/>
            <a:ext cx="3210771" cy="2526690"/>
          </a:xfrm>
          <a:prstGeom prst="rect">
            <a:avLst/>
          </a:prstGeom>
        </p:spPr>
      </p:pic>
    </p:spTree>
    <p:extLst>
      <p:ext uri="{BB962C8B-B14F-4D97-AF65-F5344CB8AC3E}">
        <p14:creationId xmlns:p14="http://schemas.microsoft.com/office/powerpoint/2010/main" val="3771178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568572" y="2243151"/>
            <a:ext cx="5554980"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Gli inizi come insegnanti delle sorelle Agazzi sono difficili: devono occuparsi di circa cento bambini, senza disporre di materiali didattici né sussidi.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Questa situazione è simile a quella di gran parte degli asili italiani dell’epoca, che sono poverissimi di mezzi e considerati soprattutto luoghi di custodia e di assistenza, nei quali la didattica ha scarso valore.</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341718"/>
            <a:ext cx="3210771" cy="2526690"/>
          </a:xfrm>
          <a:prstGeom prst="rect">
            <a:avLst/>
          </a:prstGeom>
        </p:spPr>
      </p:pic>
    </p:spTree>
    <p:extLst>
      <p:ext uri="{BB962C8B-B14F-4D97-AF65-F5344CB8AC3E}">
        <p14:creationId xmlns:p14="http://schemas.microsoft.com/office/powerpoint/2010/main" val="700045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55628" y="2635567"/>
            <a:ext cx="5380868"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Le prime esperienze educative delle sorelle Agazzi si ispirano al metodo froebeliano, ma Rosa ne coglie presto i limiti, soprattutto quando viene applicato in modo rigido da maestre non preparate, limitando la spontaneità e la libertà dei bambini.</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341718"/>
            <a:ext cx="3210771" cy="2526690"/>
          </a:xfrm>
          <a:prstGeom prst="rect">
            <a:avLst/>
          </a:prstGeom>
        </p:spPr>
      </p:pic>
    </p:spTree>
    <p:extLst>
      <p:ext uri="{BB962C8B-B14F-4D97-AF65-F5344CB8AC3E}">
        <p14:creationId xmlns:p14="http://schemas.microsoft.com/office/powerpoint/2010/main" val="94383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55628" y="2414745"/>
            <a:ext cx="5380868" cy="2723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È nella sua relazione al </a:t>
            </a:r>
            <a:r>
              <a:rPr lang="it-IT" sz="1900" b="1" dirty="0">
                <a:solidFill>
                  <a:prstClr val="black"/>
                </a:solidFill>
                <a:latin typeface="Palatino Linotype" panose="02040502050505030304" pitchFamily="18" charset="0"/>
                <a:sym typeface="Wingdings" panose="05000000000000000000" pitchFamily="2" charset="2"/>
              </a:rPr>
              <a:t>Congresso nazionale pedagogico di Torino nel 1898 </a:t>
            </a:r>
            <a:r>
              <a:rPr lang="it-IT" sz="1900" dirty="0">
                <a:solidFill>
                  <a:prstClr val="black"/>
                </a:solidFill>
                <a:latin typeface="Palatino Linotype" panose="02040502050505030304" pitchFamily="18" charset="0"/>
                <a:sym typeface="Wingdings" panose="05000000000000000000" pitchFamily="2" charset="2"/>
              </a:rPr>
              <a:t>che Rosa Agazzi esprime la sua idea di scuola dell’infanzia, sostenendo che non bisogna rinunciare alla pedagogia froebeliana, ma liberarla da alcuni elementi astratti come l’uso rigido del materiale dei doni e prendere in analisi il bisogno di fare, di muoversi del bambino e considerare la realtà sociale da cui proviene.</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513311"/>
            <a:ext cx="3210771" cy="2526690"/>
          </a:xfrm>
          <a:prstGeom prst="rect">
            <a:avLst/>
          </a:prstGeom>
        </p:spPr>
      </p:pic>
    </p:spTree>
    <p:extLst>
      <p:ext uri="{BB962C8B-B14F-4D97-AF65-F5344CB8AC3E}">
        <p14:creationId xmlns:p14="http://schemas.microsoft.com/office/powerpoint/2010/main" val="704034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55628" y="2513311"/>
            <a:ext cx="5380868" cy="243143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Rosa Agazzi, all’interno della sua relazione, propone dunque una serie di elementi che gettano le basi per la realizzazione di una scuola nuova.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Per la pedagogista l’</a:t>
            </a:r>
            <a:r>
              <a:rPr lang="it-IT" sz="1900" b="1" dirty="0">
                <a:solidFill>
                  <a:prstClr val="black"/>
                </a:solidFill>
                <a:latin typeface="Palatino Linotype" panose="02040502050505030304" pitchFamily="18" charset="0"/>
                <a:sym typeface="Wingdings" panose="05000000000000000000" pitchFamily="2" charset="2"/>
              </a:rPr>
              <a:t>asilo</a:t>
            </a:r>
            <a:r>
              <a:rPr lang="it-IT" sz="1900" dirty="0">
                <a:solidFill>
                  <a:prstClr val="black"/>
                </a:solidFill>
                <a:latin typeface="Palatino Linotype" panose="02040502050505030304" pitchFamily="18" charset="0"/>
                <a:sym typeface="Wingdings" panose="05000000000000000000" pitchFamily="2" charset="2"/>
              </a:rPr>
              <a:t> è un </a:t>
            </a:r>
            <a:r>
              <a:rPr lang="it-IT" sz="1900" b="1" dirty="0">
                <a:solidFill>
                  <a:prstClr val="black"/>
                </a:solidFill>
                <a:latin typeface="Palatino Linotype" panose="02040502050505030304" pitchFamily="18" charset="0"/>
                <a:sym typeface="Wingdings" panose="05000000000000000000" pitchFamily="2" charset="2"/>
              </a:rPr>
              <a:t>servizio</a:t>
            </a:r>
            <a:r>
              <a:rPr lang="it-IT" sz="1900" dirty="0">
                <a:solidFill>
                  <a:prstClr val="black"/>
                </a:solidFill>
                <a:latin typeface="Palatino Linotype" panose="02040502050505030304" pitchFamily="18" charset="0"/>
                <a:sym typeface="Wingdings" panose="05000000000000000000" pitchFamily="2" charset="2"/>
              </a:rPr>
              <a:t> rivolto, principalmente, ai </a:t>
            </a:r>
            <a:r>
              <a:rPr lang="it-IT" sz="1900" b="1" dirty="0">
                <a:solidFill>
                  <a:prstClr val="black"/>
                </a:solidFill>
                <a:latin typeface="Palatino Linotype" panose="02040502050505030304" pitchFamily="18" charset="0"/>
                <a:sym typeface="Wingdings" panose="05000000000000000000" pitchFamily="2" charset="2"/>
              </a:rPr>
              <a:t>figli dei lavoratori </a:t>
            </a:r>
            <a:r>
              <a:rPr lang="it-IT" sz="1900" dirty="0">
                <a:solidFill>
                  <a:prstClr val="black"/>
                </a:solidFill>
                <a:latin typeface="Palatino Linotype" panose="02040502050505030304" pitchFamily="18" charset="0"/>
                <a:sym typeface="Wingdings" panose="05000000000000000000" pitchFamily="2" charset="2"/>
              </a:rPr>
              <a:t>che abitano in paese.</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513311"/>
            <a:ext cx="3210771" cy="2526690"/>
          </a:xfrm>
          <a:prstGeom prst="rect">
            <a:avLst/>
          </a:prstGeom>
        </p:spPr>
      </p:pic>
    </p:spTree>
    <p:extLst>
      <p:ext uri="{BB962C8B-B14F-4D97-AF65-F5344CB8AC3E}">
        <p14:creationId xmlns:p14="http://schemas.microsoft.com/office/powerpoint/2010/main" val="3026773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70462" y="579093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513311"/>
            <a:ext cx="5413436"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I bambini che arrivano all’asilo hanno bisogni concreti — essere lavati, nutriti e istruiti — e, secondo l’Agazzi, occorre ricomporre la frattura tra l’asilo e la famiglia, in modo che i bambini non percepiscano la scuola come un luogo estraneo.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Palatino Linotype" panose="02040502050505030304" pitchFamily="18" charset="0"/>
                <a:sym typeface="Wingdings" panose="05000000000000000000" pitchFamily="2" charset="2"/>
              </a:rPr>
              <a:t>L’asilo delle Agazzi è quindi una scuola dove il bambino fa cose, parla e vive come fosse in famiglia.</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513311"/>
            <a:ext cx="3210771" cy="2526690"/>
          </a:xfrm>
          <a:prstGeom prst="rect">
            <a:avLst/>
          </a:prstGeom>
        </p:spPr>
      </p:pic>
    </p:spTree>
    <p:extLst>
      <p:ext uri="{BB962C8B-B14F-4D97-AF65-F5344CB8AC3E}">
        <p14:creationId xmlns:p14="http://schemas.microsoft.com/office/powerpoint/2010/main" val="1360364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2865" y="878853"/>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Rosa e Carolina Agazzi: la scuola dell’infanzia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471864"/>
            <a:ext cx="5413436" cy="3139321"/>
          </a:xfrm>
          <a:prstGeom prst="rect">
            <a:avLst/>
          </a:prstGeom>
          <a:noFill/>
        </p:spPr>
        <p:txBody>
          <a:bodyPr wrap="square" rtlCol="0">
            <a:spAutoFit/>
          </a:bodyPr>
          <a:lstStyle/>
          <a:p>
            <a:pPr lvl="0" algn="just">
              <a:defRPr/>
            </a:pPr>
            <a:r>
              <a:rPr lang="it-IT" dirty="0">
                <a:solidFill>
                  <a:prstClr val="black"/>
                </a:solidFill>
                <a:latin typeface="Palatino Linotype" panose="02040502050505030304" pitchFamily="18" charset="0"/>
                <a:sym typeface="Wingdings" panose="05000000000000000000" pitchFamily="2" charset="2"/>
              </a:rPr>
              <a:t>Questo asilo viene chiamato </a:t>
            </a:r>
            <a:r>
              <a:rPr lang="it-IT" b="1" dirty="0">
                <a:solidFill>
                  <a:prstClr val="black"/>
                </a:solidFill>
                <a:latin typeface="Palatino Linotype" panose="02040502050505030304" pitchFamily="18" charset="0"/>
                <a:sym typeface="Wingdings" panose="05000000000000000000" pitchFamily="2" charset="2"/>
              </a:rPr>
              <a:t>scuola materna </a:t>
            </a:r>
            <a:r>
              <a:rPr lang="it-IT" dirty="0">
                <a:solidFill>
                  <a:prstClr val="black"/>
                </a:solidFill>
                <a:latin typeface="Palatino Linotype" panose="02040502050505030304" pitchFamily="18" charset="0"/>
                <a:sym typeface="Wingdings" panose="05000000000000000000" pitchFamily="2" charset="2"/>
              </a:rPr>
              <a:t>per evidenziare la </a:t>
            </a:r>
            <a:r>
              <a:rPr lang="it-IT" b="1" dirty="0">
                <a:solidFill>
                  <a:prstClr val="black"/>
                </a:solidFill>
                <a:latin typeface="Palatino Linotype" panose="02040502050505030304" pitchFamily="18" charset="0"/>
                <a:sym typeface="Wingdings" panose="05000000000000000000" pitchFamily="2" charset="2"/>
              </a:rPr>
              <a:t>continuità tra la scuola e la casa. </a:t>
            </a:r>
          </a:p>
          <a:p>
            <a:pPr lvl="0" algn="just">
              <a:defRPr/>
            </a:pPr>
            <a:endParaRPr lang="it-IT" b="1" dirty="0">
              <a:solidFill>
                <a:prstClr val="black"/>
              </a:solidFill>
              <a:latin typeface="Palatino Linotype" panose="0204050205050503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sym typeface="Wingdings" panose="05000000000000000000" pitchFamily="2" charset="2"/>
              </a:rPr>
              <a:t>Per Rosa Agazzi, la scuola ha dei </a:t>
            </a:r>
            <a:r>
              <a:rPr lang="it-IT" b="1" dirty="0">
                <a:solidFill>
                  <a:prstClr val="black"/>
                </a:solidFill>
                <a:latin typeface="Palatino Linotype" panose="02040502050505030304" pitchFamily="18" charset="0"/>
                <a:sym typeface="Wingdings" panose="05000000000000000000" pitchFamily="2" charset="2"/>
              </a:rPr>
              <a:t>compiti sociali </a:t>
            </a:r>
            <a:r>
              <a:rPr lang="it-IT" dirty="0">
                <a:solidFill>
                  <a:prstClr val="black"/>
                </a:solidFill>
                <a:latin typeface="Palatino Linotype" panose="02040502050505030304" pitchFamily="18" charset="0"/>
                <a:sym typeface="Wingdings" panose="05000000000000000000" pitchFamily="2" charset="2"/>
              </a:rPr>
              <a:t>rivolti sia al bambino sia alla famiglia. Il bambino deve essere educato a diventare una persona completa, non solo a livello individuale, ma anche sociale, civile ed etico. La famiglia, invece, deve essere aiutata a prendere coscienza delle esigenze e dei diritti dei propri figli, indipendentemente dalle condizioni sociali di appartenenza.</a:t>
            </a:r>
          </a:p>
        </p:txBody>
      </p:sp>
      <p:pic>
        <p:nvPicPr>
          <p:cNvPr id="5" name="Immagine 4">
            <a:extLst>
              <a:ext uri="{FF2B5EF4-FFF2-40B4-BE49-F238E27FC236}">
                <a16:creationId xmlns:a16="http://schemas.microsoft.com/office/drawing/2014/main" id="{28691E7D-0299-0ED6-DC76-2EF185BD78D5}"/>
              </a:ext>
            </a:extLst>
          </p:cNvPr>
          <p:cNvPicPr>
            <a:picLocks noChangeAspect="1"/>
          </p:cNvPicPr>
          <p:nvPr/>
        </p:nvPicPr>
        <p:blipFill>
          <a:blip r:embed="rId3"/>
          <a:stretch>
            <a:fillRect/>
          </a:stretch>
        </p:blipFill>
        <p:spPr>
          <a:xfrm>
            <a:off x="7667941" y="2778179"/>
            <a:ext cx="3210771" cy="2526690"/>
          </a:xfrm>
          <a:prstGeom prst="rect">
            <a:avLst/>
          </a:prstGeom>
        </p:spPr>
      </p:pic>
    </p:spTree>
    <p:extLst>
      <p:ext uri="{BB962C8B-B14F-4D97-AF65-F5344CB8AC3E}">
        <p14:creationId xmlns:p14="http://schemas.microsoft.com/office/powerpoint/2010/main" val="3950277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didattico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620219"/>
            <a:ext cx="5413436" cy="2554545"/>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L’Agazzi immagina un bambino attivo e operoso, che ha in sé le potenzialità per crescere e </a:t>
            </a:r>
            <a:r>
              <a:rPr lang="it-IT" sz="2000" dirty="0" err="1">
                <a:solidFill>
                  <a:prstClr val="black"/>
                </a:solidFill>
                <a:latin typeface="Palatino Linotype" panose="02040502050505030304" pitchFamily="18" charset="0"/>
                <a:sym typeface="Wingdings" panose="05000000000000000000" pitchFamily="2" charset="2"/>
              </a:rPr>
              <a:t>autoeducarsi</a:t>
            </a:r>
            <a:r>
              <a:rPr lang="it-IT" sz="2000" dirty="0">
                <a:solidFill>
                  <a:prstClr val="black"/>
                </a:solidFill>
                <a:latin typeface="Palatino Linotype" panose="02040502050505030304" pitchFamily="18" charset="0"/>
                <a:sym typeface="Wingdings" panose="05000000000000000000" pitchFamily="2" charset="2"/>
              </a:rPr>
              <a:t>.</a:t>
            </a:r>
          </a:p>
          <a:p>
            <a:pPr lvl="0" algn="just">
              <a:defRPr/>
            </a:pPr>
            <a:endParaRPr lang="it-IT" sz="2000" dirty="0">
              <a:solidFill>
                <a:prstClr val="black"/>
              </a:solidFill>
              <a:latin typeface="Palatino Linotype" panose="02040502050505030304" pitchFamily="18" charset="0"/>
              <a:sym typeface="Wingdings" panose="05000000000000000000" pitchFamily="2" charset="2"/>
            </a:endParaRPr>
          </a:p>
          <a:p>
            <a:pPr lvl="0" algn="just">
              <a:defRPr/>
            </a:pPr>
            <a:r>
              <a:rPr lang="it-IT" sz="2000" dirty="0">
                <a:solidFill>
                  <a:prstClr val="black"/>
                </a:solidFill>
                <a:latin typeface="Palatino Linotype" panose="02040502050505030304" pitchFamily="18" charset="0"/>
                <a:sym typeface="Wingdings" panose="05000000000000000000" pitchFamily="2" charset="2"/>
              </a:rPr>
              <a:t>La scuola deve essere vissuta dal bambino come una casa e funzionare come tale e i bambini devono occuparsi dell’andamento della scuola.</a:t>
            </a:r>
          </a:p>
        </p:txBody>
      </p:sp>
      <p:pic>
        <p:nvPicPr>
          <p:cNvPr id="4" name="Immagine 3">
            <a:extLst>
              <a:ext uri="{FF2B5EF4-FFF2-40B4-BE49-F238E27FC236}">
                <a16:creationId xmlns:a16="http://schemas.microsoft.com/office/drawing/2014/main" id="{DA4596F0-4EEA-5048-215D-93B5CEB54F61}"/>
              </a:ext>
            </a:extLst>
          </p:cNvPr>
          <p:cNvPicPr>
            <a:picLocks noChangeAspect="1"/>
          </p:cNvPicPr>
          <p:nvPr/>
        </p:nvPicPr>
        <p:blipFill>
          <a:blip r:embed="rId3"/>
          <a:stretch>
            <a:fillRect/>
          </a:stretch>
        </p:blipFill>
        <p:spPr>
          <a:xfrm>
            <a:off x="7659212" y="2471864"/>
            <a:ext cx="3219500" cy="2851256"/>
          </a:xfrm>
          <a:prstGeom prst="rect">
            <a:avLst/>
          </a:prstGeom>
        </p:spPr>
      </p:pic>
    </p:spTree>
    <p:extLst>
      <p:ext uri="{BB962C8B-B14F-4D97-AF65-F5344CB8AC3E}">
        <p14:creationId xmlns:p14="http://schemas.microsoft.com/office/powerpoint/2010/main" val="2827158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didattico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938831"/>
            <a:ext cx="5413436" cy="1631216"/>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sym typeface="Wingdings" panose="05000000000000000000" pitchFamily="2" charset="2"/>
              </a:rPr>
              <a:t>Secondo Agazzi, il bambino acquisisce i valori di solidarietà, collaborazione e le regole del vivere civile e sociale attraverso le esperienze di vita pratica e l’organizzazione della vita quotidiana.</a:t>
            </a:r>
          </a:p>
        </p:txBody>
      </p:sp>
      <p:pic>
        <p:nvPicPr>
          <p:cNvPr id="4" name="Immagine 3">
            <a:extLst>
              <a:ext uri="{FF2B5EF4-FFF2-40B4-BE49-F238E27FC236}">
                <a16:creationId xmlns:a16="http://schemas.microsoft.com/office/drawing/2014/main" id="{DA4596F0-4EEA-5048-215D-93B5CEB54F61}"/>
              </a:ext>
            </a:extLst>
          </p:cNvPr>
          <p:cNvPicPr>
            <a:picLocks noChangeAspect="1"/>
          </p:cNvPicPr>
          <p:nvPr/>
        </p:nvPicPr>
        <p:blipFill>
          <a:blip r:embed="rId3"/>
          <a:stretch>
            <a:fillRect/>
          </a:stretch>
        </p:blipFill>
        <p:spPr>
          <a:xfrm>
            <a:off x="7659212" y="2471864"/>
            <a:ext cx="3219500" cy="2851256"/>
          </a:xfrm>
          <a:prstGeom prst="rect">
            <a:avLst/>
          </a:prstGeom>
        </p:spPr>
      </p:pic>
    </p:spTree>
    <p:extLst>
      <p:ext uri="{BB962C8B-B14F-4D97-AF65-F5344CB8AC3E}">
        <p14:creationId xmlns:p14="http://schemas.microsoft.com/office/powerpoint/2010/main" val="4198975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didattico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471864"/>
            <a:ext cx="5413436" cy="3016210"/>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sym typeface="Wingdings" panose="05000000000000000000" pitchFamily="2" charset="2"/>
              </a:rPr>
              <a:t>Tra le attività quotidiane proposte ai bambini ci sono: trasportare legna dentro la scuola, piegare e sistemare la biancheria, occuparsi dei propri bisogni (come spogliarsi, mettere in ordine gli abiti sporchi e lavarsi) e aiutare i bambini più piccoli ancora non autonomi in queste mansioni. Inoltre, partecipare ad attività pratiche come apparecchiare e sparecchiare la tavola, preparare materiali per il gioco, riordinare i giocattoli e pulire il giardino.</a:t>
            </a:r>
          </a:p>
        </p:txBody>
      </p:sp>
      <p:pic>
        <p:nvPicPr>
          <p:cNvPr id="4" name="Immagine 3">
            <a:extLst>
              <a:ext uri="{FF2B5EF4-FFF2-40B4-BE49-F238E27FC236}">
                <a16:creationId xmlns:a16="http://schemas.microsoft.com/office/drawing/2014/main" id="{DA4596F0-4EEA-5048-215D-93B5CEB54F61}"/>
              </a:ext>
            </a:extLst>
          </p:cNvPr>
          <p:cNvPicPr>
            <a:picLocks noChangeAspect="1"/>
          </p:cNvPicPr>
          <p:nvPr/>
        </p:nvPicPr>
        <p:blipFill>
          <a:blip r:embed="rId3"/>
          <a:stretch>
            <a:fillRect/>
          </a:stretch>
        </p:blipFill>
        <p:spPr>
          <a:xfrm>
            <a:off x="7659212" y="2471864"/>
            <a:ext cx="3219500" cy="2851256"/>
          </a:xfrm>
          <a:prstGeom prst="rect">
            <a:avLst/>
          </a:prstGeom>
        </p:spPr>
      </p:pic>
    </p:spTree>
    <p:extLst>
      <p:ext uri="{BB962C8B-B14F-4D97-AF65-F5344CB8AC3E}">
        <p14:creationId xmlns:p14="http://schemas.microsoft.com/office/powerpoint/2010/main" val="698603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didattico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39344" y="2961049"/>
            <a:ext cx="5413436" cy="1631216"/>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È importante, inoltre, che i bambini acquisiscano l’</a:t>
            </a:r>
            <a:r>
              <a:rPr lang="it-IT" sz="2000" b="1" dirty="0">
                <a:solidFill>
                  <a:prstClr val="black"/>
                </a:solidFill>
                <a:latin typeface="Palatino Linotype" panose="02040502050505030304" pitchFamily="18" charset="0"/>
                <a:sym typeface="Wingdings" panose="05000000000000000000" pitchFamily="2" charset="2"/>
              </a:rPr>
              <a:t>autocontrollo</a:t>
            </a:r>
            <a:r>
              <a:rPr lang="it-IT" sz="2000" dirty="0">
                <a:solidFill>
                  <a:prstClr val="black"/>
                </a:solidFill>
                <a:latin typeface="Palatino Linotype" panose="02040502050505030304" pitchFamily="18" charset="0"/>
                <a:sym typeface="Wingdings" panose="05000000000000000000" pitchFamily="2" charset="2"/>
              </a:rPr>
              <a:t>, per esempio aspettando il proprio turno per parlare, controllando il tono della voce e sviluppando una buona intonazione nel canto.</a:t>
            </a:r>
          </a:p>
        </p:txBody>
      </p:sp>
      <p:pic>
        <p:nvPicPr>
          <p:cNvPr id="4" name="Immagine 3">
            <a:extLst>
              <a:ext uri="{FF2B5EF4-FFF2-40B4-BE49-F238E27FC236}">
                <a16:creationId xmlns:a16="http://schemas.microsoft.com/office/drawing/2014/main" id="{DA4596F0-4EEA-5048-215D-93B5CEB54F61}"/>
              </a:ext>
            </a:extLst>
          </p:cNvPr>
          <p:cNvPicPr>
            <a:picLocks noChangeAspect="1"/>
          </p:cNvPicPr>
          <p:nvPr/>
        </p:nvPicPr>
        <p:blipFill>
          <a:blip r:embed="rId3"/>
          <a:stretch>
            <a:fillRect/>
          </a:stretch>
        </p:blipFill>
        <p:spPr>
          <a:xfrm>
            <a:off x="7659212" y="2471864"/>
            <a:ext cx="3219500" cy="2851256"/>
          </a:xfrm>
          <a:prstGeom prst="rect">
            <a:avLst/>
          </a:prstGeom>
        </p:spPr>
      </p:pic>
    </p:spTree>
    <p:extLst>
      <p:ext uri="{BB962C8B-B14F-4D97-AF65-F5344CB8AC3E}">
        <p14:creationId xmlns:p14="http://schemas.microsoft.com/office/powerpoint/2010/main" val="195707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metodo didattico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62842" y="5773658"/>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877834" y="2774107"/>
            <a:ext cx="5184366" cy="2246769"/>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sym typeface="Wingdings" panose="05000000000000000000" pitchFamily="2" charset="2"/>
              </a:rPr>
              <a:t>Tutte queste operazioni pratiche rappresentano un’educazione all’ordine e all’autosufficienza, oltre che alla collaborazione e al sostegno reciproco. Esse contribuiscono a creare sane abitudini che educano il bambino a diventare ordinato, pulito, disciplinato e operoso.</a:t>
            </a:r>
          </a:p>
        </p:txBody>
      </p:sp>
      <p:pic>
        <p:nvPicPr>
          <p:cNvPr id="4" name="Immagine 3">
            <a:extLst>
              <a:ext uri="{FF2B5EF4-FFF2-40B4-BE49-F238E27FC236}">
                <a16:creationId xmlns:a16="http://schemas.microsoft.com/office/drawing/2014/main" id="{DA4596F0-4EEA-5048-215D-93B5CEB54F61}"/>
              </a:ext>
            </a:extLst>
          </p:cNvPr>
          <p:cNvPicPr>
            <a:picLocks noChangeAspect="1"/>
          </p:cNvPicPr>
          <p:nvPr/>
        </p:nvPicPr>
        <p:blipFill>
          <a:blip r:embed="rId3"/>
          <a:stretch>
            <a:fillRect/>
          </a:stretch>
        </p:blipFill>
        <p:spPr>
          <a:xfrm>
            <a:off x="7659212" y="2471864"/>
            <a:ext cx="3219500" cy="2851256"/>
          </a:xfrm>
          <a:prstGeom prst="rect">
            <a:avLst/>
          </a:prstGeom>
        </p:spPr>
      </p:pic>
    </p:spTree>
    <p:extLst>
      <p:ext uri="{BB962C8B-B14F-4D97-AF65-F5344CB8AC3E}">
        <p14:creationId xmlns:p14="http://schemas.microsoft.com/office/powerpoint/2010/main" val="15397863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983376" y="2971153"/>
            <a:ext cx="3879463" cy="2139047"/>
          </a:xfrm>
          <a:prstGeom prst="rect">
            <a:avLst/>
          </a:prstGeom>
          <a:noFill/>
        </p:spPr>
        <p:txBody>
          <a:bodyPr wrap="square" rtlCol="0">
            <a:spAutoFit/>
          </a:bodyPr>
          <a:lstStyle/>
          <a:p>
            <a:pPr lvl="0" algn="just">
              <a:defRPr/>
            </a:pPr>
            <a:r>
              <a:rPr lang="it-IT" sz="1900" b="1" dirty="0">
                <a:solidFill>
                  <a:prstClr val="black"/>
                </a:solidFill>
                <a:latin typeface="Palatino Linotype" panose="02040502050505030304" pitchFamily="18" charset="0"/>
                <a:sym typeface="Wingdings" panose="05000000000000000000" pitchFamily="2" charset="2"/>
              </a:rPr>
              <a:t>Il materiale per le attività e per i giochi utilizzato nell’asilo dell’Agazzi è composto di oggetti d’uso comune e collettivo che i bambini imparano a conoscere e a usare nelle attività quotidiane ed è facilmente reperibile.</a:t>
            </a:r>
          </a:p>
        </p:txBody>
      </p:sp>
      <p:pic>
        <p:nvPicPr>
          <p:cNvPr id="5" name="Immagine 4">
            <a:extLst>
              <a:ext uri="{FF2B5EF4-FFF2-40B4-BE49-F238E27FC236}">
                <a16:creationId xmlns:a16="http://schemas.microsoft.com/office/drawing/2014/main" id="{A489014B-5137-62E7-E178-41AB1E32E23D}"/>
              </a:ext>
            </a:extLst>
          </p:cNvPr>
          <p:cNvPicPr>
            <a:picLocks noChangeAspect="1"/>
          </p:cNvPicPr>
          <p:nvPr/>
        </p:nvPicPr>
        <p:blipFill>
          <a:blip r:embed="rId3"/>
          <a:stretch>
            <a:fillRect/>
          </a:stretch>
        </p:blipFill>
        <p:spPr>
          <a:xfrm>
            <a:off x="6772643" y="2963395"/>
            <a:ext cx="4313279" cy="2146805"/>
          </a:xfrm>
          <a:prstGeom prst="rect">
            <a:avLst/>
          </a:prstGeom>
        </p:spPr>
      </p:pic>
    </p:spTree>
    <p:extLst>
      <p:ext uri="{BB962C8B-B14F-4D97-AF65-F5344CB8AC3E}">
        <p14:creationId xmlns:p14="http://schemas.microsoft.com/office/powerpoint/2010/main" val="2095052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06079" y="2947779"/>
            <a:ext cx="5068478" cy="2308324"/>
          </a:xfrm>
          <a:prstGeom prst="rect">
            <a:avLst/>
          </a:prstGeom>
          <a:noFill/>
        </p:spPr>
        <p:txBody>
          <a:bodyPr wrap="square" rtlCol="0">
            <a:spAutoFit/>
          </a:bodyPr>
          <a:lstStyle/>
          <a:p>
            <a:pPr lvl="0" algn="just">
              <a:defRPr/>
            </a:pPr>
            <a:r>
              <a:rPr lang="it-IT" b="1" dirty="0">
                <a:solidFill>
                  <a:prstClr val="black"/>
                </a:solidFill>
                <a:latin typeface="Palatino Linotype" panose="02040502050505030304" pitchFamily="18" charset="0"/>
                <a:sym typeface="Wingdings" panose="05000000000000000000" pitchFamily="2" charset="2"/>
              </a:rPr>
              <a:t>Tutto il materiale deve favorire lo sviluppo armonico del bambino.</a:t>
            </a:r>
          </a:p>
          <a:p>
            <a:pPr lvl="0" algn="just">
              <a:defRPr/>
            </a:pPr>
            <a:endParaRPr lang="it-IT" b="1" dirty="0">
              <a:solidFill>
                <a:prstClr val="black"/>
              </a:solidFill>
              <a:latin typeface="Palatino Linotype" panose="02040502050505030304" pitchFamily="18" charset="0"/>
              <a:sym typeface="Wingdings" panose="05000000000000000000" pitchFamily="2" charset="2"/>
            </a:endParaRPr>
          </a:p>
          <a:p>
            <a:pPr lvl="0" algn="just">
              <a:defRPr/>
            </a:pPr>
            <a:r>
              <a:rPr lang="it-IT" dirty="0">
                <a:solidFill>
                  <a:prstClr val="black"/>
                </a:solidFill>
                <a:latin typeface="Palatino Linotype" panose="02040502050505030304" pitchFamily="18" charset="0"/>
                <a:sym typeface="Wingdings" panose="05000000000000000000" pitchFamily="2" charset="2"/>
              </a:rPr>
              <a:t>Nell’asilo </a:t>
            </a:r>
            <a:r>
              <a:rPr lang="it-IT" dirty="0" err="1">
                <a:solidFill>
                  <a:prstClr val="black"/>
                </a:solidFill>
                <a:latin typeface="Palatino Linotype" panose="02040502050505030304" pitchFamily="18" charset="0"/>
                <a:sym typeface="Wingdings" panose="05000000000000000000" pitchFamily="2" charset="2"/>
              </a:rPr>
              <a:t>agazziano</a:t>
            </a:r>
            <a:r>
              <a:rPr lang="it-IT" dirty="0">
                <a:solidFill>
                  <a:prstClr val="black"/>
                </a:solidFill>
                <a:latin typeface="Palatino Linotype" panose="02040502050505030304" pitchFamily="18" charset="0"/>
                <a:sym typeface="Wingdings" panose="05000000000000000000" pitchFamily="2" charset="2"/>
              </a:rPr>
              <a:t>, gli oggetti personali dei bambini hanno un </a:t>
            </a:r>
            <a:r>
              <a:rPr lang="it-IT" b="1" dirty="0">
                <a:solidFill>
                  <a:prstClr val="black"/>
                </a:solidFill>
                <a:latin typeface="Palatino Linotype" panose="02040502050505030304" pitchFamily="18" charset="0"/>
                <a:sym typeface="Wingdings" panose="05000000000000000000" pitchFamily="2" charset="2"/>
              </a:rPr>
              <a:t>contrassegno</a:t>
            </a:r>
            <a:r>
              <a:rPr lang="it-IT" dirty="0">
                <a:solidFill>
                  <a:prstClr val="black"/>
                </a:solidFill>
                <a:latin typeface="Palatino Linotype" panose="02040502050505030304" pitchFamily="18" charset="0"/>
                <a:sym typeface="Wingdings" panose="05000000000000000000" pitchFamily="2" charset="2"/>
              </a:rPr>
              <a:t>, cioè un’immagine facilmente riconoscibile dal bambino proprietario dell’oggetto, solitamente un «</a:t>
            </a:r>
            <a:r>
              <a:rPr lang="it-IT" i="1" dirty="0">
                <a:solidFill>
                  <a:prstClr val="black"/>
                </a:solidFill>
                <a:latin typeface="Palatino Linotype" panose="02040502050505030304" pitchFamily="18" charset="0"/>
                <a:sym typeface="Wingdings" panose="05000000000000000000" pitchFamily="2" charset="2"/>
              </a:rPr>
              <a:t>disegnino</a:t>
            </a:r>
            <a:r>
              <a:rPr lang="it-IT" dirty="0">
                <a:solidFill>
                  <a:prstClr val="black"/>
                </a:solidFill>
                <a:latin typeface="Palatino Linotype" panose="02040502050505030304" pitchFamily="18" charset="0"/>
                <a:sym typeface="Wingdings" panose="05000000000000000000" pitchFamily="2" charset="2"/>
              </a:rPr>
              <a:t> in luogo di cifre o lettere».</a:t>
            </a:r>
          </a:p>
        </p:txBody>
      </p:sp>
      <p:pic>
        <p:nvPicPr>
          <p:cNvPr id="5" name="Immagine 4">
            <a:extLst>
              <a:ext uri="{FF2B5EF4-FFF2-40B4-BE49-F238E27FC236}">
                <a16:creationId xmlns:a16="http://schemas.microsoft.com/office/drawing/2014/main" id="{A489014B-5137-62E7-E178-41AB1E32E23D}"/>
              </a:ext>
            </a:extLst>
          </p:cNvPr>
          <p:cNvPicPr>
            <a:picLocks noChangeAspect="1"/>
          </p:cNvPicPr>
          <p:nvPr/>
        </p:nvPicPr>
        <p:blipFill>
          <a:blip r:embed="rId3"/>
          <a:stretch>
            <a:fillRect/>
          </a:stretch>
        </p:blipFill>
        <p:spPr>
          <a:xfrm>
            <a:off x="6772643" y="2963395"/>
            <a:ext cx="4313279" cy="2146805"/>
          </a:xfrm>
          <a:prstGeom prst="rect">
            <a:avLst/>
          </a:prstGeom>
        </p:spPr>
      </p:pic>
    </p:spTree>
    <p:extLst>
      <p:ext uri="{BB962C8B-B14F-4D97-AF65-F5344CB8AC3E}">
        <p14:creationId xmlns:p14="http://schemas.microsoft.com/office/powerpoint/2010/main" val="21379121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106078" y="2943330"/>
            <a:ext cx="4795101" cy="2308324"/>
          </a:xfrm>
          <a:prstGeom prst="rect">
            <a:avLst/>
          </a:prstGeom>
          <a:noFill/>
        </p:spPr>
        <p:txBody>
          <a:bodyPr wrap="square" rtlCol="0">
            <a:spAutoFit/>
          </a:bodyPr>
          <a:lstStyle/>
          <a:p>
            <a:pPr lvl="0" algn="just">
              <a:defRPr/>
            </a:pPr>
            <a:r>
              <a:rPr lang="it-IT" dirty="0">
                <a:solidFill>
                  <a:prstClr val="black"/>
                </a:solidFill>
                <a:latin typeface="Palatino Linotype" panose="02040502050505030304" pitchFamily="18" charset="0"/>
                <a:sym typeface="Wingdings" panose="05000000000000000000" pitchFamily="2" charset="2"/>
              </a:rPr>
              <a:t>Per i più piccoli: </a:t>
            </a:r>
            <a:r>
              <a:rPr lang="it-IT" b="1" dirty="0">
                <a:solidFill>
                  <a:prstClr val="black"/>
                </a:solidFill>
                <a:latin typeface="Palatino Linotype" panose="02040502050505030304" pitchFamily="18" charset="0"/>
                <a:sym typeface="Wingdings" panose="05000000000000000000" pitchFamily="2" charset="2"/>
              </a:rPr>
              <a:t>oggetti vari;</a:t>
            </a:r>
          </a:p>
          <a:p>
            <a:pPr lvl="0" algn="just">
              <a:defRPr/>
            </a:pPr>
            <a:r>
              <a:rPr lang="it-IT" dirty="0">
                <a:solidFill>
                  <a:prstClr val="black"/>
                </a:solidFill>
                <a:latin typeface="Palatino Linotype" panose="02040502050505030304" pitchFamily="18" charset="0"/>
                <a:sym typeface="Wingdings" panose="05000000000000000000" pitchFamily="2" charset="2"/>
              </a:rPr>
              <a:t>Per i medi: </a:t>
            </a:r>
            <a:r>
              <a:rPr lang="it-IT" b="1" dirty="0">
                <a:solidFill>
                  <a:prstClr val="black"/>
                </a:solidFill>
                <a:latin typeface="Palatino Linotype" panose="02040502050505030304" pitchFamily="18" charset="0"/>
                <a:sym typeface="Wingdings" panose="05000000000000000000" pitchFamily="2" charset="2"/>
              </a:rPr>
              <a:t>oggetti della vita pratica;</a:t>
            </a:r>
          </a:p>
          <a:p>
            <a:pPr lvl="0" algn="just">
              <a:defRPr/>
            </a:pPr>
            <a:r>
              <a:rPr lang="it-IT" dirty="0">
                <a:solidFill>
                  <a:prstClr val="black"/>
                </a:solidFill>
                <a:latin typeface="Palatino Linotype" panose="02040502050505030304" pitchFamily="18" charset="0"/>
                <a:sym typeface="Wingdings" panose="05000000000000000000" pitchFamily="2" charset="2"/>
              </a:rPr>
              <a:t>Per i più grandi: </a:t>
            </a:r>
            <a:r>
              <a:rPr lang="it-IT" b="1" dirty="0">
                <a:solidFill>
                  <a:prstClr val="black"/>
                </a:solidFill>
                <a:latin typeface="Palatino Linotype" panose="02040502050505030304" pitchFamily="18" charset="0"/>
                <a:sym typeface="Wingdings" panose="05000000000000000000" pitchFamily="2" charset="2"/>
              </a:rPr>
              <a:t>forme geometriche. </a:t>
            </a:r>
          </a:p>
          <a:p>
            <a:pPr lvl="0" algn="just">
              <a:defRPr/>
            </a:pPr>
            <a:endParaRPr lang="it-IT" b="1" dirty="0">
              <a:solidFill>
                <a:prstClr val="black"/>
              </a:solidFill>
              <a:latin typeface="Palatino Linotype" panose="02040502050505030304" pitchFamily="18" charset="0"/>
              <a:sym typeface="Wingdings" panose="05000000000000000000" pitchFamily="2" charset="2"/>
            </a:endParaRPr>
          </a:p>
          <a:p>
            <a:pPr lvl="0" algn="just">
              <a:defRPr/>
            </a:pPr>
            <a:r>
              <a:rPr lang="it-IT" b="1" dirty="0">
                <a:solidFill>
                  <a:prstClr val="black"/>
                </a:solidFill>
                <a:latin typeface="Palatino Linotype" panose="02040502050505030304" pitchFamily="18" charset="0"/>
                <a:sym typeface="Wingdings" panose="05000000000000000000" pitchFamily="2" charset="2"/>
              </a:rPr>
              <a:t>I contrassegni permettono al bambino di sviluppare il senso di proprietà, il rispetto per le cose degli altri e di arricchire il proprio linguaggio.</a:t>
            </a:r>
            <a:endParaRPr lang="it-IT" dirty="0">
              <a:solidFill>
                <a:prstClr val="black"/>
              </a:solidFill>
              <a:latin typeface="Palatino Linotype" panose="02040502050505030304" pitchFamily="18" charset="0"/>
              <a:sym typeface="Wingdings" panose="05000000000000000000" pitchFamily="2" charset="2"/>
            </a:endParaRPr>
          </a:p>
        </p:txBody>
      </p:sp>
      <p:pic>
        <p:nvPicPr>
          <p:cNvPr id="5" name="Immagine 4">
            <a:extLst>
              <a:ext uri="{FF2B5EF4-FFF2-40B4-BE49-F238E27FC236}">
                <a16:creationId xmlns:a16="http://schemas.microsoft.com/office/drawing/2014/main" id="{A489014B-5137-62E7-E178-41AB1E32E23D}"/>
              </a:ext>
            </a:extLst>
          </p:cNvPr>
          <p:cNvPicPr>
            <a:picLocks noChangeAspect="1"/>
          </p:cNvPicPr>
          <p:nvPr/>
        </p:nvPicPr>
        <p:blipFill>
          <a:blip r:embed="rId3"/>
          <a:stretch>
            <a:fillRect/>
          </a:stretch>
        </p:blipFill>
        <p:spPr>
          <a:xfrm>
            <a:off x="6772643" y="2963395"/>
            <a:ext cx="4313279" cy="2146805"/>
          </a:xfrm>
          <a:prstGeom prst="rect">
            <a:avLst/>
          </a:prstGeom>
        </p:spPr>
      </p:pic>
    </p:spTree>
    <p:extLst>
      <p:ext uri="{BB962C8B-B14F-4D97-AF65-F5344CB8AC3E}">
        <p14:creationId xmlns:p14="http://schemas.microsoft.com/office/powerpoint/2010/main" val="8944720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99374" y="3021134"/>
            <a:ext cx="4795101" cy="2031325"/>
          </a:xfrm>
          <a:prstGeom prst="rect">
            <a:avLst/>
          </a:prstGeom>
          <a:noFill/>
        </p:spPr>
        <p:txBody>
          <a:bodyPr wrap="square" rtlCol="0">
            <a:spAutoFit/>
          </a:bodyPr>
          <a:lstStyle/>
          <a:p>
            <a:pPr lvl="0" algn="just">
              <a:defRPr/>
            </a:pPr>
            <a:r>
              <a:rPr lang="it-IT" dirty="0">
                <a:solidFill>
                  <a:prstClr val="black"/>
                </a:solidFill>
                <a:latin typeface="Palatino Linotype" panose="02040502050505030304" pitchFamily="18" charset="0"/>
                <a:sym typeface="Wingdings" panose="05000000000000000000" pitchFamily="2" charset="2"/>
              </a:rPr>
              <a:t>Ogni contrassegno ha un nome che viene ripetuto più volte.</a:t>
            </a:r>
          </a:p>
          <a:p>
            <a:pPr lvl="0" algn="just">
              <a:defRPr/>
            </a:pPr>
            <a:r>
              <a:rPr lang="it-IT" dirty="0">
                <a:solidFill>
                  <a:prstClr val="black"/>
                </a:solidFill>
                <a:latin typeface="Palatino Linotype" panose="02040502050505030304" pitchFamily="18" charset="0"/>
                <a:sym typeface="Wingdings" panose="05000000000000000000" pitchFamily="2" charset="2"/>
              </a:rPr>
              <a:t> </a:t>
            </a:r>
          </a:p>
          <a:p>
            <a:pPr lvl="0" algn="just">
              <a:defRPr/>
            </a:pPr>
            <a:r>
              <a:rPr lang="it-IT" dirty="0">
                <a:solidFill>
                  <a:prstClr val="black"/>
                </a:solidFill>
                <a:latin typeface="Palatino Linotype" panose="02040502050505030304" pitchFamily="18" charset="0"/>
                <a:sym typeface="Wingdings" panose="05000000000000000000" pitchFamily="2" charset="2"/>
              </a:rPr>
              <a:t>Il bambino associa il nome all’immagine e ascoltando il nome del proprio contrassegno e quello dei contrassegni di altri bambini, arricchirà il proprio lessico.</a:t>
            </a:r>
          </a:p>
        </p:txBody>
      </p:sp>
      <p:pic>
        <p:nvPicPr>
          <p:cNvPr id="5" name="Immagine 4">
            <a:extLst>
              <a:ext uri="{FF2B5EF4-FFF2-40B4-BE49-F238E27FC236}">
                <a16:creationId xmlns:a16="http://schemas.microsoft.com/office/drawing/2014/main" id="{A489014B-5137-62E7-E178-41AB1E32E23D}"/>
              </a:ext>
            </a:extLst>
          </p:cNvPr>
          <p:cNvPicPr>
            <a:picLocks noChangeAspect="1"/>
          </p:cNvPicPr>
          <p:nvPr/>
        </p:nvPicPr>
        <p:blipFill>
          <a:blip r:embed="rId3"/>
          <a:stretch>
            <a:fillRect/>
          </a:stretch>
        </p:blipFill>
        <p:spPr>
          <a:xfrm>
            <a:off x="6772643" y="2963395"/>
            <a:ext cx="4313279" cy="2146805"/>
          </a:xfrm>
          <a:prstGeom prst="rect">
            <a:avLst/>
          </a:prstGeom>
        </p:spPr>
      </p:pic>
    </p:spTree>
    <p:extLst>
      <p:ext uri="{BB962C8B-B14F-4D97-AF65-F5344CB8AC3E}">
        <p14:creationId xmlns:p14="http://schemas.microsoft.com/office/powerpoint/2010/main" val="3439369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948511" y="2696213"/>
            <a:ext cx="4801081" cy="2246769"/>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Altro materiale didattico è rappresentato dalle “</a:t>
            </a:r>
            <a:r>
              <a:rPr lang="it-IT" sz="2000" b="1" dirty="0">
                <a:solidFill>
                  <a:prstClr val="black"/>
                </a:solidFill>
                <a:latin typeface="Palatino Linotype" panose="02040502050505030304" pitchFamily="18" charset="0"/>
                <a:sym typeface="Wingdings" panose="05000000000000000000" pitchFamily="2" charset="2"/>
              </a:rPr>
              <a:t>cianfrusaglie senza brevetto</a:t>
            </a:r>
            <a:r>
              <a:rPr lang="it-IT" sz="2000" dirty="0">
                <a:solidFill>
                  <a:prstClr val="black"/>
                </a:solidFill>
                <a:latin typeface="Palatino Linotype" panose="02040502050505030304" pitchFamily="18" charset="0"/>
                <a:sym typeface="Wingdings" panose="05000000000000000000" pitchFamily="2" charset="2"/>
              </a:rPr>
              <a:t>”, ossia gli oggetti che i bambini hanno nelle tasche quando arrivano a scuola — bottoni, scatolette, biglie, sassi, pezzi di spago — che l’Agazzi utilizza per creare il </a:t>
            </a:r>
            <a:r>
              <a:rPr lang="it-IT" sz="2000" b="1" dirty="0">
                <a:solidFill>
                  <a:prstClr val="black"/>
                </a:solidFill>
                <a:latin typeface="Palatino Linotype" panose="02040502050505030304" pitchFamily="18" charset="0"/>
                <a:sym typeface="Wingdings" panose="05000000000000000000" pitchFamily="2" charset="2"/>
              </a:rPr>
              <a:t>museo didattico</a:t>
            </a:r>
            <a:r>
              <a:rPr lang="it-IT" sz="2000" dirty="0">
                <a:solidFill>
                  <a:prstClr val="black"/>
                </a:solidFill>
                <a:latin typeface="Palatino Linotype" panose="02040502050505030304" pitchFamily="18" charset="0"/>
                <a:sym typeface="Wingdings" panose="05000000000000000000" pitchFamily="2" charset="2"/>
              </a:rPr>
              <a:t>.</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1544774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948511" y="2961049"/>
            <a:ext cx="4795101" cy="1631216"/>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Il materiale di questo museo serve per impostare in maniera naturale delle attività didattiche per affinare la percezione sensoriale, il gusto estetico e arricchire il linguaggio.</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948791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2069178" y="3072029"/>
            <a:ext cx="4795101" cy="1938992"/>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Oltre alle cianfrusaglie ricavate dall’ambiente di vita del bambino, nella scuola materna si utilizzano anche altri materiali, come borsette, scatole, cestini e forme ritagliate in carta, realizzati sia dalla maestra sia dai bambini.</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2417708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2069178" y="2735634"/>
            <a:ext cx="4795101" cy="2246769"/>
          </a:xfrm>
          <a:prstGeom prst="rect">
            <a:avLst/>
          </a:prstGeom>
          <a:noFill/>
        </p:spPr>
        <p:txBody>
          <a:bodyPr wrap="square" rtlCol="0">
            <a:spAutoFit/>
          </a:bodyPr>
          <a:lstStyle/>
          <a:p>
            <a:pPr lvl="0" algn="just">
              <a:defRPr/>
            </a:pPr>
            <a:r>
              <a:rPr lang="it-IT" sz="2000" dirty="0">
                <a:solidFill>
                  <a:prstClr val="black"/>
                </a:solidFill>
                <a:latin typeface="Palatino Linotype" panose="02040502050505030304" pitchFamily="18" charset="0"/>
                <a:sym typeface="Wingdings" panose="05000000000000000000" pitchFamily="2" charset="2"/>
              </a:rPr>
              <a:t>Il materiale esposto nel museo didattico costituisce la base per il </a:t>
            </a:r>
            <a:r>
              <a:rPr lang="it-IT" sz="2000" b="1" dirty="0">
                <a:solidFill>
                  <a:prstClr val="black"/>
                </a:solidFill>
                <a:latin typeface="Palatino Linotype" panose="02040502050505030304" pitchFamily="18" charset="0"/>
                <a:sym typeface="Wingdings" panose="05000000000000000000" pitchFamily="2" charset="2"/>
              </a:rPr>
              <a:t>disegno</a:t>
            </a:r>
            <a:r>
              <a:rPr lang="it-IT" sz="2000" dirty="0">
                <a:solidFill>
                  <a:prstClr val="black"/>
                </a:solidFill>
                <a:latin typeface="Palatino Linotype" panose="02040502050505030304" pitchFamily="18" charset="0"/>
                <a:sym typeface="Wingdings" panose="05000000000000000000" pitchFamily="2" charset="2"/>
              </a:rPr>
              <a:t> spontaneo, poiché funge da esercizio preparatorio per sensibilizzare il bambino alle proporzioni, alla lettura dei particolari e alla comprensione dell’armonia dell’oggetto osservato.</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39412387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2069178" y="3043411"/>
            <a:ext cx="4795101" cy="1631216"/>
          </a:xfrm>
          <a:prstGeom prst="rect">
            <a:avLst/>
          </a:prstGeom>
          <a:noFill/>
        </p:spPr>
        <p:txBody>
          <a:bodyPr wrap="square" rtlCol="0">
            <a:spAutoFit/>
          </a:bodyPr>
          <a:lstStyle/>
          <a:p>
            <a:pPr lvl="0" algn="just">
              <a:defRPr/>
            </a:pPr>
            <a:r>
              <a:rPr lang="it-IT" sz="2000" b="1" dirty="0">
                <a:solidFill>
                  <a:prstClr val="black"/>
                </a:solidFill>
                <a:latin typeface="Palatino Linotype" panose="02040502050505030304" pitchFamily="18" charset="0"/>
                <a:sym typeface="Wingdings" panose="05000000000000000000" pitchFamily="2" charset="2"/>
              </a:rPr>
              <a:t>Qualsiasi cosa può essere materiale didattico con il quale esercitare i sensi.</a:t>
            </a:r>
          </a:p>
          <a:p>
            <a:pPr lvl="0" algn="just">
              <a:defRPr/>
            </a:pPr>
            <a:r>
              <a:rPr lang="it-IT" sz="2000" b="1" dirty="0">
                <a:solidFill>
                  <a:prstClr val="black"/>
                </a:solidFill>
                <a:latin typeface="Palatino Linotype" panose="02040502050505030304" pitchFamily="18" charset="0"/>
                <a:sym typeface="Wingdings" panose="05000000000000000000" pitchFamily="2" charset="2"/>
              </a:rPr>
              <a:t>Differentemente dalla Montessori, però, Agazzi non educa un senso alla volta.</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23587056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0017"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Il materiale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2072466" y="2647099"/>
            <a:ext cx="4795101" cy="2431435"/>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sym typeface="Wingdings" panose="05000000000000000000" pitchFamily="2" charset="2"/>
              </a:rPr>
              <a:t>La Montessori costruisce materiali specifici per educare isolatamente un solo senso (vista, udito, tatto, ecc.). </a:t>
            </a:r>
          </a:p>
          <a:p>
            <a:pPr lvl="0" algn="just">
              <a:defRPr/>
            </a:pPr>
            <a:endParaRPr lang="it-IT" sz="1900" dirty="0">
              <a:solidFill>
                <a:prstClr val="black"/>
              </a:solidFill>
              <a:latin typeface="Palatino Linotype" panose="02040502050505030304" pitchFamily="18" charset="0"/>
              <a:sym typeface="Wingdings" panose="05000000000000000000" pitchFamily="2" charset="2"/>
            </a:endParaRPr>
          </a:p>
          <a:p>
            <a:pPr lvl="0" algn="just">
              <a:defRPr/>
            </a:pPr>
            <a:r>
              <a:rPr lang="it-IT" sz="1900" dirty="0">
                <a:solidFill>
                  <a:prstClr val="black"/>
                </a:solidFill>
                <a:latin typeface="Palatino Linotype" panose="02040502050505030304" pitchFamily="18" charset="0"/>
                <a:sym typeface="Wingdings" panose="05000000000000000000" pitchFamily="2" charset="2"/>
              </a:rPr>
              <a:t>Agazzi utilizza materiale comune, di tutti i giorni, presentato e preparato in modo tale da stimolare nel bambino la scoperta delle somiglianze e delle differenze.</a:t>
            </a:r>
          </a:p>
        </p:txBody>
      </p:sp>
      <p:pic>
        <p:nvPicPr>
          <p:cNvPr id="4" name="Immagine 3">
            <a:extLst>
              <a:ext uri="{FF2B5EF4-FFF2-40B4-BE49-F238E27FC236}">
                <a16:creationId xmlns:a16="http://schemas.microsoft.com/office/drawing/2014/main" id="{AB45D25D-1801-126E-7A86-B60177BAFA30}"/>
              </a:ext>
            </a:extLst>
          </p:cNvPr>
          <p:cNvPicPr>
            <a:picLocks noChangeAspect="1"/>
          </p:cNvPicPr>
          <p:nvPr/>
        </p:nvPicPr>
        <p:blipFill>
          <a:blip r:embed="rId3"/>
          <a:stretch>
            <a:fillRect/>
          </a:stretch>
        </p:blipFill>
        <p:spPr>
          <a:xfrm>
            <a:off x="7970052" y="2696213"/>
            <a:ext cx="3115870" cy="2325613"/>
          </a:xfrm>
          <a:prstGeom prst="rect">
            <a:avLst/>
          </a:prstGeom>
        </p:spPr>
      </p:pic>
    </p:spTree>
    <p:extLst>
      <p:ext uri="{BB962C8B-B14F-4D97-AF65-F5344CB8AC3E}">
        <p14:creationId xmlns:p14="http://schemas.microsoft.com/office/powerpoint/2010/main" val="3285220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944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95394" y="2840418"/>
            <a:ext cx="4795101" cy="2139047"/>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sym typeface="Wingdings" panose="05000000000000000000" pitchFamily="2" charset="2"/>
              </a:rPr>
              <a:t>L’insegnante deve avere un </a:t>
            </a:r>
            <a:r>
              <a:rPr lang="it-IT" sz="1900" b="1" dirty="0">
                <a:solidFill>
                  <a:prstClr val="black"/>
                </a:solidFill>
                <a:latin typeface="Palatino Linotype" panose="02040502050505030304" pitchFamily="18" charset="0"/>
                <a:sym typeface="Wingdings" panose="05000000000000000000" pitchFamily="2" charset="2"/>
              </a:rPr>
              <a:t>atteggiamento “materno”</a:t>
            </a:r>
            <a:r>
              <a:rPr lang="it-IT" sz="1900" dirty="0">
                <a:solidFill>
                  <a:prstClr val="black"/>
                </a:solidFill>
                <a:latin typeface="Palatino Linotype" panose="02040502050505030304" pitchFamily="18" charset="0"/>
                <a:sym typeface="Wingdings" panose="05000000000000000000" pitchFamily="2" charset="2"/>
              </a:rPr>
              <a:t>, capire e comprendere i bisogni di ciascun bambino. Deve inoltre possedere capacità manuali, privilegiare le attività di vita pratica e di carattere estetico, come il disegno, e curare l’espressione linguistica e il canto.</a:t>
            </a:r>
          </a:p>
        </p:txBody>
      </p:sp>
      <p:pic>
        <p:nvPicPr>
          <p:cNvPr id="5" name="Immagine 4">
            <a:extLst>
              <a:ext uri="{FF2B5EF4-FFF2-40B4-BE49-F238E27FC236}">
                <a16:creationId xmlns:a16="http://schemas.microsoft.com/office/drawing/2014/main" id="{E0F20762-CA17-507E-85DF-987AEAFEB374}"/>
              </a:ext>
            </a:extLst>
          </p:cNvPr>
          <p:cNvPicPr>
            <a:picLocks noChangeAspect="1"/>
          </p:cNvPicPr>
          <p:nvPr/>
        </p:nvPicPr>
        <p:blipFill>
          <a:blip r:embed="rId3"/>
          <a:stretch>
            <a:fillRect/>
          </a:stretch>
        </p:blipFill>
        <p:spPr>
          <a:xfrm>
            <a:off x="7143745" y="2746167"/>
            <a:ext cx="3942177" cy="2233298"/>
          </a:xfrm>
          <a:prstGeom prst="rect">
            <a:avLst/>
          </a:prstGeom>
        </p:spPr>
      </p:pic>
    </p:spTree>
    <p:extLst>
      <p:ext uri="{BB962C8B-B14F-4D97-AF65-F5344CB8AC3E}">
        <p14:creationId xmlns:p14="http://schemas.microsoft.com/office/powerpoint/2010/main" val="15345886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9444"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maestra</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70052" y="5754296"/>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704820" y="2746167"/>
            <a:ext cx="4795101" cy="2139047"/>
          </a:xfrm>
          <a:prstGeom prst="rect">
            <a:avLst/>
          </a:prstGeom>
          <a:noFill/>
        </p:spPr>
        <p:txBody>
          <a:bodyPr wrap="square" rtlCol="0">
            <a:spAutoFit/>
          </a:bodyPr>
          <a:lstStyle/>
          <a:p>
            <a:pPr lvl="0" algn="just">
              <a:defRPr/>
            </a:pPr>
            <a:r>
              <a:rPr lang="it-IT" sz="1900" dirty="0">
                <a:solidFill>
                  <a:prstClr val="black"/>
                </a:solidFill>
                <a:latin typeface="Palatino Linotype" panose="02040502050505030304" pitchFamily="18" charset="0"/>
                <a:sym typeface="Wingdings" panose="05000000000000000000" pitchFamily="2" charset="2"/>
              </a:rPr>
              <a:t>Per l’Agazzi, il </a:t>
            </a:r>
            <a:r>
              <a:rPr lang="it-IT" sz="1900" b="1" dirty="0">
                <a:solidFill>
                  <a:prstClr val="black"/>
                </a:solidFill>
                <a:latin typeface="Palatino Linotype" panose="02040502050505030304" pitchFamily="18" charset="0"/>
                <a:sym typeface="Wingdings" panose="05000000000000000000" pitchFamily="2" charset="2"/>
              </a:rPr>
              <a:t>canto</a:t>
            </a:r>
            <a:r>
              <a:rPr lang="it-IT" sz="1900" dirty="0">
                <a:solidFill>
                  <a:prstClr val="black"/>
                </a:solidFill>
                <a:latin typeface="Palatino Linotype" panose="02040502050505030304" pitchFamily="18" charset="0"/>
                <a:sym typeface="Wingdings" panose="05000000000000000000" pitchFamily="2" charset="2"/>
              </a:rPr>
              <a:t> ha un notevole valore pedagogico, in quanto costituisce la base dell’educazione spirituale. I bambini sono avviati al canto tramite l’imitazione della maestra, devono lentamente riflettere sulla giusta intonazione e sul ritmo per raggiungere l’armonia del canto comune.</a:t>
            </a:r>
          </a:p>
        </p:txBody>
      </p:sp>
      <p:pic>
        <p:nvPicPr>
          <p:cNvPr id="5" name="Immagine 4">
            <a:extLst>
              <a:ext uri="{FF2B5EF4-FFF2-40B4-BE49-F238E27FC236}">
                <a16:creationId xmlns:a16="http://schemas.microsoft.com/office/drawing/2014/main" id="{E0F20762-CA17-507E-85DF-987AEAFEB374}"/>
              </a:ext>
            </a:extLst>
          </p:cNvPr>
          <p:cNvPicPr>
            <a:picLocks noChangeAspect="1"/>
          </p:cNvPicPr>
          <p:nvPr/>
        </p:nvPicPr>
        <p:blipFill>
          <a:blip r:embed="rId3"/>
          <a:stretch>
            <a:fillRect/>
          </a:stretch>
        </p:blipFill>
        <p:spPr>
          <a:xfrm>
            <a:off x="7143745" y="2746167"/>
            <a:ext cx="3942177" cy="2233298"/>
          </a:xfrm>
          <a:prstGeom prst="rect">
            <a:avLst/>
          </a:prstGeom>
        </p:spPr>
      </p:pic>
    </p:spTree>
    <p:extLst>
      <p:ext uri="{BB962C8B-B14F-4D97-AF65-F5344CB8AC3E}">
        <p14:creationId xmlns:p14="http://schemas.microsoft.com/office/powerpoint/2010/main" val="28326951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8969"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Sintesi</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618805" y="571761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781175" y="2610364"/>
            <a:ext cx="8953500" cy="2585323"/>
          </a:xfrm>
          <a:prstGeom prst="rect">
            <a:avLst/>
          </a:prstGeom>
          <a:noFill/>
        </p:spPr>
        <p:txBody>
          <a:bodyPr wrap="square" rtlCol="0">
            <a:spAutoFit/>
          </a:bodyPr>
          <a:lstStyle/>
          <a:p>
            <a:pPr algn="just"/>
            <a:r>
              <a:rPr lang="it-IT" sz="1800" b="0" i="0" u="none" strike="noStrike" baseline="0" dirty="0">
                <a:latin typeface="Palatino Linotype" panose="02040502050505030304" pitchFamily="18" charset="0"/>
              </a:rPr>
              <a:t>Le </a:t>
            </a:r>
            <a:r>
              <a:rPr lang="it-IT" sz="1800" b="1" i="0" u="none" strike="noStrike" baseline="0" dirty="0">
                <a:latin typeface="Palatino Linotype" panose="02040502050505030304" pitchFamily="18" charset="0"/>
              </a:rPr>
              <a:t>sorelle Agazzi</a:t>
            </a:r>
            <a:r>
              <a:rPr lang="it-IT" sz="1800" b="0" i="0" u="none" strike="noStrike" baseline="0" dirty="0">
                <a:latin typeface="Palatino Linotype" panose="02040502050505030304" pitchFamily="18" charset="0"/>
              </a:rPr>
              <a:t>, Rosa (1866-1951) e Carolina (1870-1945), furono due importanti rappresentanti della “</a:t>
            </a:r>
            <a:r>
              <a:rPr lang="it-IT" sz="1800" b="1" i="0" u="none" strike="noStrike" baseline="0" dirty="0">
                <a:latin typeface="Palatino Linotype" panose="02040502050505030304" pitchFamily="18" charset="0"/>
              </a:rPr>
              <a:t>scuola serena</a:t>
            </a:r>
            <a:r>
              <a:rPr lang="it-IT" sz="1800" b="0" i="0" u="none" strike="noStrike" baseline="0" dirty="0">
                <a:latin typeface="Palatino Linotype" panose="02040502050505030304" pitchFamily="18" charset="0"/>
              </a:rPr>
              <a:t>”. A Mompiano, vicino a Brescia, elaborarono un metodo educativo innovativo per la scuola dell’infanzia. </a:t>
            </a:r>
          </a:p>
          <a:p>
            <a:pPr algn="just"/>
            <a:endParaRPr lang="it-IT" dirty="0">
              <a:latin typeface="Palatino Linotype" panose="02040502050505030304" pitchFamily="18" charset="0"/>
            </a:endParaRPr>
          </a:p>
          <a:p>
            <a:pPr algn="just"/>
            <a:r>
              <a:rPr lang="it-IT" sz="1800" b="0" i="0" u="none" strike="noStrike" baseline="0" dirty="0">
                <a:latin typeface="Palatino Linotype" panose="02040502050505030304" pitchFamily="18" charset="0"/>
              </a:rPr>
              <a:t>Il metodo di Rosa Agazzi si basava sul principio della continuità tra scuola e famiglia: l’educatrice doveva assumere un ruolo quasi materno e il lavoro dei bambini doveva essere libero e attivo, come nel caso del giardinaggio e della pulizia, ma svolgersi in un ambiente ordinato, al cui mantenimento il bambino stesso doveva partecipare. Fondamentale era anche lo sviluppo della collaborazione tra i bambini.</a:t>
            </a:r>
          </a:p>
        </p:txBody>
      </p:sp>
    </p:spTree>
    <p:extLst>
      <p:ext uri="{BB962C8B-B14F-4D97-AF65-F5344CB8AC3E}">
        <p14:creationId xmlns:p14="http://schemas.microsoft.com/office/powerpoint/2010/main" val="12659186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8969"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Sintesi</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618805" y="571761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617725" y="2899494"/>
            <a:ext cx="9116950" cy="1754326"/>
          </a:xfrm>
          <a:prstGeom prst="rect">
            <a:avLst/>
          </a:prstGeom>
          <a:noFill/>
        </p:spPr>
        <p:txBody>
          <a:bodyPr wrap="square" rtlCol="0">
            <a:spAutoFit/>
          </a:bodyPr>
          <a:lstStyle/>
          <a:p>
            <a:pPr algn="just"/>
            <a:r>
              <a:rPr lang="it-IT" sz="1800" b="0" i="0" u="none" strike="noStrike" baseline="0" dirty="0">
                <a:latin typeface="Palatino Linotype" panose="02040502050505030304" pitchFamily="18" charset="0"/>
              </a:rPr>
              <a:t>L’innovazione didattica più significativa della Agazzi fu l’uso del materiale, che non doveva essere scientifico, preordinato, né occasionale, ma costituito dalle cosiddette “</a:t>
            </a:r>
            <a:r>
              <a:rPr lang="it-IT" sz="1800" b="1" i="0" u="none" strike="noStrike" baseline="0" dirty="0">
                <a:latin typeface="Palatino Linotype" panose="02040502050505030304" pitchFamily="18" charset="0"/>
              </a:rPr>
              <a:t>cianfrusaglie senza brevetto</a:t>
            </a:r>
            <a:r>
              <a:rPr lang="it-IT" sz="1800" b="0" i="0" u="none" strike="noStrike" baseline="0" dirty="0">
                <a:latin typeface="Palatino Linotype" panose="02040502050505030304" pitchFamily="18" charset="0"/>
              </a:rPr>
              <a:t>”, cioè oggetti comuni raccolti o portati a scuola dagli stessi bambini e verso i quali essi mostravano interesse. Questo materiale comprendeva anche gli oggetti personali di ogni bambino, contrassegnati in modo da favorire il mantenimento dell’ordine.</a:t>
            </a:r>
          </a:p>
        </p:txBody>
      </p:sp>
    </p:spTree>
    <p:extLst>
      <p:ext uri="{BB962C8B-B14F-4D97-AF65-F5344CB8AC3E}">
        <p14:creationId xmlns:p14="http://schemas.microsoft.com/office/powerpoint/2010/main" val="26988516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8969" y="1250865"/>
            <a:ext cx="6245706"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Sintesi</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618805" y="571761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536000" y="2760994"/>
            <a:ext cx="9116950" cy="2031325"/>
          </a:xfrm>
          <a:prstGeom prst="rect">
            <a:avLst/>
          </a:prstGeom>
          <a:noFill/>
        </p:spPr>
        <p:txBody>
          <a:bodyPr wrap="square" rtlCol="0">
            <a:spAutoFit/>
          </a:bodyPr>
          <a:lstStyle/>
          <a:p>
            <a:pPr algn="just"/>
            <a:r>
              <a:rPr lang="it-IT" sz="1800" b="0" i="0" u="none" strike="noStrike" baseline="0" dirty="0">
                <a:latin typeface="Palatino Linotype" panose="02040502050505030304" pitchFamily="18" charset="0"/>
              </a:rPr>
              <a:t>Con questi materiali veniva allestito il </a:t>
            </a:r>
            <a:r>
              <a:rPr lang="it-IT" sz="1800" b="1" i="0" u="none" strike="noStrike" baseline="0" dirty="0">
                <a:latin typeface="Palatino Linotype" panose="02040502050505030304" pitchFamily="18" charset="0"/>
              </a:rPr>
              <a:t>museo didattico</a:t>
            </a:r>
            <a:r>
              <a:rPr lang="it-IT" sz="1800" b="0" i="0" u="none" strike="noStrike" baseline="0" dirty="0">
                <a:latin typeface="Palatino Linotype" panose="02040502050505030304" pitchFamily="18" charset="0"/>
              </a:rPr>
              <a:t>, utilizzato per ricerche, conversazioni ed esperienze, che rappresentavano momenti centrali della vita della classe. Il metodo </a:t>
            </a:r>
            <a:r>
              <a:rPr lang="it-IT" sz="1800" b="0" i="0" u="none" strike="noStrike" baseline="0" dirty="0" err="1">
                <a:latin typeface="Palatino Linotype" panose="02040502050505030304" pitchFamily="18" charset="0"/>
              </a:rPr>
              <a:t>agazziano</a:t>
            </a:r>
            <a:r>
              <a:rPr lang="it-IT" sz="1800" b="0" i="0" u="none" strike="noStrike" baseline="0" dirty="0">
                <a:latin typeface="Palatino Linotype" panose="02040502050505030304" pitchFamily="18" charset="0"/>
              </a:rPr>
              <a:t> si distingue da quello montessoriano perché l’ordine nasce dall’attività dei bambini e non da un ambiente predisposto scientificamente; allo stesso modo, i materiali di studio sono raccolti in modo spontaneo e non scelti secondo criteri esclusivamente scientifici. Proprio per il suo carattere intuitivo e spontaneo, </a:t>
            </a:r>
            <a:r>
              <a:rPr lang="it-IT" sz="1800" b="1" i="0" u="none" strike="noStrike" baseline="0" dirty="0">
                <a:latin typeface="Palatino Linotype" panose="02040502050505030304" pitchFamily="18" charset="0"/>
              </a:rPr>
              <a:t>Lombardo Radice </a:t>
            </a:r>
            <a:r>
              <a:rPr lang="it-IT" sz="1800" b="0" i="0" u="none" strike="noStrike" baseline="0" dirty="0">
                <a:latin typeface="Palatino Linotype" panose="02040502050505030304" pitchFamily="18" charset="0"/>
              </a:rPr>
              <a:t>considerò il metodo Agazzi un esempio vivente di “</a:t>
            </a:r>
            <a:r>
              <a:rPr lang="it-IT" sz="1800" b="1" i="0" u="none" strike="noStrike" baseline="0" dirty="0">
                <a:latin typeface="Palatino Linotype" panose="02040502050505030304" pitchFamily="18" charset="0"/>
              </a:rPr>
              <a:t>scuola serena</a:t>
            </a:r>
            <a:r>
              <a:rPr lang="it-IT" sz="1800" b="0" i="0" u="none" strike="noStrike" baseline="0" dirty="0">
                <a:latin typeface="Palatino Linotype" panose="02040502050505030304" pitchFamily="18" charset="0"/>
              </a:rPr>
              <a:t>”.</a:t>
            </a:r>
          </a:p>
        </p:txBody>
      </p:sp>
    </p:spTree>
    <p:extLst>
      <p:ext uri="{BB962C8B-B14F-4D97-AF65-F5344CB8AC3E}">
        <p14:creationId xmlns:p14="http://schemas.microsoft.com/office/powerpoint/2010/main" val="5397105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8969" y="1240074"/>
            <a:ext cx="6245706"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Il metodo delle sorelle Agazzi</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618805" y="5717619"/>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21675" y="5556036"/>
            <a:ext cx="5969700" cy="353943"/>
          </a:xfrm>
          <a:prstGeom prst="rect">
            <a:avLst/>
          </a:prstGeom>
          <a:noFill/>
        </p:spPr>
        <p:txBody>
          <a:bodyPr wrap="square" rtlCol="0">
            <a:spAutoFit/>
          </a:bodyPr>
          <a:lstStyle/>
          <a:p>
            <a:pPr algn="just"/>
            <a:r>
              <a:rPr lang="it-IT" sz="1700" b="0" i="0" u="none" strike="noStrike" baseline="0" dirty="0">
                <a:latin typeface="Palatino Linotype" panose="02040502050505030304" pitchFamily="18" charset="0"/>
                <a:hlinkClick r:id="rId3"/>
              </a:rPr>
              <a:t>https://youtu.be/puymFA5NF_s?si=lu89SRaaPwkyXqov</a:t>
            </a:r>
            <a:endParaRPr lang="it-IT" sz="1700" b="0" i="0" u="none" strike="noStrike" baseline="0" dirty="0">
              <a:latin typeface="Palatino Linotype" panose="02040502050505030304" pitchFamily="18" charset="0"/>
            </a:endParaRPr>
          </a:p>
        </p:txBody>
      </p:sp>
      <p:pic>
        <p:nvPicPr>
          <p:cNvPr id="4" name="Immagine 3">
            <a:extLst>
              <a:ext uri="{FF2B5EF4-FFF2-40B4-BE49-F238E27FC236}">
                <a16:creationId xmlns:a16="http://schemas.microsoft.com/office/drawing/2014/main" id="{0302682A-7069-7D17-B2D2-E995C885C03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013550" y="2117913"/>
            <a:ext cx="4161850" cy="2913295"/>
          </a:xfrm>
          <a:prstGeom prst="rect">
            <a:avLst/>
          </a:prstGeom>
        </p:spPr>
      </p:pic>
    </p:spTree>
    <p:extLst>
      <p:ext uri="{BB962C8B-B14F-4D97-AF65-F5344CB8AC3E}">
        <p14:creationId xmlns:p14="http://schemas.microsoft.com/office/powerpoint/2010/main" val="29541589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88969" y="875567"/>
            <a:ext cx="6245706"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b="1" dirty="0">
                <a:solidFill>
                  <a:prstClr val="black"/>
                </a:solidFill>
                <a:latin typeface="Palatino Linotype" panose="02040502050505030304" pitchFamily="18" charset="0"/>
                <a:cs typeface="Times New Roman" panose="02020603050405020304" pitchFamily="18" charset="0"/>
              </a:rPr>
              <a:t>Rosa Agazzi, Giuochi delle uguaglianze e delle differenze </a:t>
            </a:r>
            <a:endParaRPr kumimoji="0" lang="it-IT" sz="2100" b="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1287674" y="5566700"/>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87674" y="2151298"/>
            <a:ext cx="3058388" cy="353943"/>
          </a:xfrm>
          <a:prstGeom prst="rect">
            <a:avLst/>
          </a:prstGeom>
          <a:noFill/>
        </p:spPr>
        <p:txBody>
          <a:bodyPr wrap="square" rtlCol="0">
            <a:spAutoFit/>
          </a:bodyPr>
          <a:lstStyle/>
          <a:p>
            <a:pPr algn="just"/>
            <a:r>
              <a:rPr lang="it-IT" sz="1700" i="0" u="none" strike="noStrike" baseline="0" dirty="0">
                <a:latin typeface="Palatino Linotype" panose="02040502050505030304" pitchFamily="18" charset="0"/>
              </a:rPr>
              <a:t>Analizza e comprendi il testo</a:t>
            </a:r>
            <a:r>
              <a:rPr lang="it-IT" sz="1700" b="0" i="0" u="none" strike="noStrike" baseline="0" dirty="0">
                <a:latin typeface="Palatino Linotype" panose="02040502050505030304" pitchFamily="18" charset="0"/>
              </a:rPr>
              <a:t>. </a:t>
            </a:r>
          </a:p>
        </p:txBody>
      </p:sp>
      <p:pic>
        <p:nvPicPr>
          <p:cNvPr id="5" name="Immagine 4">
            <a:extLst>
              <a:ext uri="{FF2B5EF4-FFF2-40B4-BE49-F238E27FC236}">
                <a16:creationId xmlns:a16="http://schemas.microsoft.com/office/drawing/2014/main" id="{74C27A13-4E6E-F657-DDEA-6594CEBA760F}"/>
              </a:ext>
            </a:extLst>
          </p:cNvPr>
          <p:cNvPicPr>
            <a:picLocks noChangeAspect="1"/>
          </p:cNvPicPr>
          <p:nvPr/>
        </p:nvPicPr>
        <p:blipFill>
          <a:blip r:embed="rId3"/>
          <a:stretch>
            <a:fillRect/>
          </a:stretch>
        </p:blipFill>
        <p:spPr>
          <a:xfrm>
            <a:off x="5850096" y="2157444"/>
            <a:ext cx="4837565" cy="4024809"/>
          </a:xfrm>
          <a:prstGeom prst="rect">
            <a:avLst/>
          </a:prstGeom>
        </p:spPr>
      </p:pic>
    </p:spTree>
    <p:extLst>
      <p:ext uri="{BB962C8B-B14F-4D97-AF65-F5344CB8AC3E}">
        <p14:creationId xmlns:p14="http://schemas.microsoft.com/office/powerpoint/2010/main" val="606708682"/>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4385</Words>
  <Application>Microsoft Office PowerPoint</Application>
  <PresentationFormat>Widescreen</PresentationFormat>
  <Paragraphs>379</Paragraphs>
  <Slides>68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68</vt:i4>
      </vt:variant>
    </vt:vector>
  </HeadingPairs>
  <TitlesOfParts>
    <vt:vector size="73"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43</cp:revision>
  <dcterms:created xsi:type="dcterms:W3CDTF">2026-01-26T11:08:29Z</dcterms:created>
  <dcterms:modified xsi:type="dcterms:W3CDTF">2026-02-01T15:30:36Z</dcterms:modified>
</cp:coreProperties>
</file>