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5" r:id="rId6"/>
    <p:sldId id="262" r:id="rId7"/>
    <p:sldId id="264" r:id="rId8"/>
    <p:sldId id="263" r:id="rId9"/>
    <p:sldId id="261" r:id="rId10"/>
    <p:sldId id="260" r:id="rId11"/>
    <p:sldId id="259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A4E9ED-E0F3-3C28-6BD8-7AA205DBE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ECE5545-1E67-A3DE-CF5E-FF6262F9D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AB26B5-E215-DBDA-9535-33689720C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D146-CAE6-41BA-9BE0-3B9D34FED025}" type="datetimeFigureOut">
              <a:rPr lang="it-IT" smtClean="0"/>
              <a:t>06/03/2026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0BF704-33AB-0523-AB24-C4D239FCB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7296A7-9E53-9258-3C8A-33C48118D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937E4-5D0D-4ABC-B657-D5CB4B7DA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6623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6F6627-CD2A-BEE3-F8CF-40133DF67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BE11258-9157-9F2D-0997-EB3CAD6C0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FEB38D-4550-0EF9-D090-34CAB792B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D146-CAE6-41BA-9BE0-3B9D34FED025}" type="datetimeFigureOut">
              <a:rPr lang="it-IT" smtClean="0"/>
              <a:t>06/03/2026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BC0DC7-38A0-E9F5-F451-267F6F8DE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1F9D36-2F75-9D2F-629F-8DC6B4E69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937E4-5D0D-4ABC-B657-D5CB4B7DA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632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055431-6E24-5539-9F1C-36A58DD66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D0C93D8-0AB0-07DB-C12C-6A5EC1925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C1A7079-D067-095A-0ADD-BB3148559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D146-CAE6-41BA-9BE0-3B9D34FED025}" type="datetimeFigureOut">
              <a:rPr lang="it-IT" smtClean="0"/>
              <a:t>06/03/2026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F31D1A-5509-F671-014E-3E8FA3D6B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77ACAE8-5577-A8E2-FBF4-323479D58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937E4-5D0D-4ABC-B657-D5CB4B7DA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7939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34530C-923E-9424-4D52-1850372C2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77C877-DD24-C844-09E4-A58B3779E2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AAD3CB0-4A28-B5A8-B5A3-2078F93E9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F521851-8B71-8959-AE3C-8E1B985CC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D146-CAE6-41BA-9BE0-3B9D34FED025}" type="datetimeFigureOut">
              <a:rPr lang="it-IT" smtClean="0"/>
              <a:t>06/03/2026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C7798EA-685D-E19E-8568-EAB64C49B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9C6F2C3-0AE4-8588-0BD5-64D328A0B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937E4-5D0D-4ABC-B657-D5CB4B7DA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7097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53D8EB-0BD6-3C43-8E27-A5CE57A8C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198571D-B28E-8545-C41A-E1CE734FB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830B7D6-5DB2-264E-7994-9459E092A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2D141E9-CA2E-B354-24D6-367713EB83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0E7E590-D150-6476-ED51-848A80C93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20CF2C2-3058-F312-6923-2E73AF81C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D146-CAE6-41BA-9BE0-3B9D34FED025}" type="datetimeFigureOut">
              <a:rPr lang="it-IT" smtClean="0"/>
              <a:t>06/03/2026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9AFBD18-5791-F276-D0F6-C0F04A466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1674CA9-1B71-DCAC-8B0A-EF4B5CA67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937E4-5D0D-4ABC-B657-D5CB4B7DA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6911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CAC580-5A32-813D-EB50-CA4B42988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4F5A58B-148B-5087-DECF-13DE706D1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D146-CAE6-41BA-9BE0-3B9D34FED025}" type="datetimeFigureOut">
              <a:rPr lang="it-IT" smtClean="0"/>
              <a:t>06/03/2026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702EE7E-131E-310F-D1C3-DE25D6A18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84E323B-9768-FFCB-8456-549A6F48A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937E4-5D0D-4ABC-B657-D5CB4B7DA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8012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29654DE-302A-BC2E-E106-57A77BEE4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D146-CAE6-41BA-9BE0-3B9D34FED025}" type="datetimeFigureOut">
              <a:rPr lang="it-IT" smtClean="0"/>
              <a:t>06/03/2026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9B5D0ED-88F9-1A4F-4EC8-6A2636ED9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B3B4B7-169D-1628-EF6B-AE7405A85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937E4-5D0D-4ABC-B657-D5CB4B7DA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7440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0F4AA0-B269-A274-9A87-F7D58D07C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B6FBF8-421C-C6A0-B7D6-F22A690F4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83B8C2C-2275-F20B-DC5D-3AEFCFBAF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B7AC974-5E01-FFEB-28DC-D7C767B21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D146-CAE6-41BA-9BE0-3B9D34FED025}" type="datetimeFigureOut">
              <a:rPr lang="it-IT" smtClean="0"/>
              <a:t>06/03/2026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23DE7E4-F582-7383-56CA-702347533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2DDDCDE-D165-E52F-01CF-C09515E0A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937E4-5D0D-4ABC-B657-D5CB4B7DA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6918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764381-A5F7-8A9A-540A-16216718A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A2A3674-E141-E66C-1F9D-472A65FC51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897496-7A6A-B7C5-1CA5-C7F88FDF7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DF875B-8C24-3F7C-B5DC-5E1F4D007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D146-CAE6-41BA-9BE0-3B9D34FED025}" type="datetimeFigureOut">
              <a:rPr lang="it-IT" smtClean="0"/>
              <a:t>06/03/2026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369146-FAFC-C12E-DDF9-7C4179D64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9916FA8-72F0-C59D-4911-B68ADF408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937E4-5D0D-4ABC-B657-D5CB4B7DA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941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E3488F-284A-9C72-3099-0580B907F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32069F1-2738-D0F3-3914-93ABCFBE3B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BF1889-2ED4-80CC-54E7-06FD6B44C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D146-CAE6-41BA-9BE0-3B9D34FED025}" type="datetimeFigureOut">
              <a:rPr lang="it-IT" smtClean="0"/>
              <a:t>06/03/2026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688254-92D1-9FB8-039E-AFDDA7C0A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AF63662-8512-7B26-6779-8D8573852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937E4-5D0D-4ABC-B657-D5CB4B7DA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6528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6F82110-93AB-610B-6FC3-A76353BE74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DEACA2E-49FB-6531-3B10-E2FE297794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55EF555-A6D5-F913-495A-122C41652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D146-CAE6-41BA-9BE0-3B9D34FED025}" type="datetimeFigureOut">
              <a:rPr lang="it-IT" smtClean="0"/>
              <a:t>06/03/2026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65162C5-2388-E0FD-1E9C-7B66DA3E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0E2CF9D-0E4D-46B1-099C-7D8B6915B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937E4-5D0D-4ABC-B657-D5CB4B7DA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9571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3080C99-504E-37E6-3E46-4307F71BC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051873-8AB9-CA7E-6D41-C07FF99F5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654179-EC47-1B12-2DD9-A9A81680A6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AD146-CAE6-41BA-9BE0-3B9D34FED025}" type="datetimeFigureOut">
              <a:rPr lang="it-IT" smtClean="0"/>
              <a:t>06/03/2026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040C5ED-7F1B-92B8-3612-5A722B1077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6C08294-6B7B-3FDF-22EB-063E12070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937E4-5D0D-4ABC-B657-D5CB4B7DA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959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BF542607-86AE-ADF0-3594-28B62B0CC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I GRADI DELL’AGGETTIVO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5178F840-5024-0EE3-D878-4DCBFC96B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4656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CBCA13-63F8-A52D-9760-DBACC554D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8581BE-FFD1-5027-CD3F-9A601CE62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/>
              <a:t>L’aggettivo che specifica una qualità del nome a cui si riferisce è detto aggettivo qualificativo. </a:t>
            </a:r>
          </a:p>
          <a:p>
            <a:pPr marL="0" indent="0">
              <a:buNone/>
            </a:pPr>
            <a:r>
              <a:rPr lang="it-IT" dirty="0"/>
              <a:t>In latino, come in italiano, si distinguono tre diversi gradi di intensità dell’aggettivo qualificativo:</a:t>
            </a:r>
          </a:p>
          <a:p>
            <a:pPr marL="0" indent="0">
              <a:buNone/>
            </a:pPr>
            <a:r>
              <a:rPr lang="it-IT" dirty="0"/>
              <a:t> • Il grado positivo, è il grado normale dell’aggettivo, che esprime una qualità in sé, senza stabilire confronti; </a:t>
            </a:r>
          </a:p>
          <a:p>
            <a:pPr marL="0" indent="0">
              <a:buNone/>
            </a:pPr>
            <a:r>
              <a:rPr lang="it-IT" dirty="0"/>
              <a:t>• Il grado comparativo, che esprime un paragone tre due termini e può essere, a seconda che il primo termine possieda la qualità espressa in grado minore, uguale o maggiore rispetto al secondo, di maggioranza, uguaglianza e minoranza;</a:t>
            </a:r>
          </a:p>
          <a:p>
            <a:pPr marL="0" indent="0">
              <a:buNone/>
            </a:pPr>
            <a:r>
              <a:rPr lang="it-IT" dirty="0"/>
              <a:t> • Il grado superlativo indica il massimo grado della qualità posseduta e si distingue in assoluto e relativo.</a:t>
            </a:r>
          </a:p>
        </p:txBody>
      </p:sp>
    </p:spTree>
    <p:extLst>
      <p:ext uri="{BB962C8B-B14F-4D97-AF65-F5344CB8AC3E}">
        <p14:creationId xmlns:p14="http://schemas.microsoft.com/office/powerpoint/2010/main" val="16065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97F372-0161-8AC1-AC2A-6E242B501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C56BA1-9E49-0220-9BC5-ADFDFA241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IL COMPARATIVO Il grado comparativo stabilisce un confronto tra due termini, rispetto a una medesima qualità, oppure un confronto tra due qualità rispetto a una medesima persona, animale o cosa. I due termini tra cui avviene il confronto sono detti primo e secondo termine di paragone. Il comparativo può essere: </a:t>
            </a:r>
          </a:p>
          <a:p>
            <a:pPr marL="0" indent="0">
              <a:buNone/>
            </a:pPr>
            <a:r>
              <a:rPr lang="it-IT" dirty="0"/>
              <a:t>• di maggioranza, se il primo termine è superiore del secondo rispetto alla qualità considerata;</a:t>
            </a:r>
          </a:p>
          <a:p>
            <a:pPr marL="0" indent="0">
              <a:buNone/>
            </a:pPr>
            <a:r>
              <a:rPr lang="it-IT" dirty="0"/>
              <a:t> • di minoranza, se il primo termine è inferiore del secondo rispetto alla qualità considerata; </a:t>
            </a:r>
          </a:p>
          <a:p>
            <a:pPr marL="0" indent="0">
              <a:buNone/>
            </a:pPr>
            <a:r>
              <a:rPr lang="it-IT" dirty="0"/>
              <a:t>• di uguaglianza, se la qualità considerata è posseduta in ugual grado dai due termini.</a:t>
            </a:r>
          </a:p>
        </p:txBody>
      </p:sp>
    </p:spTree>
    <p:extLst>
      <p:ext uri="{BB962C8B-B14F-4D97-AF65-F5344CB8AC3E}">
        <p14:creationId xmlns:p14="http://schemas.microsoft.com/office/powerpoint/2010/main" val="2453795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3B4C1A-F85C-19E4-3894-D93EE9BEF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COMPARATIVO DI MAGGIORANZA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DAD93F-7044-5D91-03A8-ACD241625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/>
              <a:t> Il comparativo di maggioranza in latino si forma aggiungendo al tema dell’aggettivo il suffisso -</a:t>
            </a:r>
            <a:r>
              <a:rPr lang="it-IT" dirty="0" err="1"/>
              <a:t>ĭor</a:t>
            </a:r>
            <a:r>
              <a:rPr lang="it-IT" dirty="0"/>
              <a:t>, per il maschile e il femminile, e -</a:t>
            </a:r>
            <a:r>
              <a:rPr lang="it-IT" dirty="0" err="1"/>
              <a:t>ĭus</a:t>
            </a:r>
            <a:r>
              <a:rPr lang="it-IT" dirty="0"/>
              <a:t> per il neutro. </a:t>
            </a:r>
          </a:p>
          <a:p>
            <a:pPr marL="0" indent="0">
              <a:buNone/>
            </a:pPr>
            <a:r>
              <a:rPr lang="it-IT" dirty="0"/>
              <a:t>Il tema dell’aggettivo si ottiene togliendo dalla forma di grado positivo la terminazione del genitivo singolare (-i per gli aggettivi della prima classe e -</a:t>
            </a:r>
            <a:r>
              <a:rPr lang="it-IT" dirty="0" err="1"/>
              <a:t>is</a:t>
            </a:r>
            <a:r>
              <a:rPr lang="it-IT" dirty="0"/>
              <a:t> per quelli della seconda). </a:t>
            </a:r>
          </a:p>
          <a:p>
            <a:pPr marL="0" indent="0">
              <a:buNone/>
            </a:pPr>
            <a:r>
              <a:rPr lang="it-IT" dirty="0"/>
              <a:t>L’aggettivo così modificato si declina come quelli appartenenti alla seconda classe a due uscite, ma con le seguenti particolarità: </a:t>
            </a:r>
          </a:p>
          <a:p>
            <a:pPr marL="0" indent="0">
              <a:buNone/>
            </a:pPr>
            <a:r>
              <a:rPr lang="it-IT" u="sng" dirty="0"/>
              <a:t>• ablativo singolare in -ĕ, </a:t>
            </a:r>
          </a:p>
          <a:p>
            <a:pPr marL="0" indent="0">
              <a:buNone/>
            </a:pPr>
            <a:r>
              <a:rPr lang="it-IT" u="sng" dirty="0"/>
              <a:t>• genitivo plurale in -</a:t>
            </a:r>
            <a:r>
              <a:rPr lang="it-IT" u="sng" dirty="0" err="1"/>
              <a:t>ŭm</a:t>
            </a:r>
            <a:r>
              <a:rPr lang="it-IT" u="sng" dirty="0"/>
              <a:t>, </a:t>
            </a:r>
          </a:p>
          <a:p>
            <a:pPr marL="0" indent="0">
              <a:buNone/>
            </a:pPr>
            <a:r>
              <a:rPr lang="it-IT" u="sng" dirty="0"/>
              <a:t>• casi diretti neutri plurali in -ă. </a:t>
            </a:r>
          </a:p>
        </p:txBody>
      </p:sp>
    </p:spTree>
    <p:extLst>
      <p:ext uri="{BB962C8B-B14F-4D97-AF65-F5344CB8AC3E}">
        <p14:creationId xmlns:p14="http://schemas.microsoft.com/office/powerpoint/2010/main" val="3735275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4E4DEA-D378-6975-54B3-D008BA0FD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1B2D329-1764-C8E5-0F61-7A6C456DF4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150" y="1745966"/>
            <a:ext cx="9442003" cy="336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91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507B30-D56E-296E-F881-25D3204C7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1A8548-2B32-A898-2542-573FAC935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/>
              <a:t>La comparazione di maggioranza si ottiene in questo modo: </a:t>
            </a:r>
          </a:p>
          <a:p>
            <a:pPr marL="0" indent="0">
              <a:buNone/>
            </a:pPr>
            <a:r>
              <a:rPr lang="it-IT" u="sng" dirty="0"/>
              <a:t>• si concorda l’aggettivo al grado comparativo in genere, numero e caso con il nome a cui si riferisce (primo termine di paragone); </a:t>
            </a:r>
          </a:p>
          <a:p>
            <a:pPr marL="0" indent="0">
              <a:buNone/>
            </a:pPr>
            <a:endParaRPr lang="it-IT" u="sng" dirty="0"/>
          </a:p>
          <a:p>
            <a:pPr marL="0" indent="0">
              <a:buNone/>
            </a:pPr>
            <a:r>
              <a:rPr lang="it-IT" u="sng" dirty="0"/>
              <a:t>• il secondo termine di paragone presenta in latino due diverse forme: - </a:t>
            </a:r>
            <a:r>
              <a:rPr lang="it-IT" u="sng" dirty="0" err="1"/>
              <a:t>quam</a:t>
            </a:r>
            <a:r>
              <a:rPr lang="it-IT" u="sng" dirty="0"/>
              <a:t> e il caso del primo termine, - ablativo semplice</a:t>
            </a:r>
            <a:r>
              <a:rPr lang="it-IT" dirty="0"/>
              <a:t>.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Tra le due forme non vi è sostanziale differenza, tuttavia l’utilizzo dei due costrutti presenta delle limitazioni. </a:t>
            </a:r>
          </a:p>
          <a:p>
            <a:pPr marL="0" indent="0">
              <a:buNone/>
            </a:pPr>
            <a:r>
              <a:rPr lang="it-IT" dirty="0"/>
              <a:t>Infatti si trova: </a:t>
            </a:r>
          </a:p>
          <a:p>
            <a:pPr marL="0" indent="0">
              <a:buNone/>
            </a:pPr>
            <a:r>
              <a:rPr lang="it-IT" dirty="0"/>
              <a:t>- </a:t>
            </a:r>
            <a:r>
              <a:rPr lang="it-IT" i="1" u="sng" dirty="0"/>
              <a:t>sempre </a:t>
            </a:r>
            <a:r>
              <a:rPr lang="it-IT" i="1" u="sng" dirty="0" err="1"/>
              <a:t>quam</a:t>
            </a:r>
            <a:r>
              <a:rPr lang="it-IT" i="1" u="sng" dirty="0"/>
              <a:t> e il caso del primo termine, quando il primo termine è nei casi genitivo, dativo e ablativo, quando il secondo termine consiste in un verbo o in una proposizione, o dopo il verbo malo (preferisco);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i="1" u="sng" dirty="0"/>
              <a:t>- sempre l’ablativo semplice quando il secondo termine di paragone è costituito da un pronome relativo. - preferibilmente l’ablativo semplice, quando la frase ha senso negativo. </a:t>
            </a:r>
          </a:p>
        </p:txBody>
      </p:sp>
    </p:spTree>
    <p:extLst>
      <p:ext uri="{BB962C8B-B14F-4D97-AF65-F5344CB8AC3E}">
        <p14:creationId xmlns:p14="http://schemas.microsoft.com/office/powerpoint/2010/main" val="1904550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9504EE-6C0A-41CE-D563-7307D0325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COMPARATIVO DI MINORANZA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069C7F-31B3-7D07-5D69-9A28719F3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.  </a:t>
            </a:r>
            <a:r>
              <a:rPr lang="it-IT" u="sng" dirty="0"/>
              <a:t>Il comparativo di minoranza si costruisce con </a:t>
            </a:r>
            <a:r>
              <a:rPr lang="it-IT" u="sng" dirty="0" err="1"/>
              <a:t>minus</a:t>
            </a:r>
            <a:r>
              <a:rPr lang="it-IT" u="sng" dirty="0"/>
              <a:t> (meno) + </a:t>
            </a:r>
            <a:r>
              <a:rPr lang="it-IT" u="sng" dirty="0" err="1"/>
              <a:t>aggettvo</a:t>
            </a:r>
            <a:r>
              <a:rPr lang="it-IT" u="sng" dirty="0"/>
              <a:t> al grado positivo + </a:t>
            </a:r>
            <a:r>
              <a:rPr lang="it-IT" u="sng" dirty="0" err="1"/>
              <a:t>quam</a:t>
            </a:r>
            <a:r>
              <a:rPr lang="it-IT" u="sng" dirty="0"/>
              <a:t> + secondo termine di paragone. </a:t>
            </a:r>
          </a:p>
        </p:txBody>
      </p:sp>
    </p:spTree>
    <p:extLst>
      <p:ext uri="{BB962C8B-B14F-4D97-AF65-F5344CB8AC3E}">
        <p14:creationId xmlns:p14="http://schemas.microsoft.com/office/powerpoint/2010/main" val="2990853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F699A0-F9AA-436A-8BC8-09223DC7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COMPARATIVO DI UGUAGLIANZA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E030A9-BBCA-616B-D073-0AAC9D15A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Il comparativo di uguaglianza si costruisce solitamente con </a:t>
            </a:r>
            <a:r>
              <a:rPr lang="it-IT" dirty="0" err="1"/>
              <a:t>tam</a:t>
            </a:r>
            <a:r>
              <a:rPr lang="it-IT" dirty="0"/>
              <a:t> + aggettivo al grado positivo + </a:t>
            </a:r>
            <a:r>
              <a:rPr lang="it-IT" dirty="0" err="1"/>
              <a:t>quam</a:t>
            </a:r>
            <a:r>
              <a:rPr lang="it-IT" dirty="0"/>
              <a:t> + secondo termine di paragone.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u="sng" dirty="0"/>
              <a:t>Altre possibili costruzioni sono: </a:t>
            </a:r>
          </a:p>
          <a:p>
            <a:pPr marL="0" indent="0">
              <a:buNone/>
            </a:pPr>
            <a:endParaRPr lang="it-IT" u="sng" dirty="0"/>
          </a:p>
          <a:p>
            <a:pPr marL="0" indent="0">
              <a:buNone/>
            </a:pPr>
            <a:r>
              <a:rPr lang="it-IT" u="sng" dirty="0"/>
              <a:t>• ita + aggettivo + ut + secondo termine di paragone (così … come), </a:t>
            </a:r>
          </a:p>
          <a:p>
            <a:pPr marL="0" indent="0">
              <a:buNone/>
            </a:pPr>
            <a:endParaRPr lang="it-IT" u="sng" dirty="0"/>
          </a:p>
          <a:p>
            <a:pPr marL="0" indent="0">
              <a:buNone/>
            </a:pPr>
            <a:r>
              <a:rPr lang="it-IT" u="sng" dirty="0"/>
              <a:t>• </a:t>
            </a:r>
            <a:r>
              <a:rPr lang="it-IT" u="sng" dirty="0" err="1"/>
              <a:t>aeque</a:t>
            </a:r>
            <a:r>
              <a:rPr lang="it-IT" u="sng" dirty="0"/>
              <a:t> + aggettivo + </a:t>
            </a:r>
            <a:r>
              <a:rPr lang="it-IT" u="sng" dirty="0" err="1"/>
              <a:t>ac</a:t>
            </a:r>
            <a:r>
              <a:rPr lang="it-IT" u="sng" dirty="0"/>
              <a:t> + secondo termine di paragone (ugualmente … come). Occorre notare che, a differenza del comparativo di maggioranza, con il comparativo di minoranza e di uguaglianza, l’aggettivo non subisce modificazioni e il secondo termine di paragone si trova nello stesso caso del primo termine.</a:t>
            </a:r>
          </a:p>
        </p:txBody>
      </p:sp>
    </p:spTree>
    <p:extLst>
      <p:ext uri="{BB962C8B-B14F-4D97-AF65-F5344CB8AC3E}">
        <p14:creationId xmlns:p14="http://schemas.microsoft.com/office/powerpoint/2010/main" val="2926486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318A1F-FF64-2AC6-E19A-DBD299D08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COMPARAZIONE TRA AGGETTIVI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FBD4C5-4462-3EA3-5563-255F855B5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Quando il paragone avviene tra due aggettivi, si trovano i seguenti costrutti: </a:t>
            </a:r>
          </a:p>
          <a:p>
            <a:pPr marL="0" indent="0">
              <a:buNone/>
            </a:pPr>
            <a:r>
              <a:rPr lang="it-IT" dirty="0"/>
              <a:t>• </a:t>
            </a:r>
            <a:r>
              <a:rPr lang="it-IT" u="sng" dirty="0"/>
              <a:t>maggioranza: </a:t>
            </a:r>
            <a:r>
              <a:rPr lang="it-IT" u="sng" dirty="0" err="1"/>
              <a:t>magis</a:t>
            </a:r>
            <a:r>
              <a:rPr lang="it-IT" u="sng" dirty="0"/>
              <a:t> + primo aggettivo + </a:t>
            </a:r>
            <a:r>
              <a:rPr lang="it-IT" u="sng" dirty="0" err="1"/>
              <a:t>quam</a:t>
            </a:r>
            <a:r>
              <a:rPr lang="it-IT" u="sng" dirty="0"/>
              <a:t> + secondo aggettivo oppure entrambi gli aggettivi al grado comparativo; </a:t>
            </a:r>
          </a:p>
          <a:p>
            <a:pPr marL="0" indent="0">
              <a:buNone/>
            </a:pPr>
            <a:r>
              <a:rPr lang="it-IT" dirty="0"/>
              <a:t>• </a:t>
            </a:r>
            <a:r>
              <a:rPr lang="it-IT" u="sng" dirty="0"/>
              <a:t>minoranza: </a:t>
            </a:r>
            <a:r>
              <a:rPr lang="it-IT" u="sng" dirty="0" err="1"/>
              <a:t>minus</a:t>
            </a:r>
            <a:r>
              <a:rPr lang="it-IT" u="sng" dirty="0"/>
              <a:t> + primo aggettivo + </a:t>
            </a:r>
            <a:r>
              <a:rPr lang="it-IT" u="sng" dirty="0" err="1"/>
              <a:t>quam</a:t>
            </a:r>
            <a:r>
              <a:rPr lang="it-IT" u="sng" dirty="0"/>
              <a:t> + secondo aggettivo</a:t>
            </a:r>
            <a:r>
              <a:rPr lang="it-IT" dirty="0"/>
              <a:t>; </a:t>
            </a:r>
          </a:p>
          <a:p>
            <a:pPr marL="0" indent="0">
              <a:buNone/>
            </a:pPr>
            <a:r>
              <a:rPr lang="it-IT" dirty="0"/>
              <a:t>• </a:t>
            </a:r>
            <a:r>
              <a:rPr lang="it-IT" u="sng" dirty="0"/>
              <a:t>uguaglianza: </a:t>
            </a:r>
            <a:r>
              <a:rPr lang="it-IT" u="sng" dirty="0" err="1"/>
              <a:t>tam</a:t>
            </a:r>
            <a:r>
              <a:rPr lang="it-IT" u="sng" dirty="0"/>
              <a:t> + primo aggettivo + </a:t>
            </a:r>
            <a:r>
              <a:rPr lang="it-IT" u="sng" dirty="0" err="1"/>
              <a:t>quam</a:t>
            </a:r>
            <a:r>
              <a:rPr lang="it-IT" u="sng" dirty="0"/>
              <a:t> + secondo aggettivo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7205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0C6FBB-A70C-6ED3-156F-3ACB80ED7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COMPARATIVO ASSOLUTO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1705F0-F5A2-1B40-C862-40B6718A7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In latino si ha il cosiddetto “comparativo assoluto” quando il comparativo non è accompagnato dal secondo termine di paragone:</a:t>
            </a:r>
          </a:p>
          <a:p>
            <a:pPr marL="0" indent="0">
              <a:buNone/>
            </a:pPr>
            <a:r>
              <a:rPr lang="it-IT" dirty="0"/>
              <a:t> esso presenta la forma del comparativo di </a:t>
            </a:r>
            <a:r>
              <a:rPr lang="it-IT" u="sng" dirty="0"/>
              <a:t>maggioranza perché indica che una determinata qualità è posseduta in modo più intenso del normale (ossia di quanto è espresso dal grado positivo). </a:t>
            </a:r>
          </a:p>
          <a:p>
            <a:pPr marL="0" indent="0">
              <a:buNone/>
            </a:pPr>
            <a:endParaRPr lang="it-IT" u="sng" dirty="0"/>
          </a:p>
          <a:p>
            <a:pPr marL="0" indent="0">
              <a:buNone/>
            </a:pPr>
            <a:r>
              <a:rPr lang="it-IT" u="sng" dirty="0"/>
              <a:t>Si può tradurre in italiano facendo precedere l’aggettivo da un avverbio intensivo come “alquanto”, “piuttosto”, “troppo”, in base al contesto</a:t>
            </a:r>
          </a:p>
        </p:txBody>
      </p:sp>
    </p:spTree>
    <p:extLst>
      <p:ext uri="{BB962C8B-B14F-4D97-AF65-F5344CB8AC3E}">
        <p14:creationId xmlns:p14="http://schemas.microsoft.com/office/powerpoint/2010/main" val="3007357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3676B9-7875-8D55-80CC-E58258D0A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RAFFORZAMENTO DEI COMPARATIVI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BCDA30-C045-53AD-B89B-F301DF057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Il comparativo può essere rafforzato con multo (molto), </a:t>
            </a:r>
            <a:r>
              <a:rPr lang="it-IT" dirty="0" err="1"/>
              <a:t>aliquanto</a:t>
            </a:r>
            <a:r>
              <a:rPr lang="it-IT" dirty="0"/>
              <a:t> (alquanto) e attenuato da </a:t>
            </a:r>
            <a:r>
              <a:rPr lang="it-IT" dirty="0" err="1"/>
              <a:t>paulo</a:t>
            </a:r>
            <a:r>
              <a:rPr lang="it-IT" dirty="0"/>
              <a:t> (poco). </a:t>
            </a:r>
          </a:p>
          <a:p>
            <a:pPr marL="0" indent="0">
              <a:buNone/>
            </a:pPr>
            <a:r>
              <a:rPr lang="it-IT" dirty="0"/>
              <a:t>Talvolta si incontrano forme correlative: quanto (o quo) + aggettivo comparativo + tanto (o </a:t>
            </a:r>
            <a:r>
              <a:rPr lang="it-IT" dirty="0" err="1"/>
              <a:t>eo</a:t>
            </a:r>
            <a:r>
              <a:rPr lang="it-IT" dirty="0"/>
              <a:t>) + aggettivo comparativo (quanto più … tanto più…)</a:t>
            </a:r>
          </a:p>
        </p:txBody>
      </p:sp>
    </p:spTree>
    <p:extLst>
      <p:ext uri="{BB962C8B-B14F-4D97-AF65-F5344CB8AC3E}">
        <p14:creationId xmlns:p14="http://schemas.microsoft.com/office/powerpoint/2010/main" val="2194189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8D4A97-029B-4E9C-34D1-B6CF68061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PARTICOLARITÀ SINTATTICHE DELLA COMPARAZIONE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FE524F-4B9E-0B03-B29F-17577667F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dirty="0"/>
              <a:t>• Ellissi del dimostrativo. In genere, quando il secondo termine di paragone è lo stesso sostantivo del primo termine accompagnato da un complemento di specificazione, l’italiano usa il pronome “quello” che permette di evitare la ripetizione; il latino, invece, spesso omette anche il pronome dimostrativo.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• Comparazione abbreviata. Talvolta si trova anche una forma di comparazione abbreviata o sintetica (comparativo compendiaria) quando il complemento retto dal nome che dovrebbe essere ripetuto come secondo termine di paragone diviene esso stesso secondo termine di paragone.</a:t>
            </a:r>
          </a:p>
          <a:p>
            <a:pPr marL="0" indent="0">
              <a:buNone/>
            </a:pPr>
            <a:r>
              <a:rPr lang="it-IT" dirty="0"/>
              <a:t>Esempio: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Hominum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nostro rum </a:t>
            </a:r>
            <a:r>
              <a:rPr lang="it-IT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prudentiam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Graecis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antepono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Antepongo la saggezza dei nostri uomini a quella dei Greci (lett.: ai Greci; </a:t>
            </a:r>
            <a:r>
              <a:rPr lang="it-IT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Graecis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sostituisce </a:t>
            </a:r>
            <a:r>
              <a:rPr lang="it-IT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prundentiae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Graecorum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 quanto il complemento di specificazione è stato trasformato direttamente nel secondo termine di paragone).</a:t>
            </a:r>
          </a:p>
        </p:txBody>
      </p:sp>
    </p:spTree>
    <p:extLst>
      <p:ext uri="{BB962C8B-B14F-4D97-AF65-F5344CB8AC3E}">
        <p14:creationId xmlns:p14="http://schemas.microsoft.com/office/powerpoint/2010/main" val="3507091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417C1C-974B-B1B3-494F-87C4E60C7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SUPERLATIVO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7EAE8B-458A-DBF2-E8EB-3B62C2900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Il grado superlativo esprime una qualità posseduta al massimo grado e può essere assoluto o relativo.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u="sng" dirty="0"/>
              <a:t>• È assoluto quando la qualità non è messa a confronto con quella di alcun altro termine. </a:t>
            </a:r>
          </a:p>
          <a:p>
            <a:pPr marL="0" indent="0">
              <a:buNone/>
            </a:pPr>
            <a:endParaRPr lang="it-IT" u="sng" dirty="0"/>
          </a:p>
          <a:p>
            <a:pPr marL="0" indent="0">
              <a:buNone/>
            </a:pPr>
            <a:r>
              <a:rPr lang="it-IT" u="sng" dirty="0"/>
              <a:t>• È relativo quando la qualità è messa a confronto con quella di un determinato gruppo.</a:t>
            </a:r>
            <a:r>
              <a:rPr lang="it-IT" dirty="0"/>
              <a:t>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5452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ADDFB7-243D-391A-2EEE-CDE13073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3C4CF6-FD65-F109-C0A8-6AE6231AE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latino esiste una sola forma di superlativo, valida sia per il superlativo assoluto sia per il superlativo relativo,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 ottiene aggiungendo al tema dell’aggettivo il suffisso -</a:t>
            </a:r>
            <a:r>
              <a:rPr kumimoji="0" lang="it-IT" sz="2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issimus</a:t>
            </a:r>
            <a:r>
              <a:rPr kumimoji="0" lang="it-IT" sz="2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</a:t>
            </a:r>
            <a:r>
              <a:rPr kumimoji="0" lang="it-IT" sz="2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issima</a:t>
            </a:r>
            <a:r>
              <a:rPr kumimoji="0" lang="it-IT" sz="2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 </a:t>
            </a:r>
            <a:r>
              <a:rPr kumimoji="0" lang="it-IT" sz="2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issimum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2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L’aggettivo così modificato si declina come quelli appartenenti alla prima classe. Ecco un esempio di declinazione di aggettivo al grado superlativo, da </a:t>
            </a:r>
            <a:r>
              <a:rPr kumimoji="0" lang="it-IT" sz="2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longus</a:t>
            </a:r>
            <a:r>
              <a:rPr kumimoji="0" lang="it-IT" sz="2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-a, -</a:t>
            </a:r>
            <a:r>
              <a:rPr kumimoji="0" lang="it-IT" sz="2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</a:t>
            </a:r>
            <a:r>
              <a:rPr kumimoji="0" lang="it-IT" sz="2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lungo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5830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841854-3CC3-2A56-1184-4377AB808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7900FBC2-49CF-B802-4526-9B04C7BA44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0648" y="2191387"/>
            <a:ext cx="5570703" cy="36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93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CDDD9E-F3ED-096C-00C4-A9CEA932B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PARTICOLARITÀ NELLA FORMAZIONE DEI COMPARATIVI E DEI SUPERLATIVI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F2CDC64-6909-11FA-20CE-C86FC329F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b="1" u="sng" dirty="0"/>
              <a:t>• Aggettivi in -</a:t>
            </a:r>
            <a:r>
              <a:rPr lang="it-IT" b="1" u="sng" dirty="0" err="1"/>
              <a:t>er</a:t>
            </a:r>
            <a:r>
              <a:rPr lang="it-IT" b="1" u="sng" dirty="0"/>
              <a:t>.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u="sng" dirty="0"/>
              <a:t>Gli aggettivi, della prima e della seconda classe, uscenti al nominativo singolare maschile in -</a:t>
            </a:r>
            <a:r>
              <a:rPr lang="it-IT" u="sng" dirty="0" err="1"/>
              <a:t>er</a:t>
            </a:r>
            <a:r>
              <a:rPr lang="it-IT" u="sng" dirty="0"/>
              <a:t>, sono regolari al comparativo, ma formano il superlativo con il suffisso -</a:t>
            </a:r>
            <a:r>
              <a:rPr lang="it-IT" u="sng" dirty="0" err="1"/>
              <a:t>rimus</a:t>
            </a:r>
            <a:r>
              <a:rPr lang="it-IT" u="sng" dirty="0"/>
              <a:t> -a, -</a:t>
            </a:r>
            <a:r>
              <a:rPr lang="it-IT" u="sng" dirty="0" err="1"/>
              <a:t>um</a:t>
            </a:r>
            <a:r>
              <a:rPr lang="it-IT" u="sng" dirty="0"/>
              <a:t> aggiunto al nominativo maschile singolare.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b="1" i="1" dirty="0"/>
              <a:t>• Aggettivi in -</a:t>
            </a:r>
            <a:r>
              <a:rPr lang="it-IT" b="1" i="1" dirty="0" err="1"/>
              <a:t>ĕus</a:t>
            </a:r>
            <a:r>
              <a:rPr lang="it-IT" b="1" i="1" dirty="0"/>
              <a:t>, -</a:t>
            </a:r>
            <a:r>
              <a:rPr lang="it-IT" b="1" i="1" dirty="0" err="1"/>
              <a:t>ĭus</a:t>
            </a:r>
            <a:r>
              <a:rPr lang="it-IT" b="1" i="1" dirty="0"/>
              <a:t>, -</a:t>
            </a:r>
            <a:r>
              <a:rPr lang="it-IT" b="1" i="1" dirty="0" err="1"/>
              <a:t>ŭus</a:t>
            </a:r>
            <a:r>
              <a:rPr lang="it-IT" b="1" i="1" dirty="0"/>
              <a:t>. </a:t>
            </a:r>
          </a:p>
          <a:p>
            <a:pPr marL="0" indent="0">
              <a:buNone/>
            </a:pPr>
            <a:r>
              <a:rPr lang="it-IT" u="sng" dirty="0"/>
              <a:t>Gli aggettivi della prima classe che terminano in -</a:t>
            </a:r>
            <a:r>
              <a:rPr lang="it-IT" u="sng" dirty="0" err="1"/>
              <a:t>ĕus</a:t>
            </a:r>
            <a:r>
              <a:rPr lang="it-IT" u="sng" dirty="0"/>
              <a:t>, -</a:t>
            </a:r>
            <a:r>
              <a:rPr lang="it-IT" u="sng" dirty="0" err="1"/>
              <a:t>ĭus</a:t>
            </a:r>
            <a:r>
              <a:rPr lang="it-IT" u="sng" dirty="0"/>
              <a:t>, -</a:t>
            </a:r>
            <a:r>
              <a:rPr lang="it-IT" u="sng" dirty="0" err="1"/>
              <a:t>ŭus</a:t>
            </a:r>
            <a:r>
              <a:rPr lang="it-IT" u="sng" dirty="0"/>
              <a:t> formano i comparativo e il superlativo in modo perifrastico, utilizzando </a:t>
            </a:r>
            <a:r>
              <a:rPr lang="it-IT" u="sng" dirty="0" err="1"/>
              <a:t>magis</a:t>
            </a:r>
            <a:r>
              <a:rPr lang="it-IT" u="sng" dirty="0"/>
              <a:t> (più) per il comparativo e </a:t>
            </a:r>
            <a:r>
              <a:rPr lang="it-IT" u="sng" dirty="0" err="1"/>
              <a:t>maxime</a:t>
            </a:r>
            <a:r>
              <a:rPr lang="it-IT" u="sng" dirty="0"/>
              <a:t> (moltissimo) per il superlativo + aggettivo al grado positivo.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17973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0CFAA6-0949-20D1-D3B5-366036EE1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737C7C-5473-2CD3-4CB6-234143ED8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5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it-IT" sz="20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Aggettivi in -</a:t>
            </a:r>
            <a:r>
              <a:rPr kumimoji="0" lang="it-IT" sz="2000" b="1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dĭcus</a:t>
            </a:r>
            <a:r>
              <a:rPr kumimoji="0" lang="it-IT" sz="20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</a:t>
            </a:r>
            <a:r>
              <a:rPr kumimoji="0" lang="it-IT" sz="2000" b="1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fĭcus</a:t>
            </a:r>
            <a:r>
              <a:rPr kumimoji="0" lang="it-IT" sz="20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</a:t>
            </a:r>
            <a:r>
              <a:rPr kumimoji="0" lang="it-IT" sz="2000" b="1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vŏlus</a:t>
            </a:r>
            <a:r>
              <a:rPr kumimoji="0" lang="it-IT" sz="20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Gli aggettivi della prima classe che terminano in -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dĭcus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fĭcus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 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vŏlus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formano il comparativo e il superlativo rispettivamente in -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entior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entius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ed -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entissimus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-a, -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Lo stesso fenomeno si verifica per gli aggettivi: 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egēnus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-a, -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(bisognoso), 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provĭdus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 a, -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(provvido), 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valĭdus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-a, -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(forte).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it-IT" sz="2000" b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Aggettivi</a:t>
            </a:r>
            <a:r>
              <a:rPr kumimoji="0" lang="it-IT" sz="2000" b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2000" b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</a:t>
            </a:r>
            <a:r>
              <a:rPr kumimoji="0" lang="it-IT" sz="2000" b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kumimoji="0" lang="it-IT" sz="2000" b="1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ĭlis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sei aggettivi della seconda classe 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facilis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-e (facile), 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difficilis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-e (difficile), 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similis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-e (simile), 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dissimilis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-e (dissimile), 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humilis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-e (umile) e 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gracilis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-e (gracile) sono regolari al comparativo, ma formano il superlativo con il suffisso -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lĭmus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lĭma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-</a:t>
            </a:r>
            <a:r>
              <a:rPr kumimoji="0" lang="it-IT" sz="2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lĭmum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0676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63F5C6-84B1-C9B4-7570-3BB513673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C8512E-0A87-6849-F3B5-9FDA35A35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• Comparativi e superlativi da temi diversi. Formano il comparativo e il superlativo partendo da temi diversi rispetto a quello del grado positivo i seguenti aggettivi: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D0D48D7-FB6B-E0A8-71C2-7987444B2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107" y="3516198"/>
            <a:ext cx="8843786" cy="207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47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2DF7D5-319C-F9DF-4CCC-0E6540B0E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4FDD8B-105A-7EF1-EC85-7F70F088D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u="sng" dirty="0"/>
              <a:t>Il comparativo plus al singolare presenta solo tre casi ed è neutro: nominativo plus, genitivo </a:t>
            </a:r>
            <a:r>
              <a:rPr lang="it-IT" u="sng" dirty="0" err="1"/>
              <a:t>pluris</a:t>
            </a:r>
            <a:r>
              <a:rPr lang="it-IT" u="sng" dirty="0"/>
              <a:t>, accusativo plus. </a:t>
            </a:r>
          </a:p>
          <a:p>
            <a:endParaRPr lang="it-IT" u="sng" dirty="0"/>
          </a:p>
          <a:p>
            <a:r>
              <a:rPr lang="it-IT" u="sng" dirty="0"/>
              <a:t>Al plurale è aggettivo e significa “più”, “più numerosi”, ma può anche non avere valore comparativo e assumere il significato di “parecchi”. La declinazione è regolare: maschile e femminile </a:t>
            </a:r>
            <a:r>
              <a:rPr lang="it-IT" u="sng" dirty="0" err="1"/>
              <a:t>plures</a:t>
            </a:r>
            <a:r>
              <a:rPr lang="it-IT" u="sng" dirty="0"/>
              <a:t>, </a:t>
            </a:r>
            <a:r>
              <a:rPr lang="it-IT" u="sng" dirty="0" err="1"/>
              <a:t>plurium</a:t>
            </a:r>
            <a:r>
              <a:rPr lang="it-IT" u="sng" dirty="0"/>
              <a:t>, pluribus, </a:t>
            </a:r>
            <a:r>
              <a:rPr lang="it-IT" u="sng" dirty="0" err="1"/>
              <a:t>plures</a:t>
            </a:r>
            <a:r>
              <a:rPr lang="it-IT" u="sng" dirty="0"/>
              <a:t>, </a:t>
            </a:r>
            <a:r>
              <a:rPr lang="it-IT" u="sng" dirty="0" err="1"/>
              <a:t>plures</a:t>
            </a:r>
            <a:r>
              <a:rPr lang="it-IT" u="sng" dirty="0"/>
              <a:t>, pluribus; neutro </a:t>
            </a:r>
            <a:r>
              <a:rPr lang="it-IT" u="sng" dirty="0" err="1"/>
              <a:t>plura</a:t>
            </a:r>
            <a:r>
              <a:rPr lang="it-IT" u="sng" dirty="0"/>
              <a:t>, </a:t>
            </a:r>
            <a:r>
              <a:rPr lang="it-IT" u="sng" dirty="0" err="1"/>
              <a:t>plurium</a:t>
            </a:r>
            <a:r>
              <a:rPr lang="it-IT" u="sng" dirty="0"/>
              <a:t>, pluribus, </a:t>
            </a:r>
            <a:r>
              <a:rPr lang="it-IT" u="sng" dirty="0" err="1"/>
              <a:t>plura</a:t>
            </a:r>
            <a:r>
              <a:rPr lang="it-IT" u="sng" dirty="0"/>
              <a:t>, </a:t>
            </a:r>
            <a:r>
              <a:rPr lang="it-IT" u="sng" dirty="0" err="1"/>
              <a:t>plura</a:t>
            </a:r>
            <a:r>
              <a:rPr lang="it-IT" u="sng" dirty="0"/>
              <a:t>, pluribus</a:t>
            </a:r>
            <a:r>
              <a:rPr lang="it-I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25860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C8DA67-8813-81B5-8D02-FAE47E180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465BD7-B798-45C9-F373-E13DF19F8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43273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1503</Words>
  <Application>Microsoft Office PowerPoint</Application>
  <PresentationFormat>Widescreen</PresentationFormat>
  <Paragraphs>81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di Office</vt:lpstr>
      <vt:lpstr>I GRADI DELL’AGGETTIVO</vt:lpstr>
      <vt:lpstr>Presentazione standard di PowerPoint</vt:lpstr>
      <vt:lpstr>Presentazione standard di PowerPoint</vt:lpstr>
      <vt:lpstr>IL COMPARATIVO DI MAGGIORANZA</vt:lpstr>
      <vt:lpstr>Presentazione standard di PowerPoint</vt:lpstr>
      <vt:lpstr>Presentazione standard di PowerPoint</vt:lpstr>
      <vt:lpstr>IL COMPARATIVO DI MINORANZA</vt:lpstr>
      <vt:lpstr>IL COMPARATIVO DI UGUAGLIANZA</vt:lpstr>
      <vt:lpstr>LA COMPARAZIONE TRA AGGETTIVI</vt:lpstr>
      <vt:lpstr>IL COMPARATIVO ASSOLUTO</vt:lpstr>
      <vt:lpstr>IL RAFFORZAMENTO DEI COMPARATIVI</vt:lpstr>
      <vt:lpstr>PARTICOLARITÀ SINTATTICHE DELLA COMPARAZIONE</vt:lpstr>
      <vt:lpstr>IL SUPERLATIVO</vt:lpstr>
      <vt:lpstr>Presentazione standard di PowerPoint</vt:lpstr>
      <vt:lpstr>Presentazione standard di PowerPoint</vt:lpstr>
      <vt:lpstr>PARTICOLARITÀ NELLA FORMAZIONE DEI COMPARATIVI E DEI SUPERLATIVI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valentina.laviola@outlook.it</dc:creator>
  <cp:lastModifiedBy>valentina.laviola@outlook.it</cp:lastModifiedBy>
  <cp:revision>3</cp:revision>
  <dcterms:created xsi:type="dcterms:W3CDTF">2026-03-05T22:05:23Z</dcterms:created>
  <dcterms:modified xsi:type="dcterms:W3CDTF">2026-03-06T08:32:04Z</dcterms:modified>
</cp:coreProperties>
</file>