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1" r:id="rId4"/>
    <p:sldId id="285" r:id="rId5"/>
    <p:sldId id="286" r:id="rId6"/>
    <p:sldId id="284" r:id="rId7"/>
    <p:sldId id="282" r:id="rId8"/>
    <p:sldId id="327" r:id="rId9"/>
    <p:sldId id="283" r:id="rId10"/>
    <p:sldId id="280" r:id="rId11"/>
    <p:sldId id="278" r:id="rId12"/>
    <p:sldId id="277" r:id="rId13"/>
    <p:sldId id="275" r:id="rId14"/>
    <p:sldId id="276" r:id="rId15"/>
    <p:sldId id="274" r:id="rId16"/>
    <p:sldId id="287" r:id="rId17"/>
    <p:sldId id="288" r:id="rId18"/>
    <p:sldId id="289" r:id="rId19"/>
    <p:sldId id="290" r:id="rId20"/>
    <p:sldId id="291" r:id="rId21"/>
    <p:sldId id="292" r:id="rId22"/>
    <p:sldId id="293" r:id="rId23"/>
    <p:sldId id="294" r:id="rId24"/>
    <p:sldId id="295" r:id="rId25"/>
    <p:sldId id="296" r:id="rId26"/>
    <p:sldId id="297" r:id="rId27"/>
    <p:sldId id="298" r:id="rId28"/>
    <p:sldId id="304" r:id="rId29"/>
    <p:sldId id="305" r:id="rId30"/>
    <p:sldId id="306" r:id="rId31"/>
    <p:sldId id="307" r:id="rId32"/>
    <p:sldId id="308" r:id="rId33"/>
    <p:sldId id="299" r:id="rId34"/>
    <p:sldId id="300" r:id="rId35"/>
    <p:sldId id="272" r:id="rId36"/>
    <p:sldId id="273" r:id="rId37"/>
    <p:sldId id="269" r:id="rId38"/>
    <p:sldId id="271" r:id="rId39"/>
    <p:sldId id="270" r:id="rId40"/>
    <p:sldId id="264" r:id="rId41"/>
    <p:sldId id="268" r:id="rId42"/>
    <p:sldId id="266" r:id="rId43"/>
    <p:sldId id="267" r:id="rId44"/>
    <p:sldId id="265" r:id="rId45"/>
    <p:sldId id="262" r:id="rId46"/>
    <p:sldId id="263" r:id="rId47"/>
    <p:sldId id="261" r:id="rId48"/>
    <p:sldId id="259" r:id="rId49"/>
    <p:sldId id="260" r:id="rId50"/>
    <p:sldId id="258" r:id="rId51"/>
    <p:sldId id="301" r:id="rId52"/>
    <p:sldId id="302" r:id="rId53"/>
    <p:sldId id="303"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57" r:id="rId92"/>
    <p:sldId id="356" r:id="rId93"/>
    <p:sldId id="355" r:id="rId94"/>
    <p:sldId id="354" r:id="rId95"/>
    <p:sldId id="353" r:id="rId96"/>
    <p:sldId id="352" r:id="rId97"/>
    <p:sldId id="351" r:id="rId98"/>
    <p:sldId id="350" r:id="rId99"/>
    <p:sldId id="349" r:id="rId100"/>
    <p:sldId id="347" r:id="rId101"/>
    <p:sldId id="348" r:id="rId102"/>
    <p:sldId id="358" r:id="rId103"/>
    <p:sldId id="359" r:id="rId104"/>
    <p:sldId id="360" r:id="rId105"/>
    <p:sldId id="369" r:id="rId106"/>
    <p:sldId id="361" r:id="rId107"/>
    <p:sldId id="362" r:id="rId108"/>
    <p:sldId id="363" r:id="rId109"/>
    <p:sldId id="364" r:id="rId110"/>
    <p:sldId id="365" r:id="rId111"/>
    <p:sldId id="366" r:id="rId112"/>
    <p:sldId id="367" r:id="rId113"/>
    <p:sldId id="370" r:id="rId114"/>
    <p:sldId id="368" r:id="rId115"/>
    <p:sldId id="371" r:id="rId116"/>
    <p:sldId id="372" r:id="rId117"/>
    <p:sldId id="373" r:id="rId118"/>
    <p:sldId id="374" r:id="rId119"/>
    <p:sldId id="386" r:id="rId120"/>
    <p:sldId id="379" r:id="rId121"/>
    <p:sldId id="385" r:id="rId122"/>
    <p:sldId id="384" r:id="rId123"/>
    <p:sldId id="383" r:id="rId1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77FFAF7C-45D5-4304-B224-9C3ECB6564B8}">
          <p14:sldIdLst>
            <p14:sldId id="256"/>
            <p14:sldId id="257"/>
            <p14:sldId id="281"/>
            <p14:sldId id="285"/>
            <p14:sldId id="286"/>
            <p14:sldId id="284"/>
            <p14:sldId id="282"/>
            <p14:sldId id="327"/>
            <p14:sldId id="283"/>
            <p14:sldId id="280"/>
            <p14:sldId id="278"/>
            <p14:sldId id="277"/>
            <p14:sldId id="275"/>
            <p14:sldId id="276"/>
            <p14:sldId id="274"/>
            <p14:sldId id="287"/>
            <p14:sldId id="288"/>
            <p14:sldId id="289"/>
            <p14:sldId id="290"/>
            <p14:sldId id="291"/>
            <p14:sldId id="292"/>
            <p14:sldId id="293"/>
            <p14:sldId id="294"/>
            <p14:sldId id="295"/>
            <p14:sldId id="296"/>
            <p14:sldId id="297"/>
            <p14:sldId id="298"/>
            <p14:sldId id="304"/>
            <p14:sldId id="305"/>
            <p14:sldId id="306"/>
            <p14:sldId id="307"/>
            <p14:sldId id="308"/>
            <p14:sldId id="299"/>
            <p14:sldId id="300"/>
            <p14:sldId id="272"/>
            <p14:sldId id="273"/>
            <p14:sldId id="269"/>
            <p14:sldId id="271"/>
            <p14:sldId id="270"/>
            <p14:sldId id="264"/>
            <p14:sldId id="268"/>
            <p14:sldId id="266"/>
            <p14:sldId id="267"/>
            <p14:sldId id="265"/>
            <p14:sldId id="262"/>
            <p14:sldId id="263"/>
            <p14:sldId id="261"/>
            <p14:sldId id="259"/>
            <p14:sldId id="260"/>
            <p14:sldId id="258"/>
            <p14:sldId id="301"/>
            <p14:sldId id="302"/>
            <p14:sldId id="303"/>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57"/>
            <p14:sldId id="356"/>
            <p14:sldId id="355"/>
            <p14:sldId id="354"/>
            <p14:sldId id="353"/>
            <p14:sldId id="352"/>
            <p14:sldId id="351"/>
            <p14:sldId id="350"/>
            <p14:sldId id="349"/>
            <p14:sldId id="347"/>
            <p14:sldId id="348"/>
            <p14:sldId id="358"/>
            <p14:sldId id="359"/>
            <p14:sldId id="360"/>
            <p14:sldId id="369"/>
            <p14:sldId id="361"/>
            <p14:sldId id="362"/>
            <p14:sldId id="363"/>
            <p14:sldId id="364"/>
            <p14:sldId id="365"/>
            <p14:sldId id="366"/>
            <p14:sldId id="367"/>
            <p14:sldId id="370"/>
            <p14:sldId id="368"/>
            <p14:sldId id="371"/>
            <p14:sldId id="372"/>
            <p14:sldId id="373"/>
            <p14:sldId id="374"/>
            <p14:sldId id="386"/>
            <p14:sldId id="379"/>
            <p14:sldId id="385"/>
            <p14:sldId id="384"/>
            <p14:sldId id="383"/>
          </p14:sldIdLst>
        </p14:section>
        <p14:section name="Sezione senza titolo" id="{B92498DF-2EB6-4AF5-B9A7-9D10E587254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78F0E5-0130-85D5-58BA-F5DE75EE06A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218EA0AC-1480-1666-BDBE-07E65178E0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1A94665C-23A9-7B75-C0BC-C8D0A7D8F8BC}"/>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5" name="Segnaposto piè di pagina 4">
            <a:extLst>
              <a:ext uri="{FF2B5EF4-FFF2-40B4-BE49-F238E27FC236}">
                <a16:creationId xmlns:a16="http://schemas.microsoft.com/office/drawing/2014/main" id="{30CE7075-DE77-D71D-545D-42D985E5A9A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FB0912D-9E2D-F534-A9EA-02663831781F}"/>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3768462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1DF46B-5207-6E50-44F7-6CAC0822B03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BDB4B79-2556-81AA-0FA9-156B65F86DCD}"/>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A120742-DBF2-62EE-F6A1-9AE02859C337}"/>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5" name="Segnaposto piè di pagina 4">
            <a:extLst>
              <a:ext uri="{FF2B5EF4-FFF2-40B4-BE49-F238E27FC236}">
                <a16:creationId xmlns:a16="http://schemas.microsoft.com/office/drawing/2014/main" id="{3A2D2692-6B50-F93D-E179-50D8F11AF09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737B3A1-358D-2A4E-880D-4507F2697E10}"/>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2089319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1E835C-B079-111E-ED90-D96C567D509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CDCC7E4-CAB0-C095-3531-E5D2C435AA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ACD69BD-4F6B-0F13-435D-2233FEF91CE9}"/>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5" name="Segnaposto piè di pagina 4">
            <a:extLst>
              <a:ext uri="{FF2B5EF4-FFF2-40B4-BE49-F238E27FC236}">
                <a16:creationId xmlns:a16="http://schemas.microsoft.com/office/drawing/2014/main" id="{57FCBDC0-F1B1-BA9E-5607-C16265DE0F6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D15CCC8-9B34-8E2C-B5D1-79E18D10D42F}"/>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2800851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2B60B7-466F-1018-C249-B4FD8D446BA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036D198-F69C-0EC2-1AA0-A47498842F95}"/>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DDDF3B03-F82C-C823-547D-E75D0E2AA6DF}"/>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748241C-12A4-1F2F-1386-F0C69119E2F8}"/>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6" name="Segnaposto piè di pagina 5">
            <a:extLst>
              <a:ext uri="{FF2B5EF4-FFF2-40B4-BE49-F238E27FC236}">
                <a16:creationId xmlns:a16="http://schemas.microsoft.com/office/drawing/2014/main" id="{5FCAAE99-C02B-1953-9470-CAB327FA8EC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9A31E37-A8B4-773D-2E0C-C15FA97308B2}"/>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395249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BE014C-2D9C-924D-4344-9ED9A2A35964}"/>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8D7FEAA-25DE-8D9C-856B-C6A07CF54B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05E3663-BD44-7F32-0D5B-E269BFE29FED}"/>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E84E95F3-B038-7D7B-23C6-581B72DA4B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14D96DA-9DC6-3049-2A6A-CD2F8C1F331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2F81D71-AC76-9CA3-049A-B2BC11D494D9}"/>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8" name="Segnaposto piè di pagina 7">
            <a:extLst>
              <a:ext uri="{FF2B5EF4-FFF2-40B4-BE49-F238E27FC236}">
                <a16:creationId xmlns:a16="http://schemas.microsoft.com/office/drawing/2014/main" id="{2E9E9D6B-13E0-33C2-C818-88192A3C4C43}"/>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D66DD171-F8CB-853C-A56F-D356A7D28330}"/>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223651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52913F-EC11-6780-02A3-6D5DCCE2241F}"/>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98E0F5C-20A8-E4C6-A122-B3129F64003A}"/>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4" name="Segnaposto piè di pagina 3">
            <a:extLst>
              <a:ext uri="{FF2B5EF4-FFF2-40B4-BE49-F238E27FC236}">
                <a16:creationId xmlns:a16="http://schemas.microsoft.com/office/drawing/2014/main" id="{B840291C-A27C-B0FB-FC27-CB0631CD44FC}"/>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897DB1E-6F25-0328-6747-88E304D1BB1B}"/>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2465982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C8CFE1DB-EFC9-7EC3-7656-3E0EB20487CD}"/>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3" name="Segnaposto piè di pagina 2">
            <a:extLst>
              <a:ext uri="{FF2B5EF4-FFF2-40B4-BE49-F238E27FC236}">
                <a16:creationId xmlns:a16="http://schemas.microsoft.com/office/drawing/2014/main" id="{1DAFE432-8623-AF21-A8F1-4C2168DDB7C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4FCF57BA-08CF-67E4-2C64-D845B6F45AED}"/>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2114755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32DCA1-E80D-4590-FDDA-246C4E7A718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B2941E-CC11-63E9-7F07-F428BB3491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CFE7C7A6-F143-B383-6A2E-41D5893286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C622023-4C5E-171C-6506-A353B2AF8AFE}"/>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6" name="Segnaposto piè di pagina 5">
            <a:extLst>
              <a:ext uri="{FF2B5EF4-FFF2-40B4-BE49-F238E27FC236}">
                <a16:creationId xmlns:a16="http://schemas.microsoft.com/office/drawing/2014/main" id="{EFD48BDD-C1D6-543B-527D-AB37F34D9E9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75D2F39-D902-AB9A-2448-96EA26498F6C}"/>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1511595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DB2F9B-91FB-AB59-6637-542FB62EF92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0508C006-7DB1-4947-62BC-77E5B0CFBB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72695460-A47A-037C-1889-1FCAF7C16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A4D6E24-2A7C-8B83-9756-24EACF57F70B}"/>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6" name="Segnaposto piè di pagina 5">
            <a:extLst>
              <a:ext uri="{FF2B5EF4-FFF2-40B4-BE49-F238E27FC236}">
                <a16:creationId xmlns:a16="http://schemas.microsoft.com/office/drawing/2014/main" id="{10283D0B-6AA7-3A90-788E-20C85AABFCA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1DDC415-31CE-7760-4270-45765DB877E6}"/>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1277097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B9BF74-59E4-E881-C1A3-AD02154832BE}"/>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5BECAC0-6034-E41A-9000-6DAB7DEB6BB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EFCE740-2E8D-3EE1-BF1E-866ACF506559}"/>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5" name="Segnaposto piè di pagina 4">
            <a:extLst>
              <a:ext uri="{FF2B5EF4-FFF2-40B4-BE49-F238E27FC236}">
                <a16:creationId xmlns:a16="http://schemas.microsoft.com/office/drawing/2014/main" id="{0B71EB24-742D-E0F2-F5B6-709964A0C02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29EB8A8-42B9-4E42-A614-42A0CA9A1606}"/>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3444354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5203F6C2-9465-93CD-DE1E-7B37EFCD392C}"/>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B2A89B9-6A33-0E91-172F-4D500891B77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7A16725-363F-2B60-BE84-91441A072D55}"/>
              </a:ext>
            </a:extLst>
          </p:cNvPr>
          <p:cNvSpPr>
            <a:spLocks noGrp="1"/>
          </p:cNvSpPr>
          <p:nvPr>
            <p:ph type="dt" sz="half" idx="10"/>
          </p:nvPr>
        </p:nvSpPr>
        <p:spPr/>
        <p:txBody>
          <a:bodyPr/>
          <a:lstStyle/>
          <a:p>
            <a:fld id="{9DBC3590-99FD-4D9A-A0F8-E7094288D935}" type="datetimeFigureOut">
              <a:rPr lang="it-IT" smtClean="0"/>
              <a:t>27/02/2026</a:t>
            </a:fld>
            <a:endParaRPr lang="it-IT"/>
          </a:p>
        </p:txBody>
      </p:sp>
      <p:sp>
        <p:nvSpPr>
          <p:cNvPr id="5" name="Segnaposto piè di pagina 4">
            <a:extLst>
              <a:ext uri="{FF2B5EF4-FFF2-40B4-BE49-F238E27FC236}">
                <a16:creationId xmlns:a16="http://schemas.microsoft.com/office/drawing/2014/main" id="{10E57714-C274-61B9-CBDE-E0104F4FC5C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43BFAB6-68B9-6A9C-D5D1-CEB4CB2D53A5}"/>
              </a:ext>
            </a:extLst>
          </p:cNvPr>
          <p:cNvSpPr>
            <a:spLocks noGrp="1"/>
          </p:cNvSpPr>
          <p:nvPr>
            <p:ph type="sldNum" sz="quarter" idx="12"/>
          </p:nvPr>
        </p:nvSpPr>
        <p:spPr/>
        <p:txBody>
          <a:bodyPr/>
          <a:lstStyle/>
          <a:p>
            <a:fld id="{4DE09992-6025-4DC9-9CDF-64D8BEE05EDF}" type="slidenum">
              <a:rPr lang="it-IT" smtClean="0"/>
              <a:t>‹N›</a:t>
            </a:fld>
            <a:endParaRPr lang="it-IT"/>
          </a:p>
        </p:txBody>
      </p:sp>
    </p:spTree>
    <p:extLst>
      <p:ext uri="{BB962C8B-B14F-4D97-AF65-F5344CB8AC3E}">
        <p14:creationId xmlns:p14="http://schemas.microsoft.com/office/powerpoint/2010/main" val="334064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rgbClr val="92D050"/>
          </a:bgClr>
        </a:patt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4F94BC6-0DDC-5FDE-A60D-2CBB072D82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0196126-0AE3-FAD4-3A47-00A09EE720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EFC93C7-1B91-98D5-E1C5-A125404CAC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BC3590-99FD-4D9A-A0F8-E7094288D935}" type="datetimeFigureOut">
              <a:rPr lang="it-IT" smtClean="0"/>
              <a:t>27/02/2026</a:t>
            </a:fld>
            <a:endParaRPr lang="it-IT"/>
          </a:p>
        </p:txBody>
      </p:sp>
      <p:sp>
        <p:nvSpPr>
          <p:cNvPr id="5" name="Segnaposto piè di pagina 4">
            <a:extLst>
              <a:ext uri="{FF2B5EF4-FFF2-40B4-BE49-F238E27FC236}">
                <a16:creationId xmlns:a16="http://schemas.microsoft.com/office/drawing/2014/main" id="{A34E260D-C6E0-0A55-1C34-3F59C6CB86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CAC8B6E-B677-7EF7-723E-C322E397C1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E09992-6025-4DC9-9CDF-64D8BEE05EDF}" type="slidenum">
              <a:rPr lang="it-IT" smtClean="0"/>
              <a:t>‹N›</a:t>
            </a:fld>
            <a:endParaRPr lang="it-IT"/>
          </a:p>
        </p:txBody>
      </p:sp>
    </p:spTree>
    <p:extLst>
      <p:ext uri="{BB962C8B-B14F-4D97-AF65-F5344CB8AC3E}">
        <p14:creationId xmlns:p14="http://schemas.microsoft.com/office/powerpoint/2010/main" val="2554933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90B74B-7C4C-846F-2125-09275E65F028}"/>
              </a:ext>
            </a:extLst>
          </p:cNvPr>
          <p:cNvSpPr>
            <a:spLocks noGrp="1"/>
          </p:cNvSpPr>
          <p:nvPr>
            <p:ph type="ctrTitle"/>
          </p:nvPr>
        </p:nvSpPr>
        <p:spPr/>
        <p:txBody>
          <a:bodyPr/>
          <a:lstStyle/>
          <a:p>
            <a:r>
              <a:rPr lang="it-IT" dirty="0"/>
              <a:t>Declinazioni</a:t>
            </a:r>
          </a:p>
        </p:txBody>
      </p:sp>
      <p:sp>
        <p:nvSpPr>
          <p:cNvPr id="3" name="Sottotitolo 2">
            <a:extLst>
              <a:ext uri="{FF2B5EF4-FFF2-40B4-BE49-F238E27FC236}">
                <a16:creationId xmlns:a16="http://schemas.microsoft.com/office/drawing/2014/main" id="{E6B1955F-7B81-6CAD-E057-3B2B653BEFDE}"/>
              </a:ext>
            </a:extLst>
          </p:cNvPr>
          <p:cNvSpPr>
            <a:spLocks noGrp="1"/>
          </p:cNvSpPr>
          <p:nvPr>
            <p:ph type="subTitle" idx="1"/>
          </p:nvPr>
        </p:nvSpPr>
        <p:spPr/>
        <p:txBody>
          <a:bodyPr/>
          <a:lstStyle/>
          <a:p>
            <a:r>
              <a:rPr lang="it-IT" dirty="0"/>
              <a:t>Il latino raggruppava i sostantivi secondo 5 declinazioni , l’appartenenza di un sostanti a una determinata declinazione è determinata dall’uscita del caso genitivo.</a:t>
            </a:r>
          </a:p>
        </p:txBody>
      </p:sp>
    </p:spTree>
    <p:extLst>
      <p:ext uri="{BB962C8B-B14F-4D97-AF65-F5344CB8AC3E}">
        <p14:creationId xmlns:p14="http://schemas.microsoft.com/office/powerpoint/2010/main" val="4094953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6ADA81-8D0E-AFFE-A149-76C2E562BBFB}"/>
              </a:ext>
            </a:extLst>
          </p:cNvPr>
          <p:cNvSpPr>
            <a:spLocks noGrp="1"/>
          </p:cNvSpPr>
          <p:nvPr>
            <p:ph type="title"/>
          </p:nvPr>
        </p:nvSpPr>
        <p:spPr/>
        <p:txBody>
          <a:bodyPr/>
          <a:lstStyle/>
          <a:p>
            <a:r>
              <a:rPr lang="it-IT" dirty="0"/>
              <a:t>I Casi</a:t>
            </a:r>
          </a:p>
        </p:txBody>
      </p:sp>
      <p:sp>
        <p:nvSpPr>
          <p:cNvPr id="3" name="Segnaposto contenuto 2">
            <a:extLst>
              <a:ext uri="{FF2B5EF4-FFF2-40B4-BE49-F238E27FC236}">
                <a16:creationId xmlns:a16="http://schemas.microsoft.com/office/drawing/2014/main" id="{97FB4174-DA16-FD23-F101-428246C3E9A9}"/>
              </a:ext>
            </a:extLst>
          </p:cNvPr>
          <p:cNvSpPr>
            <a:spLocks noGrp="1"/>
          </p:cNvSpPr>
          <p:nvPr>
            <p:ph idx="1"/>
          </p:nvPr>
        </p:nvSpPr>
        <p:spPr/>
        <p:txBody>
          <a:bodyPr>
            <a:normAutofit fontScale="92500" lnSpcReduction="20000"/>
          </a:bodyPr>
          <a:lstStyle/>
          <a:p>
            <a:pPr marL="0" indent="0">
              <a:buNone/>
            </a:pPr>
            <a:r>
              <a:rPr lang="it-IT" dirty="0"/>
              <a:t>Ogni caso in latino serve a descrivere la funzione logica ricoperta dalle componenti della frase:</a:t>
            </a:r>
          </a:p>
          <a:p>
            <a:pPr marL="0" indent="0">
              <a:buNone/>
            </a:pPr>
            <a:endParaRPr lang="it-IT" dirty="0"/>
          </a:p>
          <a:p>
            <a:pPr marL="0" indent="0">
              <a:buNone/>
            </a:pPr>
            <a:r>
              <a:rPr lang="it-IT" dirty="0"/>
              <a:t>NOMINATIVO: soggetto, predicato nominale , complemento predicativo del soggetto</a:t>
            </a:r>
          </a:p>
          <a:p>
            <a:pPr marL="0" indent="0">
              <a:buNone/>
            </a:pPr>
            <a:r>
              <a:rPr lang="it-IT" dirty="0"/>
              <a:t>GENITIVO: complemento di specificazione</a:t>
            </a:r>
          </a:p>
          <a:p>
            <a:pPr marL="0" indent="0">
              <a:buNone/>
            </a:pPr>
            <a:r>
              <a:rPr lang="it-IT" dirty="0"/>
              <a:t>DATIVO: complemento di termine</a:t>
            </a:r>
          </a:p>
          <a:p>
            <a:pPr marL="0" indent="0">
              <a:buNone/>
            </a:pPr>
            <a:r>
              <a:rPr lang="it-IT" dirty="0"/>
              <a:t>ACCUSATIVO: complemento oggetto, complemento predicativo dell’oggetto</a:t>
            </a:r>
          </a:p>
          <a:p>
            <a:pPr marL="0" indent="0">
              <a:buNone/>
            </a:pPr>
            <a:r>
              <a:rPr lang="it-IT" dirty="0"/>
              <a:t>VOCATIVO: complemento di vocazione</a:t>
            </a:r>
          </a:p>
          <a:p>
            <a:pPr marL="0" indent="0">
              <a:buNone/>
            </a:pPr>
            <a:r>
              <a:rPr lang="it-IT" dirty="0"/>
              <a:t>ABLATIVO: complemento di tempo, complemento di mezzo, complemento di stato in luogo, complemento di materia, complemento di causa, complemento di causa efficiente</a:t>
            </a:r>
          </a:p>
        </p:txBody>
      </p:sp>
    </p:spTree>
    <p:extLst>
      <p:ext uri="{BB962C8B-B14F-4D97-AF65-F5344CB8AC3E}">
        <p14:creationId xmlns:p14="http://schemas.microsoft.com/office/powerpoint/2010/main" val="232101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455738-95CD-FE70-437D-0AEB6640B97E}"/>
              </a:ext>
            </a:extLst>
          </p:cNvPr>
          <p:cNvSpPr>
            <a:spLocks noGrp="1"/>
          </p:cNvSpPr>
          <p:nvPr>
            <p:ph type="title"/>
          </p:nvPr>
        </p:nvSpPr>
        <p:spPr/>
        <p:txBody>
          <a:bodyPr/>
          <a:lstStyle/>
          <a:p>
            <a:r>
              <a:rPr lang="it-IT" dirty="0"/>
              <a:t>I DECLINAZIONE</a:t>
            </a:r>
          </a:p>
        </p:txBody>
      </p:sp>
      <p:sp>
        <p:nvSpPr>
          <p:cNvPr id="3" name="Segnaposto contenuto 2">
            <a:extLst>
              <a:ext uri="{FF2B5EF4-FFF2-40B4-BE49-F238E27FC236}">
                <a16:creationId xmlns:a16="http://schemas.microsoft.com/office/drawing/2014/main" id="{206F0B8D-13A7-24BD-A11F-F13FD48EBCF8}"/>
              </a:ext>
            </a:extLst>
          </p:cNvPr>
          <p:cNvSpPr>
            <a:spLocks noGrp="1"/>
          </p:cNvSpPr>
          <p:nvPr>
            <p:ph idx="1"/>
          </p:nvPr>
        </p:nvSpPr>
        <p:spPr/>
        <p:txBody>
          <a:bodyPr/>
          <a:lstStyle/>
          <a:p>
            <a:pPr marL="0" indent="0">
              <a:buNone/>
            </a:pPr>
            <a:r>
              <a:rPr lang="it-IT" dirty="0"/>
              <a:t>NOMINATIVO		</a:t>
            </a:r>
            <a:r>
              <a:rPr lang="it-IT" dirty="0" err="1"/>
              <a:t>puell</a:t>
            </a:r>
            <a:r>
              <a:rPr lang="it-IT" dirty="0"/>
              <a:t>-a			</a:t>
            </a:r>
            <a:r>
              <a:rPr lang="it-IT" dirty="0" err="1"/>
              <a:t>puell-ae</a:t>
            </a:r>
            <a:endParaRPr lang="it-IT" dirty="0"/>
          </a:p>
          <a:p>
            <a:pPr marL="0" indent="0">
              <a:buNone/>
            </a:pPr>
            <a:r>
              <a:rPr lang="it-IT" dirty="0"/>
              <a:t>GENITIVO			</a:t>
            </a:r>
            <a:r>
              <a:rPr lang="it-IT" dirty="0" err="1"/>
              <a:t>puell-ae</a:t>
            </a:r>
            <a:r>
              <a:rPr lang="it-IT" dirty="0"/>
              <a:t>			</a:t>
            </a:r>
            <a:r>
              <a:rPr lang="it-IT" dirty="0" err="1"/>
              <a:t>puell-arum</a:t>
            </a:r>
            <a:endParaRPr lang="it-IT" dirty="0"/>
          </a:p>
          <a:p>
            <a:pPr marL="0" indent="0">
              <a:buNone/>
            </a:pPr>
            <a:r>
              <a:rPr lang="it-IT" dirty="0"/>
              <a:t>DATIVO			</a:t>
            </a:r>
            <a:r>
              <a:rPr lang="it-IT" dirty="0" err="1"/>
              <a:t>puell-ae</a:t>
            </a:r>
            <a:r>
              <a:rPr lang="it-IT" dirty="0"/>
              <a:t>			</a:t>
            </a:r>
            <a:r>
              <a:rPr lang="it-IT" dirty="0" err="1"/>
              <a:t>puell-is</a:t>
            </a:r>
            <a:endParaRPr lang="it-IT" dirty="0"/>
          </a:p>
          <a:p>
            <a:pPr marL="0" indent="0">
              <a:buNone/>
            </a:pPr>
            <a:r>
              <a:rPr lang="it-IT" dirty="0"/>
              <a:t>ACCUSATIVO		</a:t>
            </a:r>
            <a:r>
              <a:rPr lang="it-IT" dirty="0" err="1"/>
              <a:t>puell-am</a:t>
            </a:r>
            <a:r>
              <a:rPr lang="it-IT" dirty="0"/>
              <a:t>			</a:t>
            </a:r>
            <a:r>
              <a:rPr lang="it-IT" dirty="0" err="1"/>
              <a:t>puell-as</a:t>
            </a:r>
            <a:endParaRPr lang="it-IT" dirty="0"/>
          </a:p>
          <a:p>
            <a:pPr marL="0" indent="0">
              <a:buNone/>
            </a:pPr>
            <a:r>
              <a:rPr lang="it-IT" dirty="0"/>
              <a:t>VOCATIVO			</a:t>
            </a:r>
            <a:r>
              <a:rPr lang="it-IT" dirty="0" err="1"/>
              <a:t>puell</a:t>
            </a:r>
            <a:r>
              <a:rPr lang="it-IT" dirty="0"/>
              <a:t>-a			</a:t>
            </a:r>
            <a:r>
              <a:rPr lang="it-IT" dirty="0" err="1"/>
              <a:t>puell-ae</a:t>
            </a:r>
            <a:endParaRPr lang="it-IT" dirty="0"/>
          </a:p>
          <a:p>
            <a:pPr marL="0" indent="0">
              <a:buNone/>
            </a:pPr>
            <a:r>
              <a:rPr lang="it-IT" dirty="0"/>
              <a:t>ABLATIVO			</a:t>
            </a:r>
            <a:r>
              <a:rPr lang="it-IT" dirty="0" err="1"/>
              <a:t>puell</a:t>
            </a:r>
            <a:r>
              <a:rPr lang="it-IT" dirty="0"/>
              <a:t>-a			</a:t>
            </a:r>
            <a:r>
              <a:rPr lang="it-IT" dirty="0" err="1"/>
              <a:t>puell-is</a:t>
            </a:r>
            <a:endParaRPr lang="it-IT" dirty="0"/>
          </a:p>
        </p:txBody>
      </p:sp>
    </p:spTree>
    <p:extLst>
      <p:ext uri="{BB962C8B-B14F-4D97-AF65-F5344CB8AC3E}">
        <p14:creationId xmlns:p14="http://schemas.microsoft.com/office/powerpoint/2010/main" val="3775099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BAD724-A828-02CB-4FAB-B8B10CB0529E}"/>
              </a:ext>
            </a:extLst>
          </p:cNvPr>
          <p:cNvSpPr>
            <a:spLocks noGrp="1"/>
          </p:cNvSpPr>
          <p:nvPr>
            <p:ph type="title"/>
          </p:nvPr>
        </p:nvSpPr>
        <p:spPr/>
        <p:txBody>
          <a:bodyPr/>
          <a:lstStyle/>
          <a:p>
            <a:pPr algn="ctr"/>
            <a:r>
              <a:rPr lang="it-IT" dirty="0"/>
              <a:t>ECCEZIONI</a:t>
            </a:r>
          </a:p>
        </p:txBody>
      </p:sp>
      <p:sp>
        <p:nvSpPr>
          <p:cNvPr id="3" name="Segnaposto contenuto 2">
            <a:extLst>
              <a:ext uri="{FF2B5EF4-FFF2-40B4-BE49-F238E27FC236}">
                <a16:creationId xmlns:a16="http://schemas.microsoft.com/office/drawing/2014/main" id="{62BA2C13-FAF1-9180-2A4D-080F81A8A8D3}"/>
              </a:ext>
            </a:extLst>
          </p:cNvPr>
          <p:cNvSpPr>
            <a:spLocks noGrp="1"/>
          </p:cNvSpPr>
          <p:nvPr>
            <p:ph idx="1"/>
          </p:nvPr>
        </p:nvSpPr>
        <p:spPr/>
        <p:txBody>
          <a:bodyPr/>
          <a:lstStyle/>
          <a:p>
            <a:pPr marL="0" indent="0">
              <a:buNone/>
            </a:pPr>
            <a:r>
              <a:rPr lang="it-IT" dirty="0"/>
              <a:t>SOSTANTIVI CHE HANNO SIGNIFICATI DIVERSI TRA SINGOLARE E PLURALE</a:t>
            </a:r>
          </a:p>
          <a:p>
            <a:pPr marL="0" indent="0">
              <a:buNone/>
            </a:pPr>
            <a:endParaRPr lang="it-IT" dirty="0"/>
          </a:p>
          <a:p>
            <a:pPr marL="0" indent="0">
              <a:buNone/>
            </a:pPr>
            <a:r>
              <a:rPr lang="it-IT" dirty="0"/>
              <a:t>SOSTANTIVI CHE HANNO SOLO IL PLURALE: PLURALIA TANTUM</a:t>
            </a:r>
          </a:p>
        </p:txBody>
      </p:sp>
    </p:spTree>
    <p:extLst>
      <p:ext uri="{BB962C8B-B14F-4D97-AF65-F5344CB8AC3E}">
        <p14:creationId xmlns:p14="http://schemas.microsoft.com/office/powerpoint/2010/main" val="1835582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5EE35E-55EA-4E33-D6D4-A4C3B092EE73}"/>
              </a:ext>
            </a:extLst>
          </p:cNvPr>
          <p:cNvSpPr>
            <a:spLocks noGrp="1"/>
          </p:cNvSpPr>
          <p:nvPr>
            <p:ph type="title"/>
          </p:nvPr>
        </p:nvSpPr>
        <p:spPr/>
        <p:txBody>
          <a:bodyPr/>
          <a:lstStyle/>
          <a:p>
            <a:r>
              <a:rPr lang="it-IT" dirty="0"/>
              <a:t>II DECLINAZIONE </a:t>
            </a:r>
          </a:p>
        </p:txBody>
      </p:sp>
      <p:sp>
        <p:nvSpPr>
          <p:cNvPr id="3" name="Segnaposto contenuto 2">
            <a:extLst>
              <a:ext uri="{FF2B5EF4-FFF2-40B4-BE49-F238E27FC236}">
                <a16:creationId xmlns:a16="http://schemas.microsoft.com/office/drawing/2014/main" id="{CACA8EF9-1476-D332-3D53-6C79F7AD5551}"/>
              </a:ext>
            </a:extLst>
          </p:cNvPr>
          <p:cNvSpPr>
            <a:spLocks noGrp="1"/>
          </p:cNvSpPr>
          <p:nvPr>
            <p:ph idx="1"/>
          </p:nvPr>
        </p:nvSpPr>
        <p:spPr/>
        <p:txBody>
          <a:bodyPr/>
          <a:lstStyle/>
          <a:p>
            <a:pPr marL="0" indent="0">
              <a:buNone/>
            </a:pPr>
            <a:r>
              <a:rPr lang="it-IT" dirty="0"/>
              <a:t>NOMINATIVO		</a:t>
            </a:r>
            <a:r>
              <a:rPr lang="it-IT" dirty="0" err="1"/>
              <a:t>lup-us</a:t>
            </a:r>
            <a:r>
              <a:rPr lang="it-IT" dirty="0"/>
              <a:t>				</a:t>
            </a:r>
            <a:r>
              <a:rPr lang="it-IT" dirty="0" err="1"/>
              <a:t>lup</a:t>
            </a:r>
            <a:r>
              <a:rPr lang="it-IT" dirty="0"/>
              <a:t>-i</a:t>
            </a:r>
          </a:p>
          <a:p>
            <a:pPr marL="0" indent="0">
              <a:buNone/>
            </a:pPr>
            <a:r>
              <a:rPr lang="it-IT" dirty="0"/>
              <a:t>GENITIVO			</a:t>
            </a:r>
            <a:r>
              <a:rPr lang="it-IT" dirty="0" err="1"/>
              <a:t>lup</a:t>
            </a:r>
            <a:r>
              <a:rPr lang="it-IT" dirty="0"/>
              <a:t>-i				</a:t>
            </a:r>
            <a:r>
              <a:rPr lang="it-IT" dirty="0" err="1"/>
              <a:t>lup-orum</a:t>
            </a:r>
            <a:r>
              <a:rPr lang="it-IT" dirty="0"/>
              <a:t>		</a:t>
            </a:r>
          </a:p>
          <a:p>
            <a:pPr marL="0" indent="0">
              <a:buNone/>
            </a:pPr>
            <a:r>
              <a:rPr lang="it-IT" dirty="0"/>
              <a:t>DATIVO			</a:t>
            </a:r>
            <a:r>
              <a:rPr lang="it-IT" dirty="0" err="1"/>
              <a:t>lup</a:t>
            </a:r>
            <a:r>
              <a:rPr lang="it-IT" dirty="0"/>
              <a:t>-o				</a:t>
            </a:r>
            <a:r>
              <a:rPr lang="it-IT" dirty="0" err="1"/>
              <a:t>lup-is</a:t>
            </a:r>
            <a:endParaRPr lang="it-IT" dirty="0"/>
          </a:p>
          <a:p>
            <a:pPr marL="0" indent="0">
              <a:buNone/>
            </a:pPr>
            <a:r>
              <a:rPr lang="it-IT" dirty="0"/>
              <a:t>ACCUSATIVO 		</a:t>
            </a:r>
            <a:r>
              <a:rPr lang="it-IT" dirty="0" err="1"/>
              <a:t>lup</a:t>
            </a:r>
            <a:r>
              <a:rPr lang="it-IT" dirty="0"/>
              <a:t>-u				</a:t>
            </a:r>
            <a:r>
              <a:rPr lang="it-IT" dirty="0" err="1"/>
              <a:t>lup-os</a:t>
            </a:r>
            <a:endParaRPr lang="it-IT" dirty="0"/>
          </a:p>
          <a:p>
            <a:pPr marL="0" indent="0">
              <a:buNone/>
            </a:pPr>
            <a:r>
              <a:rPr lang="it-IT" dirty="0"/>
              <a:t>VOCATIVO			</a:t>
            </a:r>
            <a:r>
              <a:rPr lang="it-IT" dirty="0" err="1"/>
              <a:t>lup</a:t>
            </a:r>
            <a:r>
              <a:rPr lang="it-IT" dirty="0"/>
              <a:t>-e				</a:t>
            </a:r>
            <a:r>
              <a:rPr lang="it-IT" dirty="0" err="1"/>
              <a:t>lup</a:t>
            </a:r>
            <a:r>
              <a:rPr lang="it-IT" dirty="0"/>
              <a:t>-i</a:t>
            </a:r>
          </a:p>
          <a:p>
            <a:pPr marL="0" indent="0">
              <a:buNone/>
            </a:pPr>
            <a:r>
              <a:rPr lang="it-IT" dirty="0"/>
              <a:t>ABLATIVO			</a:t>
            </a:r>
            <a:r>
              <a:rPr lang="it-IT" dirty="0" err="1"/>
              <a:t>lup</a:t>
            </a:r>
            <a:r>
              <a:rPr lang="it-IT" dirty="0"/>
              <a:t>-o				</a:t>
            </a:r>
            <a:r>
              <a:rPr lang="it-IT" dirty="0" err="1"/>
              <a:t>lup-is</a:t>
            </a:r>
            <a:endParaRPr lang="it-IT" dirty="0"/>
          </a:p>
        </p:txBody>
      </p:sp>
    </p:spTree>
    <p:extLst>
      <p:ext uri="{BB962C8B-B14F-4D97-AF65-F5344CB8AC3E}">
        <p14:creationId xmlns:p14="http://schemas.microsoft.com/office/powerpoint/2010/main" val="2166810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E9FD5C-4F4F-AB91-00A7-7B4AC54744A5}"/>
              </a:ext>
            </a:extLst>
          </p:cNvPr>
          <p:cNvSpPr>
            <a:spLocks noGrp="1"/>
          </p:cNvSpPr>
          <p:nvPr>
            <p:ph type="title"/>
          </p:nvPr>
        </p:nvSpPr>
        <p:spPr/>
        <p:txBody>
          <a:bodyPr/>
          <a:lstStyle/>
          <a:p>
            <a:r>
              <a:rPr lang="it-IT" dirty="0"/>
              <a:t>Sostantivi neutri della seconda declinazione </a:t>
            </a:r>
          </a:p>
        </p:txBody>
      </p:sp>
      <p:sp>
        <p:nvSpPr>
          <p:cNvPr id="3" name="Segnaposto contenuto 2">
            <a:extLst>
              <a:ext uri="{FF2B5EF4-FFF2-40B4-BE49-F238E27FC236}">
                <a16:creationId xmlns:a16="http://schemas.microsoft.com/office/drawing/2014/main" id="{6F697520-2439-9ABC-C947-C6712804B52B}"/>
              </a:ext>
            </a:extLst>
          </p:cNvPr>
          <p:cNvSpPr>
            <a:spLocks noGrp="1"/>
          </p:cNvSpPr>
          <p:nvPr>
            <p:ph idx="1"/>
          </p:nvPr>
        </p:nvSpPr>
        <p:spPr/>
        <p:txBody>
          <a:bodyPr/>
          <a:lstStyle/>
          <a:p>
            <a:pPr marL="0" indent="0">
              <a:buNone/>
            </a:pPr>
            <a:r>
              <a:rPr lang="it-IT" dirty="0"/>
              <a:t>NOMINATIVO	</a:t>
            </a:r>
            <a:r>
              <a:rPr lang="it-IT" dirty="0" err="1"/>
              <a:t>templ-um</a:t>
            </a:r>
            <a:r>
              <a:rPr lang="it-IT" dirty="0"/>
              <a:t>			</a:t>
            </a:r>
            <a:r>
              <a:rPr lang="it-IT" dirty="0" err="1"/>
              <a:t>templ</a:t>
            </a:r>
            <a:r>
              <a:rPr lang="it-IT" dirty="0"/>
              <a:t>-a	</a:t>
            </a:r>
          </a:p>
          <a:p>
            <a:pPr marL="0" indent="0">
              <a:buNone/>
            </a:pPr>
            <a:r>
              <a:rPr lang="it-IT" dirty="0"/>
              <a:t>GENITIVO		</a:t>
            </a:r>
            <a:r>
              <a:rPr lang="it-IT" dirty="0" err="1"/>
              <a:t>templ</a:t>
            </a:r>
            <a:r>
              <a:rPr lang="it-IT" dirty="0"/>
              <a:t>-i			</a:t>
            </a:r>
            <a:r>
              <a:rPr lang="it-IT" dirty="0" err="1"/>
              <a:t>templ-orum</a:t>
            </a:r>
            <a:endParaRPr lang="it-IT" dirty="0"/>
          </a:p>
          <a:p>
            <a:pPr marL="0" indent="0">
              <a:buNone/>
            </a:pPr>
            <a:r>
              <a:rPr lang="it-IT" dirty="0"/>
              <a:t>DATIVO		</a:t>
            </a:r>
            <a:r>
              <a:rPr lang="it-IT" dirty="0" err="1"/>
              <a:t>templ</a:t>
            </a:r>
            <a:r>
              <a:rPr lang="it-IT" dirty="0"/>
              <a:t>-o			</a:t>
            </a:r>
            <a:r>
              <a:rPr lang="it-IT" dirty="0" err="1"/>
              <a:t>templ-is</a:t>
            </a:r>
            <a:endParaRPr lang="it-IT" dirty="0"/>
          </a:p>
          <a:p>
            <a:pPr marL="0" indent="0">
              <a:buNone/>
            </a:pPr>
            <a:r>
              <a:rPr lang="it-IT" dirty="0"/>
              <a:t>ACCUSATIVO	</a:t>
            </a:r>
            <a:r>
              <a:rPr lang="it-IT" dirty="0" err="1"/>
              <a:t>templ-um</a:t>
            </a:r>
            <a:r>
              <a:rPr lang="it-IT" dirty="0"/>
              <a:t>			</a:t>
            </a:r>
            <a:r>
              <a:rPr lang="it-IT" dirty="0" err="1"/>
              <a:t>templ</a:t>
            </a:r>
            <a:r>
              <a:rPr lang="it-IT" dirty="0"/>
              <a:t>-a</a:t>
            </a:r>
          </a:p>
          <a:p>
            <a:pPr marL="0" indent="0">
              <a:buNone/>
            </a:pPr>
            <a:r>
              <a:rPr lang="it-IT" dirty="0"/>
              <a:t>VOCATIVO		</a:t>
            </a:r>
            <a:r>
              <a:rPr lang="it-IT" dirty="0" err="1"/>
              <a:t>templ-um</a:t>
            </a:r>
            <a:r>
              <a:rPr lang="it-IT" dirty="0"/>
              <a:t>			</a:t>
            </a:r>
            <a:r>
              <a:rPr lang="it-IT" dirty="0" err="1"/>
              <a:t>templ</a:t>
            </a:r>
            <a:r>
              <a:rPr lang="it-IT" dirty="0"/>
              <a:t>-a</a:t>
            </a:r>
          </a:p>
          <a:p>
            <a:pPr marL="0" indent="0">
              <a:buNone/>
            </a:pPr>
            <a:r>
              <a:rPr lang="it-IT" dirty="0"/>
              <a:t>ABLATIVO		</a:t>
            </a:r>
            <a:r>
              <a:rPr lang="it-IT" dirty="0" err="1"/>
              <a:t>templ-um</a:t>
            </a:r>
            <a:r>
              <a:rPr lang="it-IT" dirty="0"/>
              <a:t>			</a:t>
            </a:r>
            <a:r>
              <a:rPr lang="it-IT" dirty="0" err="1"/>
              <a:t>templ-is</a:t>
            </a:r>
            <a:endParaRPr lang="it-IT" dirty="0"/>
          </a:p>
        </p:txBody>
      </p:sp>
    </p:spTree>
    <p:extLst>
      <p:ext uri="{BB962C8B-B14F-4D97-AF65-F5344CB8AC3E}">
        <p14:creationId xmlns:p14="http://schemas.microsoft.com/office/powerpoint/2010/main" val="123638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334F21-B641-2657-53C6-C74B924A9C89}"/>
              </a:ext>
            </a:extLst>
          </p:cNvPr>
          <p:cNvSpPr>
            <a:spLocks noGrp="1"/>
          </p:cNvSpPr>
          <p:nvPr>
            <p:ph type="title"/>
          </p:nvPr>
        </p:nvSpPr>
        <p:spPr/>
        <p:txBody>
          <a:bodyPr/>
          <a:lstStyle/>
          <a:p>
            <a:r>
              <a:rPr lang="it-IT" dirty="0"/>
              <a:t>Sostantivi in -</a:t>
            </a:r>
            <a:r>
              <a:rPr lang="it-IT" dirty="0" err="1"/>
              <a:t>er</a:t>
            </a:r>
            <a:endParaRPr lang="it-IT" dirty="0"/>
          </a:p>
        </p:txBody>
      </p:sp>
      <p:sp>
        <p:nvSpPr>
          <p:cNvPr id="3" name="Segnaposto contenuto 2">
            <a:extLst>
              <a:ext uri="{FF2B5EF4-FFF2-40B4-BE49-F238E27FC236}">
                <a16:creationId xmlns:a16="http://schemas.microsoft.com/office/drawing/2014/main" id="{C8F2C322-9882-B2D1-42FA-4D46E704461F}"/>
              </a:ext>
            </a:extLst>
          </p:cNvPr>
          <p:cNvSpPr>
            <a:spLocks noGrp="1"/>
          </p:cNvSpPr>
          <p:nvPr>
            <p:ph idx="1"/>
          </p:nvPr>
        </p:nvSpPr>
        <p:spPr/>
        <p:txBody>
          <a:bodyPr/>
          <a:lstStyle/>
          <a:p>
            <a:pPr marL="0" indent="0" algn="ctr">
              <a:buNone/>
            </a:pPr>
            <a:r>
              <a:rPr lang="it-IT" dirty="0"/>
              <a:t>Ager			</a:t>
            </a:r>
            <a:r>
              <a:rPr lang="it-IT" dirty="0" err="1"/>
              <a:t>agr</a:t>
            </a:r>
            <a:r>
              <a:rPr lang="it-IT" dirty="0"/>
              <a:t>-i</a:t>
            </a:r>
          </a:p>
          <a:p>
            <a:pPr marL="0" indent="0" algn="ctr">
              <a:buNone/>
            </a:pPr>
            <a:r>
              <a:rPr lang="it-IT" dirty="0"/>
              <a:t>Agr-i			</a:t>
            </a:r>
            <a:r>
              <a:rPr lang="it-IT" dirty="0" err="1"/>
              <a:t>agr-orum</a:t>
            </a:r>
            <a:endParaRPr lang="it-IT" dirty="0"/>
          </a:p>
          <a:p>
            <a:pPr marL="0" indent="0" algn="ctr">
              <a:buNone/>
            </a:pPr>
            <a:r>
              <a:rPr lang="it-IT" dirty="0"/>
              <a:t>Agr-o			</a:t>
            </a:r>
            <a:r>
              <a:rPr lang="it-IT" dirty="0" err="1"/>
              <a:t>agr-is</a:t>
            </a:r>
            <a:endParaRPr lang="it-IT" dirty="0"/>
          </a:p>
          <a:p>
            <a:pPr marL="0" indent="0" algn="ctr">
              <a:buNone/>
            </a:pPr>
            <a:r>
              <a:rPr lang="it-IT" dirty="0"/>
              <a:t>Agr-</a:t>
            </a:r>
            <a:r>
              <a:rPr lang="it-IT" dirty="0" err="1"/>
              <a:t>um</a:t>
            </a:r>
            <a:r>
              <a:rPr lang="it-IT" dirty="0"/>
              <a:t>		</a:t>
            </a:r>
            <a:r>
              <a:rPr lang="it-IT" dirty="0" err="1"/>
              <a:t>agr-os</a:t>
            </a:r>
            <a:endParaRPr lang="it-IT" dirty="0"/>
          </a:p>
          <a:p>
            <a:pPr marL="0" indent="0" algn="ctr">
              <a:buNone/>
            </a:pPr>
            <a:r>
              <a:rPr lang="it-IT" dirty="0"/>
              <a:t>Ager			</a:t>
            </a:r>
            <a:r>
              <a:rPr lang="it-IT" dirty="0" err="1"/>
              <a:t>agr</a:t>
            </a:r>
            <a:r>
              <a:rPr lang="it-IT" dirty="0"/>
              <a:t>-i</a:t>
            </a:r>
          </a:p>
          <a:p>
            <a:pPr marL="0" indent="0" algn="ctr">
              <a:buNone/>
            </a:pPr>
            <a:r>
              <a:rPr lang="it-IT" dirty="0"/>
              <a:t>Agr-o			</a:t>
            </a:r>
            <a:r>
              <a:rPr lang="it-IT" dirty="0" err="1"/>
              <a:t>agr-is</a:t>
            </a:r>
            <a:endParaRPr lang="it-IT" dirty="0"/>
          </a:p>
        </p:txBody>
      </p:sp>
    </p:spTree>
    <p:extLst>
      <p:ext uri="{BB962C8B-B14F-4D97-AF65-F5344CB8AC3E}">
        <p14:creationId xmlns:p14="http://schemas.microsoft.com/office/powerpoint/2010/main" val="3141881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E3BA54-7402-E725-E2E1-4ED782B01C3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CFE9DEBD-B126-8224-3887-452936471B7E}"/>
              </a:ext>
            </a:extLst>
          </p:cNvPr>
          <p:cNvSpPr>
            <a:spLocks noGrp="1"/>
          </p:cNvSpPr>
          <p:nvPr>
            <p:ph idx="1"/>
          </p:nvPr>
        </p:nvSpPr>
        <p:spPr/>
        <p:txBody>
          <a:bodyPr>
            <a:normAutofit fontScale="77500" lnSpcReduction="20000"/>
          </a:bodyPr>
          <a:lstStyle/>
          <a:p>
            <a:r>
              <a:rPr lang="it-IT" dirty="0" err="1"/>
              <a:t>Vir</a:t>
            </a:r>
            <a:endParaRPr lang="it-IT" dirty="0"/>
          </a:p>
          <a:p>
            <a:r>
              <a:rPr lang="it-IT" dirty="0"/>
              <a:t>Viri</a:t>
            </a:r>
          </a:p>
          <a:p>
            <a:r>
              <a:rPr lang="it-IT" dirty="0"/>
              <a:t>Viro</a:t>
            </a:r>
          </a:p>
          <a:p>
            <a:r>
              <a:rPr lang="it-IT" dirty="0" err="1"/>
              <a:t>Virum</a:t>
            </a:r>
            <a:endParaRPr lang="it-IT" dirty="0"/>
          </a:p>
          <a:p>
            <a:r>
              <a:rPr lang="it-IT" dirty="0" err="1"/>
              <a:t>Vir</a:t>
            </a:r>
            <a:endParaRPr lang="it-IT" dirty="0"/>
          </a:p>
          <a:p>
            <a:r>
              <a:rPr lang="it-IT" dirty="0"/>
              <a:t>Viro</a:t>
            </a:r>
          </a:p>
          <a:p>
            <a:r>
              <a:rPr lang="it-IT" dirty="0"/>
              <a:t>Viri</a:t>
            </a:r>
          </a:p>
          <a:p>
            <a:r>
              <a:rPr lang="it-IT" dirty="0" err="1"/>
              <a:t>Virorum</a:t>
            </a:r>
            <a:endParaRPr lang="it-IT" dirty="0"/>
          </a:p>
          <a:p>
            <a:r>
              <a:rPr lang="it-IT" dirty="0"/>
              <a:t>Viris</a:t>
            </a:r>
          </a:p>
          <a:p>
            <a:r>
              <a:rPr lang="it-IT" dirty="0" err="1"/>
              <a:t>Viros</a:t>
            </a:r>
            <a:endParaRPr lang="it-IT" dirty="0"/>
          </a:p>
          <a:p>
            <a:r>
              <a:rPr lang="it-IT" dirty="0"/>
              <a:t>Viri</a:t>
            </a:r>
          </a:p>
          <a:p>
            <a:r>
              <a:rPr lang="it-IT" dirty="0"/>
              <a:t>Viris</a:t>
            </a:r>
          </a:p>
        </p:txBody>
      </p:sp>
    </p:spTree>
    <p:extLst>
      <p:ext uri="{BB962C8B-B14F-4D97-AF65-F5344CB8AC3E}">
        <p14:creationId xmlns:p14="http://schemas.microsoft.com/office/powerpoint/2010/main" val="2279215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D7FECC-6A5F-5940-FC74-28C7C29D3D2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409A557-469D-E227-F1A6-BC5F09D39ADF}"/>
              </a:ext>
            </a:extLst>
          </p:cNvPr>
          <p:cNvSpPr>
            <a:spLocks noGrp="1"/>
          </p:cNvSpPr>
          <p:nvPr>
            <p:ph idx="1"/>
          </p:nvPr>
        </p:nvSpPr>
        <p:spPr/>
        <p:txBody>
          <a:bodyPr/>
          <a:lstStyle/>
          <a:p>
            <a:pPr marL="0" indent="0">
              <a:buNone/>
            </a:pPr>
            <a:r>
              <a:rPr lang="it-IT" dirty="0" err="1"/>
              <a:t>Puer</a:t>
            </a:r>
            <a:r>
              <a:rPr lang="it-IT" dirty="0"/>
              <a:t>			</a:t>
            </a:r>
            <a:r>
              <a:rPr lang="it-IT" dirty="0" err="1"/>
              <a:t>puer</a:t>
            </a:r>
            <a:r>
              <a:rPr lang="it-IT" dirty="0"/>
              <a:t>-i</a:t>
            </a:r>
          </a:p>
          <a:p>
            <a:pPr marL="0" indent="0">
              <a:buNone/>
            </a:pPr>
            <a:r>
              <a:rPr lang="it-IT" dirty="0" err="1"/>
              <a:t>Puer</a:t>
            </a:r>
            <a:r>
              <a:rPr lang="it-IT" dirty="0"/>
              <a:t>-i			</a:t>
            </a:r>
            <a:r>
              <a:rPr lang="it-IT" dirty="0" err="1"/>
              <a:t>puer-orum</a:t>
            </a:r>
            <a:endParaRPr lang="it-IT" dirty="0"/>
          </a:p>
          <a:p>
            <a:pPr marL="0" indent="0">
              <a:buNone/>
            </a:pPr>
            <a:r>
              <a:rPr lang="it-IT" dirty="0" err="1"/>
              <a:t>Puer</a:t>
            </a:r>
            <a:r>
              <a:rPr lang="it-IT" dirty="0"/>
              <a:t>-o		</a:t>
            </a:r>
            <a:r>
              <a:rPr lang="it-IT" dirty="0" err="1"/>
              <a:t>puer-is</a:t>
            </a:r>
            <a:endParaRPr lang="it-IT" dirty="0"/>
          </a:p>
          <a:p>
            <a:pPr marL="0" indent="0">
              <a:buNone/>
            </a:pPr>
            <a:r>
              <a:rPr lang="it-IT" dirty="0" err="1"/>
              <a:t>Puer-um</a:t>
            </a:r>
            <a:r>
              <a:rPr lang="it-IT" dirty="0"/>
              <a:t>		</a:t>
            </a:r>
            <a:r>
              <a:rPr lang="it-IT" dirty="0" err="1"/>
              <a:t>puer-os</a:t>
            </a:r>
            <a:endParaRPr lang="it-IT" dirty="0"/>
          </a:p>
          <a:p>
            <a:pPr marL="0" indent="0">
              <a:buNone/>
            </a:pPr>
            <a:r>
              <a:rPr lang="it-IT" dirty="0" err="1"/>
              <a:t>Puer</a:t>
            </a:r>
            <a:r>
              <a:rPr lang="it-IT" dirty="0"/>
              <a:t>			</a:t>
            </a:r>
            <a:r>
              <a:rPr lang="it-IT" dirty="0" err="1"/>
              <a:t>puer</a:t>
            </a:r>
            <a:r>
              <a:rPr lang="it-IT" dirty="0"/>
              <a:t>-i</a:t>
            </a:r>
          </a:p>
          <a:p>
            <a:pPr marL="0" indent="0">
              <a:buNone/>
            </a:pPr>
            <a:r>
              <a:rPr lang="it-IT" dirty="0" err="1"/>
              <a:t>Puer</a:t>
            </a:r>
            <a:r>
              <a:rPr lang="it-IT" dirty="0"/>
              <a:t>-o		</a:t>
            </a:r>
            <a:r>
              <a:rPr lang="it-IT" dirty="0" err="1"/>
              <a:t>puer-is</a:t>
            </a:r>
            <a:endParaRPr lang="it-IT" dirty="0"/>
          </a:p>
        </p:txBody>
      </p:sp>
    </p:spTree>
    <p:extLst>
      <p:ext uri="{BB962C8B-B14F-4D97-AF65-F5344CB8AC3E}">
        <p14:creationId xmlns:p14="http://schemas.microsoft.com/office/powerpoint/2010/main" val="2785365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F09A17-2D48-5A02-C90E-D83D11211F5D}"/>
              </a:ext>
            </a:extLst>
          </p:cNvPr>
          <p:cNvSpPr>
            <a:spLocks noGrp="1"/>
          </p:cNvSpPr>
          <p:nvPr>
            <p:ph type="title"/>
          </p:nvPr>
        </p:nvSpPr>
        <p:spPr/>
        <p:txBody>
          <a:bodyPr/>
          <a:lstStyle/>
          <a:p>
            <a:r>
              <a:rPr lang="it-IT" dirty="0"/>
              <a:t>III DECLINAZIONE </a:t>
            </a:r>
          </a:p>
        </p:txBody>
      </p:sp>
      <p:sp>
        <p:nvSpPr>
          <p:cNvPr id="3" name="Segnaposto contenuto 2">
            <a:extLst>
              <a:ext uri="{FF2B5EF4-FFF2-40B4-BE49-F238E27FC236}">
                <a16:creationId xmlns:a16="http://schemas.microsoft.com/office/drawing/2014/main" id="{84AA40B2-1996-899F-143F-9ACE03181E8D}"/>
              </a:ext>
            </a:extLst>
          </p:cNvPr>
          <p:cNvSpPr>
            <a:spLocks noGrp="1"/>
          </p:cNvSpPr>
          <p:nvPr>
            <p:ph idx="1"/>
          </p:nvPr>
        </p:nvSpPr>
        <p:spPr/>
        <p:txBody>
          <a:bodyPr>
            <a:normAutofit lnSpcReduction="10000"/>
          </a:bodyPr>
          <a:lstStyle/>
          <a:p>
            <a:r>
              <a:rPr lang="it-IT" dirty="0"/>
              <a:t>I GRUPPO</a:t>
            </a:r>
          </a:p>
          <a:p>
            <a:r>
              <a:rPr lang="it-IT" dirty="0"/>
              <a:t>Sostantivi imparisillabi</a:t>
            </a:r>
          </a:p>
          <a:p>
            <a:pPr marL="0" indent="0">
              <a:buNone/>
            </a:pPr>
            <a:endParaRPr lang="it-IT" dirty="0"/>
          </a:p>
          <a:p>
            <a:pPr marL="0" indent="0">
              <a:buNone/>
            </a:pPr>
            <a:r>
              <a:rPr lang="it-IT" dirty="0"/>
              <a:t>Rex			reg-es</a:t>
            </a:r>
          </a:p>
          <a:p>
            <a:pPr marL="0" indent="0">
              <a:buNone/>
            </a:pPr>
            <a:r>
              <a:rPr lang="it-IT" dirty="0"/>
              <a:t>Reg-</a:t>
            </a:r>
            <a:r>
              <a:rPr lang="it-IT" dirty="0" err="1"/>
              <a:t>is</a:t>
            </a:r>
            <a:r>
              <a:rPr lang="it-IT" dirty="0"/>
              <a:t>			reg-</a:t>
            </a:r>
            <a:r>
              <a:rPr lang="it-IT" dirty="0" err="1"/>
              <a:t>um</a:t>
            </a:r>
            <a:endParaRPr lang="it-IT" dirty="0"/>
          </a:p>
          <a:p>
            <a:pPr marL="0" indent="0">
              <a:buNone/>
            </a:pPr>
            <a:r>
              <a:rPr lang="it-IT" dirty="0"/>
              <a:t>Reg-i			reg-</a:t>
            </a:r>
            <a:r>
              <a:rPr lang="it-IT" dirty="0" err="1"/>
              <a:t>ibus</a:t>
            </a:r>
            <a:endParaRPr lang="it-IT" dirty="0"/>
          </a:p>
          <a:p>
            <a:pPr marL="0" indent="0">
              <a:buNone/>
            </a:pPr>
            <a:r>
              <a:rPr lang="it-IT" dirty="0"/>
              <a:t>Reg-em		reg-es</a:t>
            </a:r>
          </a:p>
          <a:p>
            <a:pPr marL="0" indent="0">
              <a:buNone/>
            </a:pPr>
            <a:r>
              <a:rPr lang="it-IT" dirty="0"/>
              <a:t>Rex			reg-es</a:t>
            </a:r>
          </a:p>
          <a:p>
            <a:pPr marL="0" indent="0">
              <a:buNone/>
            </a:pPr>
            <a:r>
              <a:rPr lang="it-IT" dirty="0"/>
              <a:t>Reg-e			reg-</a:t>
            </a:r>
            <a:r>
              <a:rPr lang="it-IT" dirty="0" err="1"/>
              <a:t>ibus</a:t>
            </a: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3795102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76A1A7-9076-519F-FF86-A1D47944F7F4}"/>
              </a:ext>
            </a:extLst>
          </p:cNvPr>
          <p:cNvSpPr>
            <a:spLocks noGrp="1"/>
          </p:cNvSpPr>
          <p:nvPr>
            <p:ph type="title"/>
          </p:nvPr>
        </p:nvSpPr>
        <p:spPr/>
        <p:txBody>
          <a:bodyPr/>
          <a:lstStyle/>
          <a:p>
            <a:r>
              <a:rPr lang="it-IT" dirty="0"/>
              <a:t>II gruppo</a:t>
            </a:r>
            <a:br>
              <a:rPr lang="it-IT" dirty="0"/>
            </a:br>
            <a:endParaRPr lang="it-IT" dirty="0"/>
          </a:p>
        </p:txBody>
      </p:sp>
      <p:sp>
        <p:nvSpPr>
          <p:cNvPr id="3" name="Segnaposto contenuto 2">
            <a:extLst>
              <a:ext uri="{FF2B5EF4-FFF2-40B4-BE49-F238E27FC236}">
                <a16:creationId xmlns:a16="http://schemas.microsoft.com/office/drawing/2014/main" id="{980286B4-F838-2B68-309E-B3032A0A8112}"/>
              </a:ext>
            </a:extLst>
          </p:cNvPr>
          <p:cNvSpPr>
            <a:spLocks noGrp="1"/>
          </p:cNvSpPr>
          <p:nvPr>
            <p:ph idx="1"/>
          </p:nvPr>
        </p:nvSpPr>
        <p:spPr/>
        <p:txBody>
          <a:bodyPr/>
          <a:lstStyle/>
          <a:p>
            <a:pPr marL="0" indent="0">
              <a:buNone/>
            </a:pPr>
            <a:r>
              <a:rPr lang="it-IT" dirty="0"/>
              <a:t>Sostantivi parisillabi e imparisillabi</a:t>
            </a:r>
          </a:p>
          <a:p>
            <a:pPr marL="0" indent="0">
              <a:buNone/>
            </a:pPr>
            <a:endParaRPr lang="it-IT" dirty="0"/>
          </a:p>
          <a:p>
            <a:pPr marL="0" indent="0">
              <a:buNone/>
            </a:pPr>
            <a:r>
              <a:rPr lang="it-IT" dirty="0" err="1"/>
              <a:t>Caedes</a:t>
            </a:r>
            <a:r>
              <a:rPr lang="it-IT" dirty="0"/>
              <a:t>		</a:t>
            </a:r>
            <a:r>
              <a:rPr lang="it-IT" dirty="0" err="1"/>
              <a:t>caedes</a:t>
            </a:r>
            <a:endParaRPr lang="it-IT" dirty="0"/>
          </a:p>
          <a:p>
            <a:pPr marL="0" indent="0">
              <a:buNone/>
            </a:pPr>
            <a:r>
              <a:rPr lang="it-IT" dirty="0" err="1"/>
              <a:t>Caed-is</a:t>
            </a:r>
            <a:r>
              <a:rPr lang="it-IT" dirty="0"/>
              <a:t>		</a:t>
            </a:r>
            <a:r>
              <a:rPr lang="it-IT" dirty="0" err="1"/>
              <a:t>caedium</a:t>
            </a:r>
            <a:endParaRPr lang="it-IT" dirty="0"/>
          </a:p>
          <a:p>
            <a:pPr marL="0" indent="0">
              <a:buNone/>
            </a:pPr>
            <a:r>
              <a:rPr lang="it-IT" dirty="0" err="1"/>
              <a:t>Caed</a:t>
            </a:r>
            <a:r>
              <a:rPr lang="it-IT" dirty="0"/>
              <a:t>-i			</a:t>
            </a:r>
            <a:r>
              <a:rPr lang="it-IT" dirty="0" err="1"/>
              <a:t>caedibus</a:t>
            </a:r>
            <a:endParaRPr lang="it-IT" dirty="0"/>
          </a:p>
          <a:p>
            <a:pPr marL="0" indent="0">
              <a:buNone/>
            </a:pPr>
            <a:r>
              <a:rPr lang="it-IT" dirty="0" err="1"/>
              <a:t>Caedem</a:t>
            </a:r>
            <a:r>
              <a:rPr lang="it-IT" dirty="0"/>
              <a:t>		</a:t>
            </a:r>
            <a:r>
              <a:rPr lang="it-IT" dirty="0" err="1"/>
              <a:t>caedes</a:t>
            </a:r>
            <a:endParaRPr lang="it-IT" dirty="0"/>
          </a:p>
          <a:p>
            <a:pPr marL="0" indent="0">
              <a:buNone/>
            </a:pPr>
            <a:r>
              <a:rPr lang="it-IT" dirty="0" err="1"/>
              <a:t>Caedes</a:t>
            </a:r>
            <a:r>
              <a:rPr lang="it-IT" dirty="0"/>
              <a:t>		</a:t>
            </a:r>
            <a:r>
              <a:rPr lang="it-IT" dirty="0" err="1"/>
              <a:t>caedes</a:t>
            </a:r>
            <a:endParaRPr lang="it-IT" dirty="0"/>
          </a:p>
          <a:p>
            <a:pPr marL="0" indent="0">
              <a:buNone/>
            </a:pPr>
            <a:r>
              <a:rPr lang="it-IT" dirty="0" err="1"/>
              <a:t>Caede</a:t>
            </a:r>
            <a:r>
              <a:rPr lang="it-IT" dirty="0"/>
              <a:t>			</a:t>
            </a:r>
            <a:r>
              <a:rPr lang="it-IT" dirty="0" err="1"/>
              <a:t>caedibus</a:t>
            </a:r>
            <a:endParaRPr lang="it-IT" dirty="0"/>
          </a:p>
          <a:p>
            <a:pPr marL="0" indent="0">
              <a:buNone/>
            </a:pPr>
            <a:endParaRPr lang="it-IT" dirty="0"/>
          </a:p>
        </p:txBody>
      </p:sp>
    </p:spTree>
    <p:extLst>
      <p:ext uri="{BB962C8B-B14F-4D97-AF65-F5344CB8AC3E}">
        <p14:creationId xmlns:p14="http://schemas.microsoft.com/office/powerpoint/2010/main" val="2701433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F5D0FA-5FC8-B63C-C743-F76D809A949C}"/>
              </a:ext>
            </a:extLst>
          </p:cNvPr>
          <p:cNvSpPr>
            <a:spLocks noGrp="1"/>
          </p:cNvSpPr>
          <p:nvPr>
            <p:ph type="title"/>
          </p:nvPr>
        </p:nvSpPr>
        <p:spPr/>
        <p:txBody>
          <a:bodyPr/>
          <a:lstStyle/>
          <a:p>
            <a:r>
              <a:rPr lang="it-IT" dirty="0"/>
              <a:t>Sostantivi con due consonanti prima della desinenza dei casi </a:t>
            </a:r>
          </a:p>
        </p:txBody>
      </p:sp>
      <p:sp>
        <p:nvSpPr>
          <p:cNvPr id="3" name="Segnaposto contenuto 2">
            <a:extLst>
              <a:ext uri="{FF2B5EF4-FFF2-40B4-BE49-F238E27FC236}">
                <a16:creationId xmlns:a16="http://schemas.microsoft.com/office/drawing/2014/main" id="{71CA399A-4801-40D2-8270-A5534E0E8B53}"/>
              </a:ext>
            </a:extLst>
          </p:cNvPr>
          <p:cNvSpPr>
            <a:spLocks noGrp="1"/>
          </p:cNvSpPr>
          <p:nvPr>
            <p:ph idx="1"/>
          </p:nvPr>
        </p:nvSpPr>
        <p:spPr/>
        <p:txBody>
          <a:bodyPr/>
          <a:lstStyle/>
          <a:p>
            <a:pPr marL="0" indent="0">
              <a:buNone/>
            </a:pPr>
            <a:r>
              <a:rPr lang="it-IT" dirty="0"/>
              <a:t>Mons			</a:t>
            </a:r>
            <a:r>
              <a:rPr lang="it-IT" dirty="0" err="1"/>
              <a:t>mont</a:t>
            </a:r>
            <a:r>
              <a:rPr lang="it-IT" dirty="0"/>
              <a:t>-es</a:t>
            </a:r>
          </a:p>
          <a:p>
            <a:pPr marL="0" indent="0">
              <a:buNone/>
            </a:pPr>
            <a:r>
              <a:rPr lang="it-IT" dirty="0"/>
              <a:t>Mont-</a:t>
            </a:r>
            <a:r>
              <a:rPr lang="it-IT" dirty="0" err="1"/>
              <a:t>is</a:t>
            </a:r>
            <a:r>
              <a:rPr lang="it-IT" dirty="0"/>
              <a:t>		</a:t>
            </a:r>
            <a:r>
              <a:rPr lang="it-IT" dirty="0" err="1"/>
              <a:t>mont-ium</a:t>
            </a:r>
            <a:endParaRPr lang="it-IT" dirty="0"/>
          </a:p>
          <a:p>
            <a:pPr marL="0" indent="0">
              <a:buNone/>
            </a:pPr>
            <a:r>
              <a:rPr lang="it-IT" dirty="0"/>
              <a:t>Mont-i		</a:t>
            </a:r>
            <a:r>
              <a:rPr lang="it-IT" dirty="0" err="1"/>
              <a:t>mont-ibus</a:t>
            </a:r>
            <a:endParaRPr lang="it-IT" dirty="0"/>
          </a:p>
          <a:p>
            <a:pPr marL="0" indent="0">
              <a:buNone/>
            </a:pPr>
            <a:r>
              <a:rPr lang="it-IT" dirty="0"/>
              <a:t>Mont-em		</a:t>
            </a:r>
            <a:r>
              <a:rPr lang="it-IT" dirty="0" err="1"/>
              <a:t>mont</a:t>
            </a:r>
            <a:r>
              <a:rPr lang="it-IT" dirty="0"/>
              <a:t>-es</a:t>
            </a:r>
          </a:p>
          <a:p>
            <a:pPr marL="0" indent="0">
              <a:buNone/>
            </a:pPr>
            <a:r>
              <a:rPr lang="it-IT" dirty="0"/>
              <a:t>Mons			</a:t>
            </a:r>
            <a:r>
              <a:rPr lang="it-IT" dirty="0" err="1"/>
              <a:t>mont</a:t>
            </a:r>
            <a:r>
              <a:rPr lang="it-IT" dirty="0"/>
              <a:t>-es</a:t>
            </a:r>
          </a:p>
          <a:p>
            <a:pPr marL="0" indent="0">
              <a:buNone/>
            </a:pPr>
            <a:r>
              <a:rPr lang="it-IT" dirty="0"/>
              <a:t>Mont-e		</a:t>
            </a:r>
            <a:r>
              <a:rPr lang="it-IT" dirty="0" err="1"/>
              <a:t>mont-ibus</a:t>
            </a:r>
            <a:endParaRPr lang="it-IT" dirty="0"/>
          </a:p>
        </p:txBody>
      </p:sp>
    </p:spTree>
    <p:extLst>
      <p:ext uri="{BB962C8B-B14F-4D97-AF65-F5344CB8AC3E}">
        <p14:creationId xmlns:p14="http://schemas.microsoft.com/office/powerpoint/2010/main" val="3620884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05CCD4-A862-E917-1EDE-F75639B9B4C4}"/>
              </a:ext>
            </a:extLst>
          </p:cNvPr>
          <p:cNvSpPr>
            <a:spLocks noGrp="1"/>
          </p:cNvSpPr>
          <p:nvPr>
            <p:ph type="title"/>
          </p:nvPr>
        </p:nvSpPr>
        <p:spPr/>
        <p:txBody>
          <a:bodyPr/>
          <a:lstStyle/>
          <a:p>
            <a:r>
              <a:rPr lang="it-IT" dirty="0"/>
              <a:t>Sostantivi in –al,-</a:t>
            </a:r>
            <a:r>
              <a:rPr lang="it-IT" dirty="0" err="1"/>
              <a:t>ar</a:t>
            </a:r>
            <a:r>
              <a:rPr lang="it-IT" dirty="0"/>
              <a:t>, -e: sostantivi neutri</a:t>
            </a:r>
            <a:br>
              <a:rPr lang="it-IT" dirty="0"/>
            </a:br>
            <a:endParaRPr lang="it-IT" dirty="0"/>
          </a:p>
        </p:txBody>
      </p:sp>
      <p:sp>
        <p:nvSpPr>
          <p:cNvPr id="3" name="Segnaposto contenuto 2">
            <a:extLst>
              <a:ext uri="{FF2B5EF4-FFF2-40B4-BE49-F238E27FC236}">
                <a16:creationId xmlns:a16="http://schemas.microsoft.com/office/drawing/2014/main" id="{BD5020BC-5643-CDA9-DA2C-938DC0013187}"/>
              </a:ext>
            </a:extLst>
          </p:cNvPr>
          <p:cNvSpPr>
            <a:spLocks noGrp="1"/>
          </p:cNvSpPr>
          <p:nvPr>
            <p:ph idx="1"/>
          </p:nvPr>
        </p:nvSpPr>
        <p:spPr/>
        <p:txBody>
          <a:bodyPr/>
          <a:lstStyle/>
          <a:p>
            <a:pPr marL="0" indent="0">
              <a:buNone/>
            </a:pPr>
            <a:r>
              <a:rPr lang="it-IT" dirty="0"/>
              <a:t>Mare			mar-</a:t>
            </a:r>
            <a:r>
              <a:rPr lang="it-IT" dirty="0" err="1"/>
              <a:t>ia</a:t>
            </a:r>
            <a:endParaRPr lang="it-IT" dirty="0"/>
          </a:p>
          <a:p>
            <a:pPr marL="0" indent="0">
              <a:buNone/>
            </a:pPr>
            <a:r>
              <a:rPr lang="it-IT" dirty="0"/>
              <a:t>Mar-</a:t>
            </a:r>
            <a:r>
              <a:rPr lang="it-IT" dirty="0" err="1"/>
              <a:t>is</a:t>
            </a:r>
            <a:r>
              <a:rPr lang="it-IT" dirty="0"/>
              <a:t>		mar-</a:t>
            </a:r>
            <a:r>
              <a:rPr lang="it-IT" dirty="0" err="1"/>
              <a:t>ium</a:t>
            </a:r>
            <a:endParaRPr lang="it-IT" dirty="0"/>
          </a:p>
          <a:p>
            <a:pPr marL="0" indent="0">
              <a:buNone/>
            </a:pPr>
            <a:r>
              <a:rPr lang="it-IT" dirty="0"/>
              <a:t>Mar-i			mar-</a:t>
            </a:r>
            <a:r>
              <a:rPr lang="it-IT" dirty="0" err="1"/>
              <a:t>ibus</a:t>
            </a:r>
            <a:endParaRPr lang="it-IT" dirty="0"/>
          </a:p>
          <a:p>
            <a:pPr marL="0" indent="0">
              <a:buNone/>
            </a:pPr>
            <a:r>
              <a:rPr lang="it-IT" dirty="0"/>
              <a:t>Mare			mar-</a:t>
            </a:r>
            <a:r>
              <a:rPr lang="it-IT" dirty="0" err="1"/>
              <a:t>ia</a:t>
            </a:r>
            <a:endParaRPr lang="it-IT" dirty="0"/>
          </a:p>
          <a:p>
            <a:pPr marL="0" indent="0">
              <a:buNone/>
            </a:pPr>
            <a:r>
              <a:rPr lang="it-IT" dirty="0"/>
              <a:t>Mare			</a:t>
            </a:r>
            <a:r>
              <a:rPr lang="it-IT" dirty="0" err="1"/>
              <a:t>maria</a:t>
            </a:r>
            <a:endParaRPr lang="it-IT" dirty="0"/>
          </a:p>
          <a:p>
            <a:pPr marL="0" indent="0">
              <a:buNone/>
            </a:pPr>
            <a:r>
              <a:rPr lang="it-IT" dirty="0"/>
              <a:t>Mar-i			</a:t>
            </a:r>
            <a:r>
              <a:rPr lang="it-IT" dirty="0" err="1"/>
              <a:t>maribus</a:t>
            </a:r>
            <a:endParaRPr lang="it-IT" dirty="0"/>
          </a:p>
        </p:txBody>
      </p:sp>
    </p:spTree>
    <p:extLst>
      <p:ext uri="{BB962C8B-B14F-4D97-AF65-F5344CB8AC3E}">
        <p14:creationId xmlns:p14="http://schemas.microsoft.com/office/powerpoint/2010/main" val="2240389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809B6B-C992-B35C-351F-E200D1633847}"/>
              </a:ext>
            </a:extLst>
          </p:cNvPr>
          <p:cNvSpPr>
            <a:spLocks noGrp="1"/>
          </p:cNvSpPr>
          <p:nvPr>
            <p:ph type="title"/>
          </p:nvPr>
        </p:nvSpPr>
        <p:spPr/>
        <p:txBody>
          <a:bodyPr/>
          <a:lstStyle/>
          <a:p>
            <a:r>
              <a:rPr lang="it-IT" dirty="0"/>
              <a:t>IV DECLINAZIONE</a:t>
            </a:r>
          </a:p>
        </p:txBody>
      </p:sp>
      <p:sp>
        <p:nvSpPr>
          <p:cNvPr id="3" name="Segnaposto contenuto 2">
            <a:extLst>
              <a:ext uri="{FF2B5EF4-FFF2-40B4-BE49-F238E27FC236}">
                <a16:creationId xmlns:a16="http://schemas.microsoft.com/office/drawing/2014/main" id="{81041441-9AE6-7C53-EA49-8AE3E20F1D7A}"/>
              </a:ext>
            </a:extLst>
          </p:cNvPr>
          <p:cNvSpPr>
            <a:spLocks noGrp="1"/>
          </p:cNvSpPr>
          <p:nvPr>
            <p:ph idx="1"/>
          </p:nvPr>
        </p:nvSpPr>
        <p:spPr/>
        <p:txBody>
          <a:bodyPr/>
          <a:lstStyle/>
          <a:p>
            <a:pPr marL="0" indent="0">
              <a:buNone/>
            </a:pPr>
            <a:r>
              <a:rPr lang="it-IT" dirty="0" err="1"/>
              <a:t>Fructus</a:t>
            </a:r>
            <a:r>
              <a:rPr lang="it-IT" dirty="0"/>
              <a:t> 			</a:t>
            </a:r>
            <a:r>
              <a:rPr lang="it-IT" dirty="0" err="1"/>
              <a:t>fructus</a:t>
            </a:r>
            <a:endParaRPr lang="it-IT" dirty="0"/>
          </a:p>
          <a:p>
            <a:pPr marL="0" indent="0">
              <a:buNone/>
            </a:pPr>
            <a:r>
              <a:rPr lang="it-IT" dirty="0" err="1"/>
              <a:t>Fructus</a:t>
            </a:r>
            <a:r>
              <a:rPr lang="it-IT" dirty="0"/>
              <a:t>			</a:t>
            </a:r>
            <a:r>
              <a:rPr lang="it-IT" dirty="0" err="1"/>
              <a:t>fructuum</a:t>
            </a:r>
            <a:endParaRPr lang="it-IT" dirty="0"/>
          </a:p>
          <a:p>
            <a:pPr marL="0" indent="0">
              <a:buNone/>
            </a:pPr>
            <a:r>
              <a:rPr lang="it-IT" dirty="0" err="1"/>
              <a:t>Fructui</a:t>
            </a:r>
            <a:r>
              <a:rPr lang="it-IT" dirty="0"/>
              <a:t>			</a:t>
            </a:r>
            <a:r>
              <a:rPr lang="it-IT" dirty="0" err="1"/>
              <a:t>fructibus</a:t>
            </a:r>
            <a:endParaRPr lang="it-IT" dirty="0"/>
          </a:p>
          <a:p>
            <a:pPr marL="0" indent="0">
              <a:buNone/>
            </a:pPr>
            <a:r>
              <a:rPr lang="it-IT" dirty="0" err="1"/>
              <a:t>Fructum</a:t>
            </a:r>
            <a:r>
              <a:rPr lang="it-IT" dirty="0"/>
              <a:t>			</a:t>
            </a:r>
            <a:r>
              <a:rPr lang="it-IT" dirty="0" err="1"/>
              <a:t>fructus</a:t>
            </a:r>
            <a:endParaRPr lang="it-IT" dirty="0"/>
          </a:p>
          <a:p>
            <a:pPr marL="0" indent="0">
              <a:buNone/>
            </a:pPr>
            <a:r>
              <a:rPr lang="it-IT" dirty="0" err="1"/>
              <a:t>Fructus</a:t>
            </a:r>
            <a:r>
              <a:rPr lang="it-IT" dirty="0"/>
              <a:t>			</a:t>
            </a:r>
            <a:r>
              <a:rPr lang="it-IT" dirty="0" err="1"/>
              <a:t>fructus</a:t>
            </a:r>
            <a:endParaRPr lang="it-IT" dirty="0"/>
          </a:p>
          <a:p>
            <a:pPr marL="0" indent="0">
              <a:buNone/>
            </a:pPr>
            <a:r>
              <a:rPr lang="it-IT" dirty="0" err="1"/>
              <a:t>Fructu</a:t>
            </a:r>
            <a:r>
              <a:rPr lang="it-IT" dirty="0"/>
              <a:t>			</a:t>
            </a:r>
            <a:r>
              <a:rPr lang="it-IT" dirty="0" err="1"/>
              <a:t>fructibus</a:t>
            </a:r>
            <a:endParaRPr lang="it-IT" dirty="0"/>
          </a:p>
        </p:txBody>
      </p:sp>
    </p:spTree>
    <p:extLst>
      <p:ext uri="{BB962C8B-B14F-4D97-AF65-F5344CB8AC3E}">
        <p14:creationId xmlns:p14="http://schemas.microsoft.com/office/powerpoint/2010/main" val="3831805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3531ED-6B12-A252-14EA-F0817F0FF37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B73424F-BD5A-8EDC-D5D3-57AC0FD9D1F3}"/>
              </a:ext>
            </a:extLst>
          </p:cNvPr>
          <p:cNvSpPr>
            <a:spLocks noGrp="1"/>
          </p:cNvSpPr>
          <p:nvPr>
            <p:ph idx="1"/>
          </p:nvPr>
        </p:nvSpPr>
        <p:spPr/>
        <p:txBody>
          <a:bodyPr/>
          <a:lstStyle/>
          <a:p>
            <a:pPr marL="0" indent="0">
              <a:buNone/>
            </a:pPr>
            <a:r>
              <a:rPr lang="it-IT" dirty="0" err="1"/>
              <a:t>cornu</a:t>
            </a:r>
            <a:r>
              <a:rPr lang="it-IT" dirty="0"/>
              <a:t>			</a:t>
            </a:r>
            <a:r>
              <a:rPr lang="it-IT" dirty="0" err="1"/>
              <a:t>cornua</a:t>
            </a:r>
            <a:endParaRPr lang="it-IT" dirty="0"/>
          </a:p>
          <a:p>
            <a:pPr marL="0" indent="0">
              <a:buNone/>
            </a:pPr>
            <a:r>
              <a:rPr lang="it-IT" dirty="0"/>
              <a:t>Cornus		</a:t>
            </a:r>
            <a:r>
              <a:rPr lang="it-IT" dirty="0" err="1"/>
              <a:t>cornuum</a:t>
            </a:r>
            <a:endParaRPr lang="it-IT" dirty="0"/>
          </a:p>
          <a:p>
            <a:pPr marL="0" indent="0">
              <a:buNone/>
            </a:pPr>
            <a:r>
              <a:rPr lang="it-IT" dirty="0" err="1"/>
              <a:t>Cornui</a:t>
            </a:r>
            <a:r>
              <a:rPr lang="it-IT" dirty="0"/>
              <a:t>		</a:t>
            </a:r>
            <a:r>
              <a:rPr lang="it-IT" dirty="0" err="1"/>
              <a:t>cornibus</a:t>
            </a:r>
            <a:r>
              <a:rPr lang="it-IT" dirty="0"/>
              <a:t> </a:t>
            </a:r>
          </a:p>
          <a:p>
            <a:pPr marL="0" indent="0">
              <a:buNone/>
            </a:pPr>
            <a:r>
              <a:rPr lang="it-IT" dirty="0" err="1"/>
              <a:t>Cornu</a:t>
            </a:r>
            <a:r>
              <a:rPr lang="it-IT" dirty="0"/>
              <a:t>			</a:t>
            </a:r>
            <a:r>
              <a:rPr lang="it-IT" dirty="0" err="1"/>
              <a:t>cornua</a:t>
            </a:r>
            <a:endParaRPr lang="it-IT" dirty="0"/>
          </a:p>
          <a:p>
            <a:pPr marL="0" indent="0">
              <a:buNone/>
            </a:pPr>
            <a:r>
              <a:rPr lang="it-IT" dirty="0" err="1"/>
              <a:t>Cornu</a:t>
            </a:r>
            <a:r>
              <a:rPr lang="it-IT" dirty="0"/>
              <a:t>			</a:t>
            </a:r>
            <a:r>
              <a:rPr lang="it-IT" dirty="0" err="1"/>
              <a:t>cornua</a:t>
            </a:r>
            <a:endParaRPr lang="it-IT" dirty="0"/>
          </a:p>
          <a:p>
            <a:pPr marL="0" indent="0">
              <a:buNone/>
            </a:pPr>
            <a:r>
              <a:rPr lang="it-IT" dirty="0" err="1"/>
              <a:t>Cornu</a:t>
            </a:r>
            <a:r>
              <a:rPr lang="it-IT" dirty="0"/>
              <a:t>			</a:t>
            </a:r>
            <a:r>
              <a:rPr lang="it-IT" dirty="0" err="1"/>
              <a:t>cornibus</a:t>
            </a:r>
            <a:endParaRPr lang="it-IT" dirty="0"/>
          </a:p>
        </p:txBody>
      </p:sp>
    </p:spTree>
    <p:extLst>
      <p:ext uri="{BB962C8B-B14F-4D97-AF65-F5344CB8AC3E}">
        <p14:creationId xmlns:p14="http://schemas.microsoft.com/office/powerpoint/2010/main" val="3173947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517E85-20C2-6298-5CD2-2FE063FE8025}"/>
              </a:ext>
            </a:extLst>
          </p:cNvPr>
          <p:cNvSpPr>
            <a:spLocks noGrp="1"/>
          </p:cNvSpPr>
          <p:nvPr>
            <p:ph type="title"/>
          </p:nvPr>
        </p:nvSpPr>
        <p:spPr/>
        <p:txBody>
          <a:bodyPr/>
          <a:lstStyle/>
          <a:p>
            <a:r>
              <a:rPr lang="it-IT" dirty="0"/>
              <a:t>III DECLINAZIONE : sostantivi con tema in labiale</a:t>
            </a:r>
          </a:p>
        </p:txBody>
      </p:sp>
      <p:sp>
        <p:nvSpPr>
          <p:cNvPr id="3" name="Segnaposto contenuto 2">
            <a:extLst>
              <a:ext uri="{FF2B5EF4-FFF2-40B4-BE49-F238E27FC236}">
                <a16:creationId xmlns:a16="http://schemas.microsoft.com/office/drawing/2014/main" id="{24FDE2C4-21EE-A9EE-A255-90090ACD8874}"/>
              </a:ext>
            </a:extLst>
          </p:cNvPr>
          <p:cNvSpPr>
            <a:spLocks noGrp="1"/>
          </p:cNvSpPr>
          <p:nvPr>
            <p:ph idx="1"/>
          </p:nvPr>
        </p:nvSpPr>
        <p:spPr/>
        <p:txBody>
          <a:bodyPr>
            <a:normAutofit lnSpcReduction="10000"/>
          </a:bodyPr>
          <a:lstStyle/>
          <a:p>
            <a:pPr marL="0" indent="0">
              <a:buNone/>
            </a:pPr>
            <a:r>
              <a:rPr lang="it-IT" dirty="0"/>
              <a:t>Presentano il nominativo in :</a:t>
            </a:r>
          </a:p>
          <a:p>
            <a:pPr marL="0" indent="0">
              <a:buNone/>
            </a:pPr>
            <a:r>
              <a:rPr lang="it-IT" dirty="0"/>
              <a:t>-</a:t>
            </a:r>
            <a:r>
              <a:rPr lang="it-IT" dirty="0" err="1"/>
              <a:t>bs</a:t>
            </a:r>
            <a:r>
              <a:rPr lang="it-IT" dirty="0"/>
              <a:t> o –</a:t>
            </a:r>
            <a:r>
              <a:rPr lang="it-IT" dirty="0" err="1"/>
              <a:t>ps</a:t>
            </a:r>
            <a:endParaRPr lang="it-IT" dirty="0"/>
          </a:p>
          <a:p>
            <a:pPr marL="0" indent="0">
              <a:buNone/>
            </a:pPr>
            <a:endParaRPr lang="it-IT" dirty="0"/>
          </a:p>
          <a:p>
            <a:pPr marL="0" indent="0">
              <a:buNone/>
            </a:pPr>
            <a:r>
              <a:rPr lang="it-IT" dirty="0"/>
              <a:t>Prince-</a:t>
            </a:r>
            <a:r>
              <a:rPr lang="it-IT" dirty="0" err="1"/>
              <a:t>ps</a:t>
            </a:r>
            <a:r>
              <a:rPr lang="it-IT" dirty="0"/>
              <a:t>		</a:t>
            </a:r>
            <a:r>
              <a:rPr lang="it-IT" dirty="0" err="1"/>
              <a:t>princip</a:t>
            </a:r>
            <a:r>
              <a:rPr lang="it-IT" dirty="0"/>
              <a:t>-es</a:t>
            </a:r>
          </a:p>
          <a:p>
            <a:pPr marL="0" indent="0">
              <a:buNone/>
            </a:pPr>
            <a:r>
              <a:rPr lang="it-IT" dirty="0"/>
              <a:t>Princip-</a:t>
            </a:r>
            <a:r>
              <a:rPr lang="it-IT" dirty="0" err="1"/>
              <a:t>is</a:t>
            </a:r>
            <a:r>
              <a:rPr lang="it-IT" dirty="0"/>
              <a:t>		</a:t>
            </a:r>
            <a:r>
              <a:rPr lang="it-IT" dirty="0" err="1"/>
              <a:t>princip-um</a:t>
            </a:r>
            <a:r>
              <a:rPr lang="it-IT" dirty="0"/>
              <a:t> </a:t>
            </a:r>
          </a:p>
          <a:p>
            <a:pPr marL="0" indent="0">
              <a:buNone/>
            </a:pPr>
            <a:r>
              <a:rPr lang="it-IT" dirty="0"/>
              <a:t>Princip-i		</a:t>
            </a:r>
            <a:r>
              <a:rPr lang="it-IT" dirty="0" err="1"/>
              <a:t>princip-ibus</a:t>
            </a:r>
            <a:endParaRPr lang="it-IT" dirty="0"/>
          </a:p>
          <a:p>
            <a:pPr marL="0" indent="0">
              <a:buNone/>
            </a:pPr>
            <a:r>
              <a:rPr lang="it-IT" dirty="0"/>
              <a:t>Princip-em		</a:t>
            </a:r>
            <a:r>
              <a:rPr lang="it-IT" dirty="0" err="1"/>
              <a:t>princip</a:t>
            </a:r>
            <a:r>
              <a:rPr lang="it-IT" dirty="0"/>
              <a:t>-es</a:t>
            </a:r>
          </a:p>
          <a:p>
            <a:pPr marL="0" indent="0">
              <a:buNone/>
            </a:pPr>
            <a:r>
              <a:rPr lang="it-IT" dirty="0"/>
              <a:t>Princeps		</a:t>
            </a:r>
            <a:r>
              <a:rPr lang="it-IT" dirty="0" err="1"/>
              <a:t>princip</a:t>
            </a:r>
            <a:r>
              <a:rPr lang="it-IT" dirty="0"/>
              <a:t>-es</a:t>
            </a:r>
          </a:p>
          <a:p>
            <a:pPr marL="0" indent="0">
              <a:buNone/>
            </a:pPr>
            <a:r>
              <a:rPr lang="it-IT" dirty="0"/>
              <a:t>Princip-e		</a:t>
            </a:r>
            <a:r>
              <a:rPr lang="it-IT" dirty="0" err="1"/>
              <a:t>princip-ibus</a:t>
            </a:r>
            <a:endParaRPr lang="it-IT" dirty="0"/>
          </a:p>
        </p:txBody>
      </p:sp>
    </p:spTree>
    <p:extLst>
      <p:ext uri="{BB962C8B-B14F-4D97-AF65-F5344CB8AC3E}">
        <p14:creationId xmlns:p14="http://schemas.microsoft.com/office/powerpoint/2010/main" val="2534357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1EB68E-C6D4-FAB2-DF6E-9FA0713B25B1}"/>
              </a:ext>
            </a:extLst>
          </p:cNvPr>
          <p:cNvSpPr>
            <a:spLocks noGrp="1"/>
          </p:cNvSpPr>
          <p:nvPr>
            <p:ph type="title"/>
          </p:nvPr>
        </p:nvSpPr>
        <p:spPr/>
        <p:txBody>
          <a:bodyPr/>
          <a:lstStyle/>
          <a:p>
            <a:r>
              <a:rPr lang="it-IT" dirty="0"/>
              <a:t>Temi in gutturale: -c e -g</a:t>
            </a:r>
          </a:p>
        </p:txBody>
      </p:sp>
      <p:sp>
        <p:nvSpPr>
          <p:cNvPr id="3" name="Segnaposto contenuto 2">
            <a:extLst>
              <a:ext uri="{FF2B5EF4-FFF2-40B4-BE49-F238E27FC236}">
                <a16:creationId xmlns:a16="http://schemas.microsoft.com/office/drawing/2014/main" id="{E72B9A40-7AF3-B823-DC32-08EE6C67332F}"/>
              </a:ext>
            </a:extLst>
          </p:cNvPr>
          <p:cNvSpPr>
            <a:spLocks noGrp="1"/>
          </p:cNvSpPr>
          <p:nvPr>
            <p:ph idx="1"/>
          </p:nvPr>
        </p:nvSpPr>
        <p:spPr/>
        <p:txBody>
          <a:bodyPr/>
          <a:lstStyle/>
          <a:p>
            <a:pPr marL="0" indent="0">
              <a:buNone/>
            </a:pPr>
            <a:r>
              <a:rPr lang="it-IT" dirty="0"/>
              <a:t>I sostantivi che presentano questo tema avranno il nominativo in –x </a:t>
            </a:r>
          </a:p>
          <a:p>
            <a:pPr marL="0" indent="0">
              <a:buNone/>
            </a:pPr>
            <a:r>
              <a:rPr lang="it-IT" dirty="0"/>
              <a:t> </a:t>
            </a:r>
          </a:p>
          <a:p>
            <a:pPr marL="0" indent="0">
              <a:buNone/>
            </a:pPr>
            <a:r>
              <a:rPr lang="it-IT" dirty="0" err="1"/>
              <a:t>Strix</a:t>
            </a:r>
            <a:r>
              <a:rPr lang="it-IT" dirty="0"/>
              <a:t>				</a:t>
            </a:r>
            <a:r>
              <a:rPr lang="it-IT" dirty="0" err="1"/>
              <a:t>strig</a:t>
            </a:r>
            <a:r>
              <a:rPr lang="it-IT" dirty="0"/>
              <a:t>-es</a:t>
            </a:r>
          </a:p>
          <a:p>
            <a:pPr marL="0" indent="0">
              <a:buNone/>
            </a:pPr>
            <a:r>
              <a:rPr lang="it-IT" dirty="0" err="1"/>
              <a:t>Strig-is</a:t>
            </a:r>
            <a:r>
              <a:rPr lang="it-IT" dirty="0"/>
              <a:t>			</a:t>
            </a:r>
            <a:r>
              <a:rPr lang="it-IT" dirty="0" err="1"/>
              <a:t>strig-um</a:t>
            </a:r>
            <a:endParaRPr lang="it-IT" dirty="0"/>
          </a:p>
          <a:p>
            <a:pPr marL="0" indent="0">
              <a:buNone/>
            </a:pPr>
            <a:r>
              <a:rPr lang="it-IT" dirty="0" err="1"/>
              <a:t>Strig</a:t>
            </a:r>
            <a:r>
              <a:rPr lang="it-IT" dirty="0"/>
              <a:t>-i				</a:t>
            </a:r>
            <a:r>
              <a:rPr lang="it-IT" dirty="0" err="1"/>
              <a:t>strig-ibus</a:t>
            </a:r>
            <a:endParaRPr lang="it-IT" dirty="0"/>
          </a:p>
          <a:p>
            <a:pPr marL="0" indent="0">
              <a:buNone/>
            </a:pPr>
            <a:r>
              <a:rPr lang="it-IT" dirty="0" err="1"/>
              <a:t>Strig</a:t>
            </a:r>
            <a:r>
              <a:rPr lang="it-IT" dirty="0"/>
              <a:t>-em			</a:t>
            </a:r>
            <a:r>
              <a:rPr lang="it-IT" dirty="0" err="1"/>
              <a:t>strig</a:t>
            </a:r>
            <a:r>
              <a:rPr lang="it-IT" dirty="0"/>
              <a:t>-es</a:t>
            </a:r>
          </a:p>
          <a:p>
            <a:pPr marL="0" indent="0">
              <a:buNone/>
            </a:pPr>
            <a:r>
              <a:rPr lang="it-IT" dirty="0" err="1"/>
              <a:t>Strix</a:t>
            </a:r>
            <a:r>
              <a:rPr lang="it-IT" dirty="0"/>
              <a:t>				</a:t>
            </a:r>
            <a:r>
              <a:rPr lang="it-IT" dirty="0" err="1"/>
              <a:t>strig</a:t>
            </a:r>
            <a:r>
              <a:rPr lang="it-IT" dirty="0"/>
              <a:t>-es</a:t>
            </a:r>
          </a:p>
          <a:p>
            <a:pPr marL="0" indent="0">
              <a:buNone/>
            </a:pPr>
            <a:r>
              <a:rPr lang="it-IT" dirty="0" err="1"/>
              <a:t>Strig</a:t>
            </a:r>
            <a:r>
              <a:rPr lang="it-IT" dirty="0"/>
              <a:t>-e			</a:t>
            </a:r>
            <a:r>
              <a:rPr lang="it-IT" dirty="0" err="1"/>
              <a:t>strig-ibus</a:t>
            </a:r>
            <a:endParaRPr lang="it-IT" dirty="0"/>
          </a:p>
        </p:txBody>
      </p:sp>
    </p:spTree>
    <p:extLst>
      <p:ext uri="{BB962C8B-B14F-4D97-AF65-F5344CB8AC3E}">
        <p14:creationId xmlns:p14="http://schemas.microsoft.com/office/powerpoint/2010/main" val="1626614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CC442A-0C83-D15B-D375-16F423850E03}"/>
              </a:ext>
            </a:extLst>
          </p:cNvPr>
          <p:cNvSpPr>
            <a:spLocks noGrp="1"/>
          </p:cNvSpPr>
          <p:nvPr>
            <p:ph type="title"/>
          </p:nvPr>
        </p:nvSpPr>
        <p:spPr/>
        <p:txBody>
          <a:bodyPr/>
          <a:lstStyle/>
          <a:p>
            <a:r>
              <a:rPr lang="it-IT" dirty="0"/>
              <a:t>Sostantivi in dentale: -s , -ut</a:t>
            </a:r>
          </a:p>
        </p:txBody>
      </p:sp>
      <p:sp>
        <p:nvSpPr>
          <p:cNvPr id="3" name="Segnaposto contenuto 2">
            <a:extLst>
              <a:ext uri="{FF2B5EF4-FFF2-40B4-BE49-F238E27FC236}">
                <a16:creationId xmlns:a16="http://schemas.microsoft.com/office/drawing/2014/main" id="{DA3EBB86-EAA0-8095-C495-A1CAD3362F80}"/>
              </a:ext>
            </a:extLst>
          </p:cNvPr>
          <p:cNvSpPr>
            <a:spLocks noGrp="1"/>
          </p:cNvSpPr>
          <p:nvPr>
            <p:ph idx="1"/>
          </p:nvPr>
        </p:nvSpPr>
        <p:spPr/>
        <p:txBody>
          <a:bodyPr/>
          <a:lstStyle/>
          <a:p>
            <a:pPr marL="0" indent="0">
              <a:buNone/>
            </a:pPr>
            <a:r>
              <a:rPr lang="it-IT" dirty="0"/>
              <a:t>Civitas		</a:t>
            </a:r>
            <a:r>
              <a:rPr lang="it-IT" dirty="0" err="1"/>
              <a:t>civitat</a:t>
            </a:r>
            <a:r>
              <a:rPr lang="it-IT" dirty="0"/>
              <a:t>-es</a:t>
            </a:r>
          </a:p>
          <a:p>
            <a:pPr marL="0" indent="0">
              <a:buNone/>
            </a:pPr>
            <a:r>
              <a:rPr lang="it-IT" dirty="0" err="1"/>
              <a:t>Civitat-is</a:t>
            </a:r>
            <a:r>
              <a:rPr lang="it-IT" dirty="0"/>
              <a:t>		</a:t>
            </a:r>
            <a:r>
              <a:rPr lang="it-IT" dirty="0" err="1"/>
              <a:t>civitat-um</a:t>
            </a:r>
            <a:endParaRPr lang="it-IT" dirty="0"/>
          </a:p>
          <a:p>
            <a:pPr marL="0" indent="0">
              <a:buNone/>
            </a:pPr>
            <a:r>
              <a:rPr lang="it-IT" dirty="0" err="1"/>
              <a:t>Civitat</a:t>
            </a:r>
            <a:r>
              <a:rPr lang="it-IT" dirty="0"/>
              <a:t>-i		</a:t>
            </a:r>
            <a:r>
              <a:rPr lang="it-IT" dirty="0" err="1"/>
              <a:t>civitat-ibus</a:t>
            </a:r>
            <a:endParaRPr lang="it-IT" dirty="0"/>
          </a:p>
          <a:p>
            <a:pPr marL="0" indent="0">
              <a:buNone/>
            </a:pPr>
            <a:r>
              <a:rPr lang="it-IT" dirty="0" err="1"/>
              <a:t>Civitat</a:t>
            </a:r>
            <a:r>
              <a:rPr lang="it-IT" dirty="0"/>
              <a:t>-em		</a:t>
            </a:r>
            <a:r>
              <a:rPr lang="it-IT" dirty="0" err="1"/>
              <a:t>civitat</a:t>
            </a:r>
            <a:r>
              <a:rPr lang="it-IT" dirty="0"/>
              <a:t>-es</a:t>
            </a:r>
          </a:p>
          <a:p>
            <a:pPr marL="0" indent="0">
              <a:buNone/>
            </a:pPr>
            <a:r>
              <a:rPr lang="it-IT" dirty="0"/>
              <a:t>Civitas		</a:t>
            </a:r>
            <a:r>
              <a:rPr lang="it-IT" dirty="0" err="1"/>
              <a:t>civitat</a:t>
            </a:r>
            <a:r>
              <a:rPr lang="it-IT" dirty="0"/>
              <a:t>-es</a:t>
            </a:r>
          </a:p>
          <a:p>
            <a:pPr marL="0" indent="0">
              <a:buNone/>
            </a:pPr>
            <a:r>
              <a:rPr lang="it-IT" dirty="0" err="1"/>
              <a:t>Civitat</a:t>
            </a:r>
            <a:r>
              <a:rPr lang="it-IT" dirty="0"/>
              <a:t>-e		</a:t>
            </a:r>
            <a:r>
              <a:rPr lang="it-IT" dirty="0" err="1"/>
              <a:t>civitat-ibus</a:t>
            </a:r>
            <a:endParaRPr lang="it-IT" dirty="0"/>
          </a:p>
        </p:txBody>
      </p:sp>
    </p:spTree>
    <p:extLst>
      <p:ext uri="{BB962C8B-B14F-4D97-AF65-F5344CB8AC3E}">
        <p14:creationId xmlns:p14="http://schemas.microsoft.com/office/powerpoint/2010/main" val="2727028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E11704-FF3B-87CC-583A-799665678F6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C0F16A7-806D-01C1-FCC1-2B2F9D57AD04}"/>
              </a:ext>
            </a:extLst>
          </p:cNvPr>
          <p:cNvSpPr>
            <a:spLocks noGrp="1"/>
          </p:cNvSpPr>
          <p:nvPr>
            <p:ph idx="1"/>
          </p:nvPr>
        </p:nvSpPr>
        <p:spPr/>
        <p:txBody>
          <a:bodyPr/>
          <a:lstStyle/>
          <a:p>
            <a:pPr marL="0" indent="0">
              <a:buNone/>
            </a:pPr>
            <a:r>
              <a:rPr lang="it-IT" dirty="0"/>
              <a:t>Caput			</a:t>
            </a:r>
            <a:r>
              <a:rPr lang="it-IT" dirty="0" err="1"/>
              <a:t>capites</a:t>
            </a:r>
            <a:endParaRPr lang="it-IT" dirty="0"/>
          </a:p>
          <a:p>
            <a:pPr marL="0" indent="0">
              <a:buNone/>
            </a:pPr>
            <a:r>
              <a:rPr lang="it-IT" dirty="0" err="1"/>
              <a:t>Capit-is</a:t>
            </a:r>
            <a:r>
              <a:rPr lang="it-IT" dirty="0"/>
              <a:t>		</a:t>
            </a:r>
            <a:r>
              <a:rPr lang="it-IT" dirty="0" err="1"/>
              <a:t>capitum</a:t>
            </a:r>
            <a:endParaRPr lang="it-IT" dirty="0"/>
          </a:p>
          <a:p>
            <a:pPr marL="0" indent="0">
              <a:buNone/>
            </a:pPr>
            <a:r>
              <a:rPr lang="it-IT" dirty="0"/>
              <a:t>Capiti			</a:t>
            </a:r>
            <a:r>
              <a:rPr lang="it-IT" dirty="0" err="1"/>
              <a:t>capitibus</a:t>
            </a:r>
            <a:endParaRPr lang="it-IT" dirty="0"/>
          </a:p>
          <a:p>
            <a:pPr marL="0" indent="0">
              <a:buNone/>
            </a:pPr>
            <a:r>
              <a:rPr lang="it-IT" dirty="0" err="1"/>
              <a:t>Capitem</a:t>
            </a:r>
            <a:r>
              <a:rPr lang="it-IT" dirty="0"/>
              <a:t>		</a:t>
            </a:r>
            <a:r>
              <a:rPr lang="it-IT" dirty="0" err="1"/>
              <a:t>capites</a:t>
            </a:r>
            <a:endParaRPr lang="it-IT" dirty="0"/>
          </a:p>
          <a:p>
            <a:pPr marL="0" indent="0">
              <a:buNone/>
            </a:pPr>
            <a:r>
              <a:rPr lang="it-IT" dirty="0"/>
              <a:t>Caput			</a:t>
            </a:r>
            <a:r>
              <a:rPr lang="it-IT" dirty="0" err="1"/>
              <a:t>capites</a:t>
            </a:r>
            <a:endParaRPr lang="it-IT" dirty="0"/>
          </a:p>
          <a:p>
            <a:pPr marL="0" indent="0">
              <a:buNone/>
            </a:pPr>
            <a:r>
              <a:rPr lang="it-IT" dirty="0"/>
              <a:t>Capite		</a:t>
            </a:r>
            <a:r>
              <a:rPr lang="it-IT" dirty="0" err="1"/>
              <a:t>capitibus</a:t>
            </a:r>
            <a:endParaRPr lang="it-IT" dirty="0"/>
          </a:p>
        </p:txBody>
      </p:sp>
    </p:spTree>
    <p:extLst>
      <p:ext uri="{BB962C8B-B14F-4D97-AF65-F5344CB8AC3E}">
        <p14:creationId xmlns:p14="http://schemas.microsoft.com/office/powerpoint/2010/main" val="1346576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B44CB3-FD92-2E73-1AE4-7CB494DF12F9}"/>
              </a:ext>
            </a:extLst>
          </p:cNvPr>
          <p:cNvSpPr>
            <a:spLocks noGrp="1"/>
          </p:cNvSpPr>
          <p:nvPr>
            <p:ph type="title"/>
          </p:nvPr>
        </p:nvSpPr>
        <p:spPr/>
        <p:txBody>
          <a:bodyPr>
            <a:normAutofit fontScale="90000"/>
          </a:bodyPr>
          <a:lstStyle/>
          <a:p>
            <a:r>
              <a:rPr lang="it-IT" dirty="0"/>
              <a:t>Che i sostantivi che hanno il tema in gutturale labiale e dentale hanno sempre nominativo sigmatico</a:t>
            </a:r>
          </a:p>
        </p:txBody>
      </p:sp>
      <p:sp>
        <p:nvSpPr>
          <p:cNvPr id="3" name="Segnaposto contenuto 2">
            <a:extLst>
              <a:ext uri="{FF2B5EF4-FFF2-40B4-BE49-F238E27FC236}">
                <a16:creationId xmlns:a16="http://schemas.microsoft.com/office/drawing/2014/main" id="{CAF1DE83-3055-CC56-611B-809F565C0DD5}"/>
              </a:ext>
            </a:extLst>
          </p:cNvPr>
          <p:cNvSpPr>
            <a:spLocks noGrp="1"/>
          </p:cNvSpPr>
          <p:nvPr>
            <p:ph idx="1"/>
          </p:nvPr>
        </p:nvSpPr>
        <p:spPr/>
        <p:txBody>
          <a:bodyPr/>
          <a:lstStyle/>
          <a:p>
            <a:pPr marL="0" indent="0">
              <a:buNone/>
            </a:pPr>
            <a:r>
              <a:rPr lang="it-IT" dirty="0"/>
              <a:t>Civitas- </a:t>
            </a:r>
            <a:r>
              <a:rPr lang="it-IT" dirty="0" err="1"/>
              <a:t>strix</a:t>
            </a:r>
            <a:r>
              <a:rPr lang="it-IT" dirty="0"/>
              <a:t>-princeps</a:t>
            </a:r>
          </a:p>
        </p:txBody>
      </p:sp>
    </p:spTree>
    <p:extLst>
      <p:ext uri="{BB962C8B-B14F-4D97-AF65-F5344CB8AC3E}">
        <p14:creationId xmlns:p14="http://schemas.microsoft.com/office/powerpoint/2010/main" val="2116129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5B84D9-0F66-7AEF-AE90-138F4FBBB950}"/>
              </a:ext>
            </a:extLst>
          </p:cNvPr>
          <p:cNvSpPr>
            <a:spLocks noGrp="1"/>
          </p:cNvSpPr>
          <p:nvPr>
            <p:ph type="title"/>
          </p:nvPr>
        </p:nvSpPr>
        <p:spPr/>
        <p:txBody>
          <a:bodyPr/>
          <a:lstStyle/>
          <a:p>
            <a:r>
              <a:rPr lang="it-IT" dirty="0"/>
              <a:t>Sostantivi che hanno tema in nasale : -m</a:t>
            </a:r>
          </a:p>
        </p:txBody>
      </p:sp>
      <p:sp>
        <p:nvSpPr>
          <p:cNvPr id="3" name="Segnaposto contenuto 2">
            <a:extLst>
              <a:ext uri="{FF2B5EF4-FFF2-40B4-BE49-F238E27FC236}">
                <a16:creationId xmlns:a16="http://schemas.microsoft.com/office/drawing/2014/main" id="{C3D3EAFD-F5D5-7743-7CDE-C1DB15D15210}"/>
              </a:ext>
            </a:extLst>
          </p:cNvPr>
          <p:cNvSpPr>
            <a:spLocks noGrp="1"/>
          </p:cNvSpPr>
          <p:nvPr>
            <p:ph idx="1"/>
          </p:nvPr>
        </p:nvSpPr>
        <p:spPr/>
        <p:txBody>
          <a:bodyPr/>
          <a:lstStyle/>
          <a:p>
            <a:pPr marL="0" indent="0">
              <a:buNone/>
            </a:pPr>
            <a:r>
              <a:rPr lang="it-IT" dirty="0" err="1"/>
              <a:t>Hiems</a:t>
            </a:r>
            <a:r>
              <a:rPr lang="it-IT" dirty="0"/>
              <a:t>			</a:t>
            </a:r>
            <a:r>
              <a:rPr lang="it-IT" dirty="0" err="1"/>
              <a:t>hiem</a:t>
            </a:r>
            <a:r>
              <a:rPr lang="it-IT" dirty="0"/>
              <a:t>-es</a:t>
            </a:r>
          </a:p>
          <a:p>
            <a:pPr marL="0" indent="0">
              <a:buNone/>
            </a:pPr>
            <a:r>
              <a:rPr lang="it-IT" dirty="0" err="1"/>
              <a:t>Hiem-is</a:t>
            </a:r>
            <a:r>
              <a:rPr lang="it-IT" dirty="0"/>
              <a:t>		</a:t>
            </a:r>
            <a:r>
              <a:rPr lang="it-IT" dirty="0" err="1"/>
              <a:t>hiem-um</a:t>
            </a:r>
            <a:endParaRPr lang="it-IT" dirty="0"/>
          </a:p>
          <a:p>
            <a:pPr marL="0" indent="0">
              <a:buNone/>
            </a:pPr>
            <a:r>
              <a:rPr lang="it-IT" dirty="0" err="1"/>
              <a:t>Hiem</a:t>
            </a:r>
            <a:r>
              <a:rPr lang="it-IT" dirty="0"/>
              <a:t>-i		</a:t>
            </a:r>
            <a:r>
              <a:rPr lang="it-IT" dirty="0" err="1"/>
              <a:t>hiem-ibus</a:t>
            </a:r>
            <a:endParaRPr lang="it-IT" dirty="0"/>
          </a:p>
          <a:p>
            <a:pPr marL="0" indent="0">
              <a:buNone/>
            </a:pPr>
            <a:r>
              <a:rPr lang="it-IT" dirty="0" err="1"/>
              <a:t>Hiem</a:t>
            </a:r>
            <a:r>
              <a:rPr lang="it-IT" dirty="0"/>
              <a:t>-em		</a:t>
            </a:r>
            <a:r>
              <a:rPr lang="it-IT" dirty="0" err="1"/>
              <a:t>hiem</a:t>
            </a:r>
            <a:r>
              <a:rPr lang="it-IT" dirty="0"/>
              <a:t>-es</a:t>
            </a:r>
          </a:p>
          <a:p>
            <a:pPr marL="0" indent="0">
              <a:buNone/>
            </a:pPr>
            <a:r>
              <a:rPr lang="it-IT" dirty="0" err="1"/>
              <a:t>Hiems</a:t>
            </a:r>
            <a:r>
              <a:rPr lang="it-IT" dirty="0"/>
              <a:t>			</a:t>
            </a:r>
            <a:r>
              <a:rPr lang="it-IT" dirty="0" err="1"/>
              <a:t>hiem</a:t>
            </a:r>
            <a:r>
              <a:rPr lang="it-IT" dirty="0"/>
              <a:t>-es</a:t>
            </a:r>
          </a:p>
          <a:p>
            <a:pPr marL="0" indent="0">
              <a:buNone/>
            </a:pPr>
            <a:r>
              <a:rPr lang="it-IT" dirty="0" err="1"/>
              <a:t>Hiem</a:t>
            </a:r>
            <a:r>
              <a:rPr lang="it-IT" dirty="0"/>
              <a:t>-e		</a:t>
            </a:r>
            <a:r>
              <a:rPr lang="it-IT" dirty="0" err="1"/>
              <a:t>hiem-ibus</a:t>
            </a:r>
            <a:endParaRPr lang="it-IT" dirty="0"/>
          </a:p>
        </p:txBody>
      </p:sp>
    </p:spTree>
    <p:extLst>
      <p:ext uri="{BB962C8B-B14F-4D97-AF65-F5344CB8AC3E}">
        <p14:creationId xmlns:p14="http://schemas.microsoft.com/office/powerpoint/2010/main" val="3943008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DAA626-DC0F-25AB-FA67-4F0A56E94B90}"/>
              </a:ext>
            </a:extLst>
          </p:cNvPr>
          <p:cNvSpPr>
            <a:spLocks noGrp="1"/>
          </p:cNvSpPr>
          <p:nvPr>
            <p:ph type="title"/>
          </p:nvPr>
        </p:nvSpPr>
        <p:spPr/>
        <p:txBody>
          <a:bodyPr/>
          <a:lstStyle/>
          <a:p>
            <a:r>
              <a:rPr lang="it-IT" dirty="0"/>
              <a:t>-o oppure in en: sostantivi nasali non sigmatici</a:t>
            </a:r>
          </a:p>
        </p:txBody>
      </p:sp>
      <p:sp>
        <p:nvSpPr>
          <p:cNvPr id="3" name="Segnaposto contenuto 2">
            <a:extLst>
              <a:ext uri="{FF2B5EF4-FFF2-40B4-BE49-F238E27FC236}">
                <a16:creationId xmlns:a16="http://schemas.microsoft.com/office/drawing/2014/main" id="{2D21DECC-A7D8-3221-4173-88CE7096084A}"/>
              </a:ext>
            </a:extLst>
          </p:cNvPr>
          <p:cNvSpPr>
            <a:spLocks noGrp="1"/>
          </p:cNvSpPr>
          <p:nvPr>
            <p:ph idx="1"/>
          </p:nvPr>
        </p:nvSpPr>
        <p:spPr/>
        <p:txBody>
          <a:bodyPr/>
          <a:lstStyle/>
          <a:p>
            <a:pPr marL="0" indent="0">
              <a:buNone/>
            </a:pPr>
            <a:r>
              <a:rPr lang="it-IT" dirty="0"/>
              <a:t>Regio			</a:t>
            </a:r>
            <a:r>
              <a:rPr lang="it-IT" dirty="0" err="1"/>
              <a:t>region</a:t>
            </a:r>
            <a:r>
              <a:rPr lang="it-IT" dirty="0"/>
              <a:t>-es</a:t>
            </a:r>
          </a:p>
          <a:p>
            <a:pPr marL="0" indent="0">
              <a:buNone/>
            </a:pPr>
            <a:r>
              <a:rPr lang="it-IT" dirty="0" err="1"/>
              <a:t>Region-is</a:t>
            </a:r>
            <a:r>
              <a:rPr lang="it-IT" dirty="0"/>
              <a:t>		</a:t>
            </a:r>
            <a:r>
              <a:rPr lang="it-IT" dirty="0" err="1"/>
              <a:t>region-um</a:t>
            </a:r>
            <a:endParaRPr lang="it-IT" dirty="0"/>
          </a:p>
          <a:p>
            <a:pPr marL="0" indent="0">
              <a:buNone/>
            </a:pPr>
            <a:r>
              <a:rPr lang="it-IT" dirty="0" err="1"/>
              <a:t>Region</a:t>
            </a:r>
            <a:r>
              <a:rPr lang="it-IT" dirty="0"/>
              <a:t>-i		</a:t>
            </a:r>
            <a:r>
              <a:rPr lang="it-IT" dirty="0" err="1"/>
              <a:t>region-ibus</a:t>
            </a:r>
            <a:endParaRPr lang="it-IT" dirty="0"/>
          </a:p>
          <a:p>
            <a:pPr marL="0" indent="0">
              <a:buNone/>
            </a:pPr>
            <a:r>
              <a:rPr lang="it-IT" dirty="0" err="1"/>
              <a:t>Region</a:t>
            </a:r>
            <a:r>
              <a:rPr lang="it-IT" dirty="0"/>
              <a:t>-em		</a:t>
            </a:r>
            <a:r>
              <a:rPr lang="it-IT" dirty="0" err="1"/>
              <a:t>region</a:t>
            </a:r>
            <a:r>
              <a:rPr lang="it-IT" dirty="0"/>
              <a:t>-es</a:t>
            </a:r>
          </a:p>
          <a:p>
            <a:pPr marL="0" indent="0">
              <a:buNone/>
            </a:pPr>
            <a:r>
              <a:rPr lang="it-IT" dirty="0"/>
              <a:t>Regio			</a:t>
            </a:r>
            <a:r>
              <a:rPr lang="it-IT" dirty="0" err="1"/>
              <a:t>region</a:t>
            </a:r>
            <a:r>
              <a:rPr lang="it-IT" dirty="0"/>
              <a:t>-es</a:t>
            </a:r>
          </a:p>
          <a:p>
            <a:pPr marL="0" indent="0">
              <a:buNone/>
            </a:pPr>
            <a:r>
              <a:rPr lang="it-IT" dirty="0" err="1"/>
              <a:t>Region</a:t>
            </a:r>
            <a:r>
              <a:rPr lang="it-IT" dirty="0"/>
              <a:t>-e		</a:t>
            </a:r>
            <a:r>
              <a:rPr lang="it-IT" dirty="0" err="1"/>
              <a:t>region-ibus</a:t>
            </a:r>
            <a:endParaRPr lang="it-IT" dirty="0"/>
          </a:p>
          <a:p>
            <a:pPr marL="0" indent="0">
              <a:buNone/>
            </a:pPr>
            <a:endParaRPr lang="it-IT" dirty="0"/>
          </a:p>
        </p:txBody>
      </p:sp>
    </p:spTree>
    <p:extLst>
      <p:ext uri="{BB962C8B-B14F-4D97-AF65-F5344CB8AC3E}">
        <p14:creationId xmlns:p14="http://schemas.microsoft.com/office/powerpoint/2010/main" val="1682924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FC4802-BDDA-5AA9-826C-B83CF3ECB47A}"/>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D59E0DF-53B0-2EC8-F666-ADCC5397024F}"/>
              </a:ext>
            </a:extLst>
          </p:cNvPr>
          <p:cNvSpPr>
            <a:spLocks noGrp="1"/>
          </p:cNvSpPr>
          <p:nvPr>
            <p:ph idx="1"/>
          </p:nvPr>
        </p:nvSpPr>
        <p:spPr/>
        <p:txBody>
          <a:bodyPr/>
          <a:lstStyle/>
          <a:p>
            <a:pPr marL="0" indent="0">
              <a:buNone/>
            </a:pPr>
            <a:r>
              <a:rPr lang="it-IT" dirty="0"/>
              <a:t>Crimen		</a:t>
            </a:r>
            <a:r>
              <a:rPr lang="it-IT" dirty="0" err="1"/>
              <a:t>crimin</a:t>
            </a:r>
            <a:r>
              <a:rPr lang="it-IT" dirty="0"/>
              <a:t>-es</a:t>
            </a:r>
          </a:p>
          <a:p>
            <a:pPr marL="0" indent="0">
              <a:buNone/>
            </a:pPr>
            <a:r>
              <a:rPr lang="it-IT" dirty="0" err="1"/>
              <a:t>Crimin-is</a:t>
            </a:r>
            <a:r>
              <a:rPr lang="it-IT" dirty="0"/>
              <a:t>+		</a:t>
            </a:r>
            <a:r>
              <a:rPr lang="it-IT" dirty="0" err="1"/>
              <a:t>crimin-um</a:t>
            </a:r>
            <a:endParaRPr lang="it-IT" dirty="0"/>
          </a:p>
          <a:p>
            <a:pPr marL="0" indent="0">
              <a:buNone/>
            </a:pPr>
            <a:r>
              <a:rPr lang="it-IT" dirty="0" err="1"/>
              <a:t>Crimin</a:t>
            </a:r>
            <a:r>
              <a:rPr lang="it-IT" dirty="0"/>
              <a:t>-i		</a:t>
            </a:r>
            <a:r>
              <a:rPr lang="it-IT" dirty="0" err="1"/>
              <a:t>crimin-ibus</a:t>
            </a:r>
            <a:endParaRPr lang="it-IT" dirty="0"/>
          </a:p>
          <a:p>
            <a:pPr marL="0" indent="0">
              <a:buNone/>
            </a:pPr>
            <a:r>
              <a:rPr lang="it-IT" dirty="0" err="1"/>
              <a:t>Crimin</a:t>
            </a:r>
            <a:r>
              <a:rPr lang="it-IT" dirty="0"/>
              <a:t>-em		</a:t>
            </a:r>
            <a:r>
              <a:rPr lang="it-IT" dirty="0" err="1"/>
              <a:t>crimin</a:t>
            </a:r>
            <a:r>
              <a:rPr lang="it-IT" dirty="0"/>
              <a:t>-es</a:t>
            </a:r>
          </a:p>
          <a:p>
            <a:pPr marL="0" indent="0">
              <a:buNone/>
            </a:pPr>
            <a:r>
              <a:rPr lang="it-IT" dirty="0"/>
              <a:t>Crimen		</a:t>
            </a:r>
            <a:r>
              <a:rPr lang="it-IT" dirty="0" err="1"/>
              <a:t>crimin</a:t>
            </a:r>
            <a:r>
              <a:rPr lang="it-IT" dirty="0"/>
              <a:t>-es</a:t>
            </a:r>
          </a:p>
          <a:p>
            <a:pPr marL="0" indent="0">
              <a:buNone/>
            </a:pPr>
            <a:r>
              <a:rPr lang="it-IT" dirty="0" err="1"/>
              <a:t>Crimin</a:t>
            </a:r>
            <a:r>
              <a:rPr lang="it-IT" dirty="0"/>
              <a:t>-e		</a:t>
            </a:r>
            <a:r>
              <a:rPr lang="it-IT" dirty="0" err="1"/>
              <a:t>crimin-ibus</a:t>
            </a:r>
            <a:endParaRPr lang="it-IT" dirty="0"/>
          </a:p>
        </p:txBody>
      </p:sp>
    </p:spTree>
    <p:extLst>
      <p:ext uri="{BB962C8B-B14F-4D97-AF65-F5344CB8AC3E}">
        <p14:creationId xmlns:p14="http://schemas.microsoft.com/office/powerpoint/2010/main" val="1763490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F339F6-E175-D5E3-E990-7638C8B0582F}"/>
              </a:ext>
            </a:extLst>
          </p:cNvPr>
          <p:cNvSpPr>
            <a:spLocks noGrp="1"/>
          </p:cNvSpPr>
          <p:nvPr>
            <p:ph type="title"/>
          </p:nvPr>
        </p:nvSpPr>
        <p:spPr/>
        <p:txBody>
          <a:bodyPr>
            <a:normAutofit fontScale="90000"/>
          </a:bodyPr>
          <a:lstStyle/>
          <a:p>
            <a:r>
              <a:rPr lang="it-IT" dirty="0"/>
              <a:t>Sostantivi in liquida : </a:t>
            </a:r>
            <a:r>
              <a:rPr lang="it-IT" dirty="0" err="1"/>
              <a:t>vocale+i</a:t>
            </a:r>
            <a:br>
              <a:rPr lang="it-IT" dirty="0"/>
            </a:br>
            <a:r>
              <a:rPr lang="it-IT" dirty="0" err="1"/>
              <a:t>vocale+r</a:t>
            </a:r>
            <a:br>
              <a:rPr lang="it-IT" dirty="0"/>
            </a:br>
            <a:r>
              <a:rPr lang="it-IT" dirty="0" err="1"/>
              <a:t>er</a:t>
            </a:r>
            <a:r>
              <a:rPr lang="it-IT" dirty="0"/>
              <a:t> oppure in -</a:t>
            </a:r>
            <a:r>
              <a:rPr lang="it-IT" dirty="0" err="1"/>
              <a:t>ur</a:t>
            </a:r>
            <a:endParaRPr lang="it-IT" dirty="0"/>
          </a:p>
        </p:txBody>
      </p:sp>
      <p:sp>
        <p:nvSpPr>
          <p:cNvPr id="3" name="Segnaposto contenuto 2">
            <a:extLst>
              <a:ext uri="{FF2B5EF4-FFF2-40B4-BE49-F238E27FC236}">
                <a16:creationId xmlns:a16="http://schemas.microsoft.com/office/drawing/2014/main" id="{E3AF59A1-7E46-D2B2-4C1B-DB02FE986DC2}"/>
              </a:ext>
            </a:extLst>
          </p:cNvPr>
          <p:cNvSpPr>
            <a:spLocks noGrp="1"/>
          </p:cNvSpPr>
          <p:nvPr>
            <p:ph idx="1"/>
          </p:nvPr>
        </p:nvSpPr>
        <p:spPr/>
        <p:txBody>
          <a:bodyPr/>
          <a:lstStyle/>
          <a:p>
            <a:pPr marL="0" indent="0">
              <a:buNone/>
            </a:pPr>
            <a:r>
              <a:rPr lang="it-IT" dirty="0"/>
              <a:t> </a:t>
            </a:r>
          </a:p>
          <a:p>
            <a:pPr marL="0" indent="0">
              <a:buNone/>
            </a:pPr>
            <a:r>
              <a:rPr lang="it-IT" dirty="0"/>
              <a:t>Sol 			sol-es</a:t>
            </a:r>
          </a:p>
          <a:p>
            <a:pPr marL="0" indent="0">
              <a:buNone/>
            </a:pPr>
            <a:r>
              <a:rPr lang="it-IT" dirty="0"/>
              <a:t>Sol-</a:t>
            </a:r>
            <a:r>
              <a:rPr lang="it-IT" dirty="0" err="1"/>
              <a:t>is</a:t>
            </a:r>
            <a:r>
              <a:rPr lang="it-IT" dirty="0"/>
              <a:t>			sol-</a:t>
            </a:r>
            <a:r>
              <a:rPr lang="it-IT" dirty="0" err="1"/>
              <a:t>ium</a:t>
            </a:r>
            <a:endParaRPr lang="it-IT" dirty="0"/>
          </a:p>
          <a:p>
            <a:pPr marL="0" indent="0">
              <a:buNone/>
            </a:pPr>
            <a:r>
              <a:rPr lang="it-IT" dirty="0"/>
              <a:t>Sol-i			</a:t>
            </a:r>
            <a:r>
              <a:rPr lang="it-IT" dirty="0" err="1"/>
              <a:t>solibus</a:t>
            </a:r>
            <a:endParaRPr lang="it-IT" dirty="0"/>
          </a:p>
          <a:p>
            <a:pPr marL="0" indent="0">
              <a:buNone/>
            </a:pPr>
            <a:r>
              <a:rPr lang="it-IT" dirty="0"/>
              <a:t>Sol-em		</a:t>
            </a:r>
            <a:r>
              <a:rPr lang="it-IT" dirty="0" err="1"/>
              <a:t>soles</a:t>
            </a:r>
            <a:endParaRPr lang="it-IT" dirty="0"/>
          </a:p>
          <a:p>
            <a:pPr marL="0" indent="0">
              <a:buNone/>
            </a:pPr>
            <a:r>
              <a:rPr lang="it-IT" dirty="0"/>
              <a:t>Sol			</a:t>
            </a:r>
            <a:r>
              <a:rPr lang="it-IT" dirty="0" err="1"/>
              <a:t>soles</a:t>
            </a:r>
            <a:endParaRPr lang="it-IT" dirty="0"/>
          </a:p>
          <a:p>
            <a:pPr marL="0" indent="0">
              <a:buNone/>
            </a:pPr>
            <a:r>
              <a:rPr lang="it-IT" dirty="0"/>
              <a:t>Sol-e			</a:t>
            </a:r>
            <a:r>
              <a:rPr lang="it-IT" dirty="0" err="1"/>
              <a:t>solibus</a:t>
            </a:r>
            <a:endParaRPr lang="it-IT" dirty="0"/>
          </a:p>
        </p:txBody>
      </p:sp>
    </p:spTree>
    <p:extLst>
      <p:ext uri="{BB962C8B-B14F-4D97-AF65-F5344CB8AC3E}">
        <p14:creationId xmlns:p14="http://schemas.microsoft.com/office/powerpoint/2010/main" val="2103436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16FABD-0916-D143-BB65-E25281266CD0}"/>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E2257D82-8A29-575A-9E62-00F561810990}"/>
              </a:ext>
            </a:extLst>
          </p:cNvPr>
          <p:cNvSpPr>
            <a:spLocks noGrp="1"/>
          </p:cNvSpPr>
          <p:nvPr>
            <p:ph idx="1"/>
          </p:nvPr>
        </p:nvSpPr>
        <p:spPr/>
        <p:txBody>
          <a:bodyPr>
            <a:normAutofit fontScale="62500" lnSpcReduction="20000"/>
          </a:bodyPr>
          <a:lstStyle/>
          <a:p>
            <a:pPr marL="0" indent="0">
              <a:buNone/>
            </a:pPr>
            <a:r>
              <a:rPr lang="it-IT" dirty="0" err="1"/>
              <a:t>mulier</a:t>
            </a:r>
            <a:endParaRPr lang="it-IT" dirty="0"/>
          </a:p>
          <a:p>
            <a:pPr marL="0" indent="0">
              <a:buNone/>
            </a:pPr>
            <a:r>
              <a:rPr lang="it-IT" dirty="0" err="1"/>
              <a:t>Mulieris</a:t>
            </a:r>
            <a:endParaRPr lang="it-IT" dirty="0"/>
          </a:p>
          <a:p>
            <a:pPr marL="0" indent="0">
              <a:buNone/>
            </a:pPr>
            <a:r>
              <a:rPr lang="it-IT" dirty="0"/>
              <a:t>Mulieri</a:t>
            </a:r>
          </a:p>
          <a:p>
            <a:pPr marL="0" indent="0">
              <a:buNone/>
            </a:pPr>
            <a:r>
              <a:rPr lang="it-IT" dirty="0" err="1"/>
              <a:t>Mulierem</a:t>
            </a:r>
            <a:endParaRPr lang="it-IT" dirty="0"/>
          </a:p>
          <a:p>
            <a:pPr marL="0" indent="0">
              <a:buNone/>
            </a:pPr>
            <a:r>
              <a:rPr lang="it-IT" dirty="0"/>
              <a:t>Mulier</a:t>
            </a:r>
          </a:p>
          <a:p>
            <a:pPr marL="0" indent="0">
              <a:buNone/>
            </a:pPr>
            <a:r>
              <a:rPr lang="it-IT" dirty="0" err="1"/>
              <a:t>Muliere</a:t>
            </a:r>
            <a:endParaRPr lang="it-IT" dirty="0"/>
          </a:p>
          <a:p>
            <a:pPr marL="0" indent="0">
              <a:buNone/>
            </a:pPr>
            <a:endParaRPr lang="it-IT" dirty="0"/>
          </a:p>
          <a:p>
            <a:pPr marL="0" indent="0">
              <a:buNone/>
            </a:pPr>
            <a:r>
              <a:rPr lang="it-IT" dirty="0" err="1"/>
              <a:t>Mulieres</a:t>
            </a:r>
            <a:endParaRPr lang="it-IT" dirty="0"/>
          </a:p>
          <a:p>
            <a:pPr marL="0" indent="0">
              <a:buNone/>
            </a:pPr>
            <a:r>
              <a:rPr lang="it-IT" dirty="0" err="1"/>
              <a:t>Mulierum</a:t>
            </a:r>
            <a:endParaRPr lang="it-IT" dirty="0"/>
          </a:p>
          <a:p>
            <a:pPr marL="0" indent="0">
              <a:buNone/>
            </a:pPr>
            <a:r>
              <a:rPr lang="it-IT" dirty="0" err="1"/>
              <a:t>Mulieribus</a:t>
            </a:r>
            <a:endParaRPr lang="it-IT" dirty="0"/>
          </a:p>
          <a:p>
            <a:pPr marL="0" indent="0">
              <a:buNone/>
            </a:pPr>
            <a:r>
              <a:rPr lang="it-IT" dirty="0" err="1"/>
              <a:t>Mulieres</a:t>
            </a:r>
            <a:endParaRPr lang="it-IT" dirty="0"/>
          </a:p>
          <a:p>
            <a:pPr marL="0" indent="0">
              <a:buNone/>
            </a:pPr>
            <a:r>
              <a:rPr lang="it-IT" dirty="0" err="1"/>
              <a:t>Mulieres</a:t>
            </a:r>
            <a:endParaRPr lang="it-IT" dirty="0"/>
          </a:p>
          <a:p>
            <a:pPr marL="0" indent="0">
              <a:buNone/>
            </a:pPr>
            <a:r>
              <a:rPr lang="it-IT" dirty="0" err="1"/>
              <a:t>Mulieribus</a:t>
            </a:r>
            <a:r>
              <a:rPr lang="it-IT" dirty="0"/>
              <a:t> </a:t>
            </a:r>
          </a:p>
        </p:txBody>
      </p:sp>
    </p:spTree>
    <p:extLst>
      <p:ext uri="{BB962C8B-B14F-4D97-AF65-F5344CB8AC3E}">
        <p14:creationId xmlns:p14="http://schemas.microsoft.com/office/powerpoint/2010/main" val="1950438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050653-F9CD-86CE-7CC4-8853FA5EE68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16E6F1C-C234-A072-F870-51326A976BEB}"/>
              </a:ext>
            </a:extLst>
          </p:cNvPr>
          <p:cNvSpPr>
            <a:spLocks noGrp="1"/>
          </p:cNvSpPr>
          <p:nvPr>
            <p:ph idx="1"/>
          </p:nvPr>
        </p:nvSpPr>
        <p:spPr/>
        <p:txBody>
          <a:bodyPr>
            <a:normAutofit fontScale="62500" lnSpcReduction="20000"/>
          </a:bodyPr>
          <a:lstStyle/>
          <a:p>
            <a:pPr marL="0" indent="0">
              <a:buNone/>
            </a:pPr>
            <a:r>
              <a:rPr lang="it-IT" dirty="0"/>
              <a:t>Robur</a:t>
            </a:r>
          </a:p>
          <a:p>
            <a:pPr marL="0" indent="0">
              <a:buNone/>
            </a:pPr>
            <a:r>
              <a:rPr lang="it-IT" dirty="0" err="1"/>
              <a:t>Roburis</a:t>
            </a:r>
            <a:endParaRPr lang="it-IT" dirty="0"/>
          </a:p>
          <a:p>
            <a:pPr marL="0" indent="0">
              <a:buNone/>
            </a:pPr>
            <a:r>
              <a:rPr lang="it-IT" dirty="0" err="1"/>
              <a:t>Roburi</a:t>
            </a:r>
            <a:endParaRPr lang="it-IT" dirty="0"/>
          </a:p>
          <a:p>
            <a:pPr marL="0" indent="0">
              <a:buNone/>
            </a:pPr>
            <a:r>
              <a:rPr lang="it-IT" dirty="0" err="1"/>
              <a:t>Ruburem</a:t>
            </a:r>
            <a:endParaRPr lang="it-IT" dirty="0"/>
          </a:p>
          <a:p>
            <a:pPr marL="0" indent="0">
              <a:buNone/>
            </a:pPr>
            <a:r>
              <a:rPr lang="it-IT" dirty="0" err="1"/>
              <a:t>Rubur</a:t>
            </a:r>
            <a:endParaRPr lang="it-IT" dirty="0"/>
          </a:p>
          <a:p>
            <a:pPr marL="0" indent="0">
              <a:buNone/>
            </a:pPr>
            <a:r>
              <a:rPr lang="it-IT" dirty="0" err="1"/>
              <a:t>Robure</a:t>
            </a:r>
            <a:endParaRPr lang="it-IT" dirty="0"/>
          </a:p>
          <a:p>
            <a:pPr marL="0" indent="0">
              <a:buNone/>
            </a:pPr>
            <a:endParaRPr lang="it-IT" dirty="0"/>
          </a:p>
          <a:p>
            <a:pPr marL="0" indent="0">
              <a:buNone/>
            </a:pPr>
            <a:r>
              <a:rPr lang="it-IT" dirty="0" err="1"/>
              <a:t>Robures</a:t>
            </a:r>
            <a:endParaRPr lang="it-IT" dirty="0"/>
          </a:p>
          <a:p>
            <a:pPr marL="0" indent="0">
              <a:buNone/>
            </a:pPr>
            <a:r>
              <a:rPr lang="it-IT" dirty="0" err="1"/>
              <a:t>roburum</a:t>
            </a:r>
            <a:r>
              <a:rPr lang="it-IT" dirty="0"/>
              <a:t>+</a:t>
            </a:r>
          </a:p>
          <a:p>
            <a:pPr marL="0" indent="0">
              <a:buNone/>
            </a:pPr>
            <a:r>
              <a:rPr lang="it-IT" dirty="0" err="1"/>
              <a:t>Roburibus</a:t>
            </a:r>
            <a:endParaRPr lang="it-IT" dirty="0"/>
          </a:p>
          <a:p>
            <a:pPr marL="0" indent="0">
              <a:buNone/>
            </a:pPr>
            <a:r>
              <a:rPr lang="it-IT" dirty="0" err="1"/>
              <a:t>Robures</a:t>
            </a:r>
            <a:endParaRPr lang="it-IT" dirty="0"/>
          </a:p>
          <a:p>
            <a:pPr marL="0" indent="0">
              <a:buNone/>
            </a:pPr>
            <a:r>
              <a:rPr lang="it-IT" dirty="0" err="1"/>
              <a:t>Robures</a:t>
            </a:r>
            <a:endParaRPr lang="it-IT" dirty="0"/>
          </a:p>
          <a:p>
            <a:pPr marL="0" indent="0">
              <a:buNone/>
            </a:pPr>
            <a:r>
              <a:rPr lang="it-IT" dirty="0" err="1"/>
              <a:t>Roburibus</a:t>
            </a:r>
            <a:endParaRPr lang="it-IT" dirty="0"/>
          </a:p>
          <a:p>
            <a:pPr marL="0" indent="0">
              <a:buNone/>
            </a:pPr>
            <a:endParaRPr lang="it-IT" dirty="0"/>
          </a:p>
        </p:txBody>
      </p:sp>
    </p:spTree>
    <p:extLst>
      <p:ext uri="{BB962C8B-B14F-4D97-AF65-F5344CB8AC3E}">
        <p14:creationId xmlns:p14="http://schemas.microsoft.com/office/powerpoint/2010/main" val="3178790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2A0E18-36EA-68C1-06F1-140088CFB228}"/>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E56537EF-8FAD-EC04-CF44-04BEEFEF6BB2}"/>
              </a:ext>
            </a:extLst>
          </p:cNvPr>
          <p:cNvSpPr>
            <a:spLocks noGrp="1"/>
          </p:cNvSpPr>
          <p:nvPr>
            <p:ph idx="1"/>
          </p:nvPr>
        </p:nvSpPr>
        <p:spPr/>
        <p:txBody>
          <a:bodyPr>
            <a:normAutofit fontScale="62500" lnSpcReduction="20000"/>
          </a:bodyPr>
          <a:lstStyle/>
          <a:p>
            <a:pPr marL="0" indent="0">
              <a:buNone/>
            </a:pPr>
            <a:r>
              <a:rPr lang="it-IT" dirty="0"/>
              <a:t>Mater</a:t>
            </a:r>
          </a:p>
          <a:p>
            <a:pPr marL="0" indent="0">
              <a:buNone/>
            </a:pPr>
            <a:r>
              <a:rPr lang="it-IT" dirty="0" err="1"/>
              <a:t>Matr-is</a:t>
            </a:r>
            <a:endParaRPr lang="it-IT" dirty="0"/>
          </a:p>
          <a:p>
            <a:pPr marL="0" indent="0">
              <a:buNone/>
            </a:pPr>
            <a:r>
              <a:rPr lang="it-IT" dirty="0"/>
              <a:t>Matri</a:t>
            </a:r>
          </a:p>
          <a:p>
            <a:pPr marL="0" indent="0">
              <a:buNone/>
            </a:pPr>
            <a:r>
              <a:rPr lang="it-IT" dirty="0" err="1"/>
              <a:t>Matrem</a:t>
            </a:r>
            <a:endParaRPr lang="it-IT" dirty="0"/>
          </a:p>
          <a:p>
            <a:pPr marL="0" indent="0">
              <a:buNone/>
            </a:pPr>
            <a:r>
              <a:rPr lang="it-IT" dirty="0"/>
              <a:t>Mater</a:t>
            </a:r>
          </a:p>
          <a:p>
            <a:pPr marL="0" indent="0">
              <a:buNone/>
            </a:pPr>
            <a:r>
              <a:rPr lang="it-IT" dirty="0"/>
              <a:t>Matre</a:t>
            </a:r>
          </a:p>
          <a:p>
            <a:pPr marL="0" indent="0">
              <a:buNone/>
            </a:pPr>
            <a:endParaRPr lang="it-IT" dirty="0"/>
          </a:p>
          <a:p>
            <a:pPr marL="0" indent="0">
              <a:buNone/>
            </a:pPr>
            <a:r>
              <a:rPr lang="it-IT" dirty="0"/>
              <a:t>Matres</a:t>
            </a:r>
          </a:p>
          <a:p>
            <a:pPr marL="0" indent="0">
              <a:buNone/>
            </a:pPr>
            <a:r>
              <a:rPr lang="it-IT" dirty="0" err="1"/>
              <a:t>Matrum</a:t>
            </a:r>
            <a:endParaRPr lang="it-IT" dirty="0"/>
          </a:p>
          <a:p>
            <a:pPr marL="0" indent="0">
              <a:buNone/>
            </a:pPr>
            <a:r>
              <a:rPr lang="it-IT" dirty="0" err="1"/>
              <a:t>Matribus</a:t>
            </a:r>
            <a:endParaRPr lang="it-IT" dirty="0"/>
          </a:p>
          <a:p>
            <a:pPr marL="0" indent="0">
              <a:buNone/>
            </a:pPr>
            <a:r>
              <a:rPr lang="it-IT" dirty="0"/>
              <a:t>Matres</a:t>
            </a:r>
          </a:p>
          <a:p>
            <a:pPr marL="0" indent="0">
              <a:buNone/>
            </a:pPr>
            <a:r>
              <a:rPr lang="it-IT" dirty="0"/>
              <a:t>Matres</a:t>
            </a:r>
          </a:p>
          <a:p>
            <a:pPr marL="0" indent="0">
              <a:buNone/>
            </a:pPr>
            <a:r>
              <a:rPr lang="it-IT"/>
              <a:t>matribus</a:t>
            </a:r>
            <a:endParaRPr lang="it-IT" dirty="0"/>
          </a:p>
        </p:txBody>
      </p:sp>
    </p:spTree>
    <p:extLst>
      <p:ext uri="{BB962C8B-B14F-4D97-AF65-F5344CB8AC3E}">
        <p14:creationId xmlns:p14="http://schemas.microsoft.com/office/powerpoint/2010/main" val="311638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F52806-DE42-2C2F-6BAC-E62AF033C287}"/>
              </a:ext>
            </a:extLst>
          </p:cNvPr>
          <p:cNvSpPr>
            <a:spLocks noGrp="1"/>
          </p:cNvSpPr>
          <p:nvPr>
            <p:ph type="title"/>
          </p:nvPr>
        </p:nvSpPr>
        <p:spPr/>
        <p:txBody>
          <a:bodyPr>
            <a:normAutofit fontScale="90000"/>
          </a:bodyPr>
          <a:lstStyle/>
          <a:p>
            <a:r>
              <a:rPr lang="it-IT" dirty="0"/>
              <a:t>Sostantivi in liquida</a:t>
            </a:r>
            <a:br>
              <a:rPr lang="it-IT" dirty="0"/>
            </a:br>
            <a:br>
              <a:rPr lang="it-IT" dirty="0"/>
            </a:br>
            <a:endParaRPr lang="it-IT" dirty="0"/>
          </a:p>
        </p:txBody>
      </p:sp>
      <p:sp>
        <p:nvSpPr>
          <p:cNvPr id="3" name="Segnaposto contenuto 2">
            <a:extLst>
              <a:ext uri="{FF2B5EF4-FFF2-40B4-BE49-F238E27FC236}">
                <a16:creationId xmlns:a16="http://schemas.microsoft.com/office/drawing/2014/main" id="{3ACA4B00-81C0-41A8-7348-C77D8605551F}"/>
              </a:ext>
            </a:extLst>
          </p:cNvPr>
          <p:cNvSpPr>
            <a:spLocks noGrp="1"/>
          </p:cNvSpPr>
          <p:nvPr>
            <p:ph idx="1"/>
          </p:nvPr>
        </p:nvSpPr>
        <p:spPr/>
        <p:txBody>
          <a:bodyPr/>
          <a:lstStyle/>
          <a:p>
            <a:r>
              <a:rPr lang="it-IT" dirty="0"/>
              <a:t>l-r</a:t>
            </a:r>
            <a:br>
              <a:rPr lang="it-IT" dirty="0"/>
            </a:br>
            <a:r>
              <a:rPr lang="it-IT" dirty="0"/>
              <a:t>l o </a:t>
            </a:r>
            <a:r>
              <a:rPr lang="it-IT" dirty="0" err="1"/>
              <a:t>r+i</a:t>
            </a:r>
            <a:r>
              <a:rPr lang="it-IT" dirty="0"/>
              <a:t> </a:t>
            </a:r>
            <a:br>
              <a:rPr lang="it-IT" dirty="0"/>
            </a:br>
            <a:r>
              <a:rPr lang="it-IT" dirty="0" err="1"/>
              <a:t>vocale+r</a:t>
            </a:r>
            <a:endParaRPr lang="it-IT" dirty="0"/>
          </a:p>
          <a:p>
            <a:pPr marL="0" indent="0">
              <a:buNone/>
            </a:pPr>
            <a:r>
              <a:rPr lang="it-IT" dirty="0"/>
              <a:t>Ur </a:t>
            </a:r>
          </a:p>
          <a:p>
            <a:pPr marL="0" indent="0">
              <a:buNone/>
            </a:pPr>
            <a:r>
              <a:rPr lang="it-IT" dirty="0" err="1"/>
              <a:t>er</a:t>
            </a:r>
            <a:br>
              <a:rPr lang="it-IT" dirty="0"/>
            </a:br>
            <a:endParaRPr lang="it-IT" dirty="0"/>
          </a:p>
        </p:txBody>
      </p:sp>
    </p:spTree>
    <p:extLst>
      <p:ext uri="{BB962C8B-B14F-4D97-AF65-F5344CB8AC3E}">
        <p14:creationId xmlns:p14="http://schemas.microsoft.com/office/powerpoint/2010/main" val="2153798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1C0FB1-8C19-811B-9E0C-B3749BA77ED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53347DD-C280-6C8B-2D24-7F3697C58982}"/>
              </a:ext>
            </a:extLst>
          </p:cNvPr>
          <p:cNvSpPr>
            <a:spLocks noGrp="1"/>
          </p:cNvSpPr>
          <p:nvPr>
            <p:ph idx="1"/>
          </p:nvPr>
        </p:nvSpPr>
        <p:spPr/>
        <p:txBody>
          <a:bodyPr/>
          <a:lstStyle/>
          <a:p>
            <a:r>
              <a:rPr lang="it-IT" dirty="0" err="1"/>
              <a:t>Vocale+lis</a:t>
            </a:r>
            <a:endParaRPr lang="it-IT" dirty="0"/>
          </a:p>
          <a:p>
            <a:r>
              <a:rPr lang="it-IT" dirty="0" err="1"/>
              <a:t>Vocale+ris</a:t>
            </a:r>
            <a:endParaRPr lang="it-IT" dirty="0"/>
          </a:p>
          <a:p>
            <a:r>
              <a:rPr lang="it-IT" dirty="0" err="1"/>
              <a:t>Vocale+oris</a:t>
            </a:r>
            <a:endParaRPr lang="it-IT" dirty="0"/>
          </a:p>
          <a:p>
            <a:r>
              <a:rPr lang="it-IT" dirty="0"/>
              <a:t>tris</a:t>
            </a:r>
          </a:p>
        </p:txBody>
      </p:sp>
    </p:spTree>
    <p:extLst>
      <p:ext uri="{BB962C8B-B14F-4D97-AF65-F5344CB8AC3E}">
        <p14:creationId xmlns:p14="http://schemas.microsoft.com/office/powerpoint/2010/main" val="3202169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2E66CE-710D-E8F7-F9BC-226E148AF64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F9527782-3E9B-67F7-8EFD-7AE55788310B}"/>
              </a:ext>
            </a:extLst>
          </p:cNvPr>
          <p:cNvSpPr>
            <a:spLocks noGrp="1"/>
          </p:cNvSpPr>
          <p:nvPr>
            <p:ph idx="1"/>
          </p:nvPr>
        </p:nvSpPr>
        <p:spPr/>
        <p:txBody>
          <a:bodyPr/>
          <a:lstStyle/>
          <a:p>
            <a:r>
              <a:rPr lang="it-IT" dirty="0"/>
              <a:t>Sol</a:t>
            </a:r>
          </a:p>
          <a:p>
            <a:r>
              <a:rPr lang="it-IT" dirty="0"/>
              <a:t>Sol-</a:t>
            </a:r>
            <a:r>
              <a:rPr lang="it-IT" dirty="0" err="1"/>
              <a:t>is</a:t>
            </a:r>
            <a:endParaRPr lang="it-IT" dirty="0"/>
          </a:p>
          <a:p>
            <a:r>
              <a:rPr lang="it-IT" dirty="0"/>
              <a:t>Sol-i</a:t>
            </a:r>
          </a:p>
          <a:p>
            <a:pPr marL="0" indent="0">
              <a:buNone/>
            </a:pPr>
            <a:r>
              <a:rPr lang="it-IT" dirty="0"/>
              <a:t>Sol-em</a:t>
            </a:r>
          </a:p>
          <a:p>
            <a:pPr marL="0" indent="0">
              <a:buNone/>
            </a:pPr>
            <a:r>
              <a:rPr lang="it-IT" dirty="0"/>
              <a:t>Sol</a:t>
            </a:r>
          </a:p>
          <a:p>
            <a:pPr marL="0" indent="0">
              <a:buNone/>
            </a:pPr>
            <a:r>
              <a:rPr lang="it-IT" dirty="0"/>
              <a:t>sole</a:t>
            </a:r>
          </a:p>
        </p:txBody>
      </p:sp>
    </p:spTree>
    <p:extLst>
      <p:ext uri="{BB962C8B-B14F-4D97-AF65-F5344CB8AC3E}">
        <p14:creationId xmlns:p14="http://schemas.microsoft.com/office/powerpoint/2010/main" val="4254130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975CF0-CF20-032F-881E-244B2CB00625}"/>
              </a:ext>
            </a:extLst>
          </p:cNvPr>
          <p:cNvSpPr>
            <a:spLocks noGrp="1"/>
          </p:cNvSpPr>
          <p:nvPr>
            <p:ph type="title"/>
          </p:nvPr>
        </p:nvSpPr>
        <p:spPr/>
        <p:txBody>
          <a:bodyPr>
            <a:normAutofit fontScale="90000"/>
          </a:bodyPr>
          <a:lstStyle/>
          <a:p>
            <a:r>
              <a:rPr lang="it-IT" dirty="0"/>
              <a:t>Sostantivi in </a:t>
            </a:r>
            <a:r>
              <a:rPr lang="it-IT" dirty="0" err="1"/>
              <a:t>us</a:t>
            </a:r>
            <a:r>
              <a:rPr lang="it-IT" dirty="0"/>
              <a:t> hanno il nominativo in </a:t>
            </a:r>
            <a:r>
              <a:rPr lang="it-IT" dirty="0" err="1"/>
              <a:t>us</a:t>
            </a:r>
            <a:br>
              <a:rPr lang="it-IT" dirty="0"/>
            </a:br>
            <a:r>
              <a:rPr lang="it-IT" dirty="0"/>
              <a:t>ma sono della terza declinazione </a:t>
            </a:r>
            <a:br>
              <a:rPr lang="it-IT" dirty="0"/>
            </a:br>
            <a:endParaRPr lang="it-IT" dirty="0"/>
          </a:p>
        </p:txBody>
      </p:sp>
      <p:sp>
        <p:nvSpPr>
          <p:cNvPr id="3" name="Segnaposto contenuto 2">
            <a:extLst>
              <a:ext uri="{FF2B5EF4-FFF2-40B4-BE49-F238E27FC236}">
                <a16:creationId xmlns:a16="http://schemas.microsoft.com/office/drawing/2014/main" id="{055E5A6E-8010-3C35-610B-EEB67477EBF9}"/>
              </a:ext>
            </a:extLst>
          </p:cNvPr>
          <p:cNvSpPr>
            <a:spLocks noGrp="1"/>
          </p:cNvSpPr>
          <p:nvPr>
            <p:ph idx="1"/>
          </p:nvPr>
        </p:nvSpPr>
        <p:spPr/>
        <p:txBody>
          <a:bodyPr/>
          <a:lstStyle/>
          <a:p>
            <a:r>
              <a:rPr lang="it-IT" dirty="0"/>
              <a:t>Sostantivi che si definiscono sigmatici proprio perché terminano in -s</a:t>
            </a:r>
          </a:p>
          <a:p>
            <a:endParaRPr lang="it-IT" dirty="0"/>
          </a:p>
          <a:p>
            <a:r>
              <a:rPr lang="it-IT" dirty="0"/>
              <a:t>Genitivo solitamente diventano-vocale </a:t>
            </a:r>
            <a:r>
              <a:rPr lang="it-IT" dirty="0" err="1"/>
              <a:t>breve+ris</a:t>
            </a:r>
            <a:endParaRPr lang="it-IT" dirty="0"/>
          </a:p>
          <a:p>
            <a:endParaRPr lang="it-IT" dirty="0"/>
          </a:p>
          <a:p>
            <a:r>
              <a:rPr lang="it-IT" dirty="0" err="1"/>
              <a:t>Facinus</a:t>
            </a:r>
            <a:r>
              <a:rPr lang="it-IT" dirty="0"/>
              <a:t>- </a:t>
            </a:r>
            <a:r>
              <a:rPr lang="it-IT" dirty="0" err="1"/>
              <a:t>facinoris</a:t>
            </a:r>
            <a:r>
              <a:rPr lang="it-IT" dirty="0"/>
              <a:t> al genitivo</a:t>
            </a:r>
          </a:p>
          <a:p>
            <a:r>
              <a:rPr lang="it-IT" dirty="0"/>
              <a:t>Desinenza del genitivo va applicata a tutta la declinazione</a:t>
            </a:r>
          </a:p>
        </p:txBody>
      </p:sp>
    </p:spTree>
    <p:extLst>
      <p:ext uri="{BB962C8B-B14F-4D97-AF65-F5344CB8AC3E}">
        <p14:creationId xmlns:p14="http://schemas.microsoft.com/office/powerpoint/2010/main" val="3797203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2A9128-6A2E-F1C1-D19F-59A2C60B212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75089B7-CA44-8566-9B5F-2214BE77B940}"/>
              </a:ext>
            </a:extLst>
          </p:cNvPr>
          <p:cNvSpPr>
            <a:spLocks noGrp="1"/>
          </p:cNvSpPr>
          <p:nvPr>
            <p:ph idx="1"/>
          </p:nvPr>
        </p:nvSpPr>
        <p:spPr/>
        <p:txBody>
          <a:bodyPr>
            <a:normAutofit fontScale="62500" lnSpcReduction="20000"/>
          </a:bodyPr>
          <a:lstStyle/>
          <a:p>
            <a:r>
              <a:rPr lang="it-IT" dirty="0" err="1"/>
              <a:t>Facinus</a:t>
            </a:r>
            <a:endParaRPr lang="it-IT" dirty="0"/>
          </a:p>
          <a:p>
            <a:r>
              <a:rPr lang="it-IT" dirty="0" err="1"/>
              <a:t>Facin-oris</a:t>
            </a:r>
            <a:endParaRPr lang="it-IT" dirty="0"/>
          </a:p>
          <a:p>
            <a:r>
              <a:rPr lang="it-IT" dirty="0" err="1"/>
              <a:t>Facin</a:t>
            </a:r>
            <a:r>
              <a:rPr lang="it-IT" dirty="0"/>
              <a:t>-ori</a:t>
            </a:r>
          </a:p>
          <a:p>
            <a:r>
              <a:rPr lang="it-IT" dirty="0" err="1"/>
              <a:t>Facin-orem</a:t>
            </a:r>
            <a:endParaRPr lang="it-IT" dirty="0"/>
          </a:p>
          <a:p>
            <a:r>
              <a:rPr lang="it-IT" dirty="0" err="1"/>
              <a:t>Facinus</a:t>
            </a:r>
            <a:endParaRPr lang="it-IT" dirty="0"/>
          </a:p>
          <a:p>
            <a:r>
              <a:rPr lang="it-IT" dirty="0" err="1"/>
              <a:t>Facin</a:t>
            </a:r>
            <a:r>
              <a:rPr lang="it-IT" dirty="0"/>
              <a:t>-ore</a:t>
            </a:r>
          </a:p>
          <a:p>
            <a:r>
              <a:rPr lang="it-IT" dirty="0" err="1"/>
              <a:t>Facinoeres</a:t>
            </a:r>
            <a:endParaRPr lang="it-IT" dirty="0"/>
          </a:p>
          <a:p>
            <a:r>
              <a:rPr lang="it-IT" dirty="0" err="1"/>
              <a:t>Facinor-um</a:t>
            </a:r>
            <a:endParaRPr lang="it-IT" dirty="0"/>
          </a:p>
          <a:p>
            <a:r>
              <a:rPr lang="it-IT" dirty="0" err="1"/>
              <a:t>Facinoribus</a:t>
            </a:r>
            <a:endParaRPr lang="it-IT" dirty="0"/>
          </a:p>
          <a:p>
            <a:r>
              <a:rPr lang="it-IT" dirty="0" err="1"/>
              <a:t>Facinores</a:t>
            </a:r>
            <a:endParaRPr lang="it-IT" dirty="0"/>
          </a:p>
          <a:p>
            <a:r>
              <a:rPr lang="it-IT" dirty="0" err="1"/>
              <a:t>Facinores</a:t>
            </a:r>
            <a:endParaRPr lang="it-IT" dirty="0"/>
          </a:p>
          <a:p>
            <a:endParaRPr lang="it-IT" dirty="0"/>
          </a:p>
          <a:p>
            <a:r>
              <a:rPr lang="it-IT" dirty="0" err="1"/>
              <a:t>Facinoribus</a:t>
            </a:r>
            <a:endParaRPr lang="it-IT" dirty="0"/>
          </a:p>
          <a:p>
            <a:endParaRPr lang="it-IT" dirty="0"/>
          </a:p>
        </p:txBody>
      </p:sp>
    </p:spTree>
    <p:extLst>
      <p:ext uri="{BB962C8B-B14F-4D97-AF65-F5344CB8AC3E}">
        <p14:creationId xmlns:p14="http://schemas.microsoft.com/office/powerpoint/2010/main" val="1947549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B30DE0-FBD7-F24A-30A7-21122102185F}"/>
              </a:ext>
            </a:extLst>
          </p:cNvPr>
          <p:cNvSpPr>
            <a:spLocks noGrp="1"/>
          </p:cNvSpPr>
          <p:nvPr>
            <p:ph type="title"/>
          </p:nvPr>
        </p:nvSpPr>
        <p:spPr/>
        <p:txBody>
          <a:bodyPr/>
          <a:lstStyle/>
          <a:p>
            <a:r>
              <a:rPr lang="it-IT" dirty="0"/>
              <a:t>IV DECLINAZIONE : Sostantivi maschili e femminili</a:t>
            </a:r>
          </a:p>
        </p:txBody>
      </p:sp>
      <p:sp>
        <p:nvSpPr>
          <p:cNvPr id="3" name="Segnaposto contenuto 2">
            <a:extLst>
              <a:ext uri="{FF2B5EF4-FFF2-40B4-BE49-F238E27FC236}">
                <a16:creationId xmlns:a16="http://schemas.microsoft.com/office/drawing/2014/main" id="{24DC0EB0-06FC-CB55-37E7-8B9EFE1ABCE9}"/>
              </a:ext>
            </a:extLst>
          </p:cNvPr>
          <p:cNvSpPr>
            <a:spLocks noGrp="1"/>
          </p:cNvSpPr>
          <p:nvPr>
            <p:ph idx="1"/>
          </p:nvPr>
        </p:nvSpPr>
        <p:spPr/>
        <p:txBody>
          <a:bodyPr/>
          <a:lstStyle/>
          <a:p>
            <a:pPr marL="0" indent="0">
              <a:buNone/>
            </a:pPr>
            <a:r>
              <a:rPr lang="it-IT" dirty="0" err="1"/>
              <a:t>Fructus</a:t>
            </a:r>
            <a:r>
              <a:rPr lang="it-IT" dirty="0"/>
              <a:t>			</a:t>
            </a:r>
            <a:r>
              <a:rPr lang="it-IT" dirty="0" err="1"/>
              <a:t>fructus</a:t>
            </a:r>
            <a:r>
              <a:rPr lang="it-IT" dirty="0"/>
              <a:t> </a:t>
            </a:r>
          </a:p>
          <a:p>
            <a:pPr marL="0" indent="0">
              <a:buNone/>
            </a:pPr>
            <a:r>
              <a:rPr lang="it-IT" dirty="0" err="1"/>
              <a:t>Fructus</a:t>
            </a:r>
            <a:r>
              <a:rPr lang="it-IT" dirty="0"/>
              <a:t>			</a:t>
            </a:r>
            <a:r>
              <a:rPr lang="it-IT" dirty="0" err="1"/>
              <a:t>fructu-um</a:t>
            </a:r>
            <a:r>
              <a:rPr lang="it-IT" dirty="0"/>
              <a:t> </a:t>
            </a:r>
          </a:p>
          <a:p>
            <a:pPr marL="0" indent="0">
              <a:buNone/>
            </a:pPr>
            <a:r>
              <a:rPr lang="it-IT" dirty="0" err="1"/>
              <a:t>Fructui</a:t>
            </a:r>
            <a:r>
              <a:rPr lang="it-IT" dirty="0"/>
              <a:t>			</a:t>
            </a:r>
            <a:r>
              <a:rPr lang="it-IT" dirty="0" err="1"/>
              <a:t>fructibus</a:t>
            </a:r>
            <a:endParaRPr lang="it-IT" dirty="0"/>
          </a:p>
          <a:p>
            <a:pPr marL="0" indent="0">
              <a:buNone/>
            </a:pPr>
            <a:r>
              <a:rPr lang="it-IT" dirty="0" err="1"/>
              <a:t>Fructum</a:t>
            </a:r>
            <a:r>
              <a:rPr lang="it-IT" dirty="0"/>
              <a:t>			</a:t>
            </a:r>
            <a:r>
              <a:rPr lang="it-IT" dirty="0" err="1"/>
              <a:t>fructus</a:t>
            </a:r>
            <a:endParaRPr lang="it-IT" dirty="0"/>
          </a:p>
          <a:p>
            <a:pPr marL="0" indent="0">
              <a:buNone/>
            </a:pPr>
            <a:r>
              <a:rPr lang="it-IT" dirty="0" err="1"/>
              <a:t>Fructus</a:t>
            </a:r>
            <a:r>
              <a:rPr lang="it-IT" dirty="0"/>
              <a:t>			</a:t>
            </a:r>
            <a:r>
              <a:rPr lang="it-IT" dirty="0" err="1"/>
              <a:t>fructus</a:t>
            </a:r>
            <a:endParaRPr lang="it-IT" dirty="0"/>
          </a:p>
          <a:p>
            <a:pPr marL="0" indent="0">
              <a:buNone/>
            </a:pPr>
            <a:r>
              <a:rPr lang="it-IT" dirty="0" err="1"/>
              <a:t>Fructu</a:t>
            </a:r>
            <a:r>
              <a:rPr lang="it-IT" dirty="0"/>
              <a:t> 			</a:t>
            </a:r>
            <a:r>
              <a:rPr lang="it-IT" dirty="0" err="1"/>
              <a:t>fructibus</a:t>
            </a:r>
            <a:endParaRPr lang="it-IT" dirty="0"/>
          </a:p>
        </p:txBody>
      </p:sp>
    </p:spTree>
    <p:extLst>
      <p:ext uri="{BB962C8B-B14F-4D97-AF65-F5344CB8AC3E}">
        <p14:creationId xmlns:p14="http://schemas.microsoft.com/office/powerpoint/2010/main" val="2676088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75D725-BEE8-DAE7-B5CA-BD0248AD6C55}"/>
              </a:ext>
            </a:extLst>
          </p:cNvPr>
          <p:cNvSpPr>
            <a:spLocks noGrp="1"/>
          </p:cNvSpPr>
          <p:nvPr>
            <p:ph type="title"/>
          </p:nvPr>
        </p:nvSpPr>
        <p:spPr/>
        <p:txBody>
          <a:bodyPr/>
          <a:lstStyle/>
          <a:p>
            <a:r>
              <a:rPr lang="it-IT" dirty="0"/>
              <a:t>IV DECLINAZIONE: sostantivi neutri </a:t>
            </a:r>
          </a:p>
        </p:txBody>
      </p:sp>
      <p:sp>
        <p:nvSpPr>
          <p:cNvPr id="3" name="Segnaposto contenuto 2">
            <a:extLst>
              <a:ext uri="{FF2B5EF4-FFF2-40B4-BE49-F238E27FC236}">
                <a16:creationId xmlns:a16="http://schemas.microsoft.com/office/drawing/2014/main" id="{729E7F11-825C-7EF9-87B6-108BA9A0BE5E}"/>
              </a:ext>
            </a:extLst>
          </p:cNvPr>
          <p:cNvSpPr>
            <a:spLocks noGrp="1"/>
          </p:cNvSpPr>
          <p:nvPr>
            <p:ph idx="1"/>
          </p:nvPr>
        </p:nvSpPr>
        <p:spPr/>
        <p:txBody>
          <a:bodyPr/>
          <a:lstStyle/>
          <a:p>
            <a:pPr marL="0" indent="0">
              <a:buNone/>
            </a:pPr>
            <a:r>
              <a:rPr lang="it-IT" dirty="0" err="1"/>
              <a:t>Cornu</a:t>
            </a:r>
            <a:r>
              <a:rPr lang="it-IT" dirty="0"/>
              <a:t>			</a:t>
            </a:r>
            <a:r>
              <a:rPr lang="it-IT" dirty="0" err="1"/>
              <a:t>cornua</a:t>
            </a:r>
            <a:endParaRPr lang="it-IT" dirty="0"/>
          </a:p>
          <a:p>
            <a:pPr marL="0" indent="0">
              <a:buNone/>
            </a:pPr>
            <a:r>
              <a:rPr lang="it-IT" dirty="0"/>
              <a:t>Cornus		</a:t>
            </a:r>
            <a:r>
              <a:rPr lang="it-IT" dirty="0" err="1"/>
              <a:t>cornu-um</a:t>
            </a:r>
            <a:endParaRPr lang="it-IT" dirty="0"/>
          </a:p>
          <a:p>
            <a:pPr marL="0" indent="0">
              <a:buNone/>
            </a:pPr>
            <a:r>
              <a:rPr lang="it-IT" dirty="0" err="1"/>
              <a:t>Cornui</a:t>
            </a:r>
            <a:r>
              <a:rPr lang="it-IT" dirty="0"/>
              <a:t>		</a:t>
            </a:r>
            <a:r>
              <a:rPr lang="it-IT" dirty="0" err="1"/>
              <a:t>cornibus</a:t>
            </a:r>
            <a:endParaRPr lang="it-IT" dirty="0"/>
          </a:p>
          <a:p>
            <a:pPr marL="0" indent="0">
              <a:buNone/>
            </a:pPr>
            <a:r>
              <a:rPr lang="it-IT" dirty="0" err="1"/>
              <a:t>Cornu</a:t>
            </a:r>
            <a:r>
              <a:rPr lang="it-IT" dirty="0"/>
              <a:t>			</a:t>
            </a:r>
            <a:r>
              <a:rPr lang="it-IT" dirty="0" err="1"/>
              <a:t>cornua</a:t>
            </a:r>
            <a:endParaRPr lang="it-IT" dirty="0"/>
          </a:p>
          <a:p>
            <a:pPr marL="0" indent="0">
              <a:buNone/>
            </a:pPr>
            <a:r>
              <a:rPr lang="it-IT" dirty="0" err="1"/>
              <a:t>Cornu</a:t>
            </a:r>
            <a:r>
              <a:rPr lang="it-IT" dirty="0"/>
              <a:t>			</a:t>
            </a:r>
            <a:r>
              <a:rPr lang="it-IT" dirty="0" err="1"/>
              <a:t>cornua</a:t>
            </a:r>
            <a:endParaRPr lang="it-IT" dirty="0"/>
          </a:p>
          <a:p>
            <a:pPr marL="0" indent="0">
              <a:buNone/>
            </a:pPr>
            <a:r>
              <a:rPr lang="it-IT" dirty="0" err="1"/>
              <a:t>Cornu</a:t>
            </a:r>
            <a:r>
              <a:rPr lang="it-IT" dirty="0"/>
              <a:t>			</a:t>
            </a:r>
            <a:r>
              <a:rPr lang="it-IT" dirty="0" err="1"/>
              <a:t>cornibus</a:t>
            </a:r>
            <a:endParaRPr lang="it-IT" dirty="0"/>
          </a:p>
        </p:txBody>
      </p:sp>
    </p:spTree>
    <p:extLst>
      <p:ext uri="{BB962C8B-B14F-4D97-AF65-F5344CB8AC3E}">
        <p14:creationId xmlns:p14="http://schemas.microsoft.com/office/powerpoint/2010/main" val="2870027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86FFCA-6576-DD29-BC1C-DFD1524B2DB8}"/>
              </a:ext>
            </a:extLst>
          </p:cNvPr>
          <p:cNvSpPr>
            <a:spLocks noGrp="1"/>
          </p:cNvSpPr>
          <p:nvPr>
            <p:ph type="title"/>
          </p:nvPr>
        </p:nvSpPr>
        <p:spPr/>
        <p:txBody>
          <a:bodyPr/>
          <a:lstStyle/>
          <a:p>
            <a:r>
              <a:rPr lang="it-IT" dirty="0"/>
              <a:t>V DECLINAZIONE</a:t>
            </a:r>
          </a:p>
        </p:txBody>
      </p:sp>
      <p:sp>
        <p:nvSpPr>
          <p:cNvPr id="3" name="Segnaposto contenuto 2">
            <a:extLst>
              <a:ext uri="{FF2B5EF4-FFF2-40B4-BE49-F238E27FC236}">
                <a16:creationId xmlns:a16="http://schemas.microsoft.com/office/drawing/2014/main" id="{981FC03D-164F-91AD-D101-4FF3A6EDB314}"/>
              </a:ext>
            </a:extLst>
          </p:cNvPr>
          <p:cNvSpPr>
            <a:spLocks noGrp="1"/>
          </p:cNvSpPr>
          <p:nvPr>
            <p:ph idx="1"/>
          </p:nvPr>
        </p:nvSpPr>
        <p:spPr/>
        <p:txBody>
          <a:bodyPr/>
          <a:lstStyle/>
          <a:p>
            <a:pPr marL="0" indent="0">
              <a:buNone/>
            </a:pPr>
            <a:r>
              <a:rPr lang="it-IT" dirty="0"/>
              <a:t>Res			res</a:t>
            </a:r>
          </a:p>
          <a:p>
            <a:pPr marL="0" indent="0">
              <a:buNone/>
            </a:pPr>
            <a:r>
              <a:rPr lang="it-IT" dirty="0"/>
              <a:t>Rei			rerum</a:t>
            </a:r>
          </a:p>
          <a:p>
            <a:pPr marL="0" indent="0">
              <a:buNone/>
            </a:pPr>
            <a:r>
              <a:rPr lang="it-IT" dirty="0"/>
              <a:t>Rei			rebus</a:t>
            </a:r>
          </a:p>
          <a:p>
            <a:pPr marL="0" indent="0">
              <a:buNone/>
            </a:pPr>
            <a:r>
              <a:rPr lang="it-IT" dirty="0"/>
              <a:t>Rem			res</a:t>
            </a:r>
          </a:p>
          <a:p>
            <a:pPr marL="0" indent="0">
              <a:buNone/>
            </a:pPr>
            <a:r>
              <a:rPr lang="it-IT" dirty="0"/>
              <a:t>Res			res</a:t>
            </a:r>
          </a:p>
          <a:p>
            <a:pPr marL="0" indent="0">
              <a:buNone/>
            </a:pPr>
            <a:r>
              <a:rPr lang="it-IT" dirty="0"/>
              <a:t>Re			rebus</a:t>
            </a:r>
          </a:p>
        </p:txBody>
      </p:sp>
    </p:spTree>
    <p:extLst>
      <p:ext uri="{BB962C8B-B14F-4D97-AF65-F5344CB8AC3E}">
        <p14:creationId xmlns:p14="http://schemas.microsoft.com/office/powerpoint/2010/main" val="1168160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AE8EE1-60EC-B1F2-5672-00EA5FD3ED7C}"/>
              </a:ext>
            </a:extLst>
          </p:cNvPr>
          <p:cNvSpPr>
            <a:spLocks noGrp="1"/>
          </p:cNvSpPr>
          <p:nvPr>
            <p:ph type="title"/>
          </p:nvPr>
        </p:nvSpPr>
        <p:spPr/>
        <p:txBody>
          <a:bodyPr/>
          <a:lstStyle/>
          <a:p>
            <a:r>
              <a:rPr lang="it-IT" dirty="0"/>
              <a:t>INDICATIVO: Formazione dei verbi</a:t>
            </a:r>
          </a:p>
        </p:txBody>
      </p:sp>
      <p:sp>
        <p:nvSpPr>
          <p:cNvPr id="3" name="Segnaposto contenuto 2">
            <a:extLst>
              <a:ext uri="{FF2B5EF4-FFF2-40B4-BE49-F238E27FC236}">
                <a16:creationId xmlns:a16="http://schemas.microsoft.com/office/drawing/2014/main" id="{8358585E-9BE9-E2B8-AC38-2E770ADE77BE}"/>
              </a:ext>
            </a:extLst>
          </p:cNvPr>
          <p:cNvSpPr>
            <a:spLocks noGrp="1"/>
          </p:cNvSpPr>
          <p:nvPr>
            <p:ph idx="1"/>
          </p:nvPr>
        </p:nvSpPr>
        <p:spPr/>
        <p:txBody>
          <a:bodyPr>
            <a:normAutofit fontScale="92500" lnSpcReduction="10000"/>
          </a:bodyPr>
          <a:lstStyle/>
          <a:p>
            <a:pPr marL="0" indent="0">
              <a:buNone/>
            </a:pPr>
            <a:r>
              <a:rPr lang="it-IT" dirty="0"/>
              <a:t>4 coniugazioni:</a:t>
            </a:r>
          </a:p>
          <a:p>
            <a:pPr marL="0" indent="0">
              <a:buNone/>
            </a:pPr>
            <a:r>
              <a:rPr lang="it-IT" dirty="0"/>
              <a:t>-are</a:t>
            </a:r>
          </a:p>
          <a:p>
            <a:pPr marL="0" indent="0">
              <a:buNone/>
            </a:pPr>
            <a:r>
              <a:rPr lang="it-IT" dirty="0"/>
              <a:t>-ere</a:t>
            </a:r>
          </a:p>
          <a:p>
            <a:pPr marL="0" indent="0">
              <a:buNone/>
            </a:pPr>
            <a:r>
              <a:rPr lang="it-IT" dirty="0"/>
              <a:t>-</a:t>
            </a:r>
            <a:r>
              <a:rPr lang="it-IT" dirty="0" err="1"/>
              <a:t>ère</a:t>
            </a:r>
            <a:endParaRPr lang="it-IT" dirty="0"/>
          </a:p>
          <a:p>
            <a:pPr marL="0" indent="0">
              <a:buNone/>
            </a:pPr>
            <a:r>
              <a:rPr lang="it-IT" dirty="0"/>
              <a:t>-ire</a:t>
            </a:r>
          </a:p>
          <a:p>
            <a:pPr marL="0" indent="0">
              <a:buNone/>
            </a:pPr>
            <a:endParaRPr lang="it-IT" dirty="0"/>
          </a:p>
          <a:p>
            <a:pPr marL="0" indent="0">
              <a:buNone/>
            </a:pPr>
            <a:r>
              <a:rPr lang="it-IT" dirty="0"/>
              <a:t>Possibile determinare la declinazione consultando il vocabolario e verificando l’ultima voce del paradigma:</a:t>
            </a:r>
          </a:p>
          <a:p>
            <a:pPr marL="0" indent="0">
              <a:buNone/>
            </a:pPr>
            <a:r>
              <a:rPr lang="it-IT" dirty="0"/>
              <a:t>ESEMPIO: laudo-</a:t>
            </a:r>
            <a:r>
              <a:rPr lang="it-IT" dirty="0" err="1"/>
              <a:t>as</a:t>
            </a:r>
            <a:r>
              <a:rPr lang="it-IT" dirty="0"/>
              <a:t>-avi-</a:t>
            </a:r>
            <a:r>
              <a:rPr lang="it-IT" dirty="0" err="1"/>
              <a:t>atum</a:t>
            </a:r>
            <a:r>
              <a:rPr lang="it-IT" dirty="0"/>
              <a:t>-are</a:t>
            </a:r>
          </a:p>
          <a:p>
            <a:pPr marL="0" indent="0">
              <a:buNone/>
            </a:pPr>
            <a:r>
              <a:rPr lang="it-IT" dirty="0"/>
              <a:t>Ultima voce are: il verbo laudo appartiene alla prima coniugazione</a:t>
            </a:r>
          </a:p>
        </p:txBody>
      </p:sp>
    </p:spTree>
    <p:extLst>
      <p:ext uri="{BB962C8B-B14F-4D97-AF65-F5344CB8AC3E}">
        <p14:creationId xmlns:p14="http://schemas.microsoft.com/office/powerpoint/2010/main" val="1568693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A274FA-CDA4-DD17-A156-C3D12B2EFE1A}"/>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D7DCC3EB-22E1-785E-5D35-B584FB3AD0E8}"/>
              </a:ext>
            </a:extLst>
          </p:cNvPr>
          <p:cNvSpPr>
            <a:spLocks noGrp="1"/>
          </p:cNvSpPr>
          <p:nvPr>
            <p:ph idx="1"/>
          </p:nvPr>
        </p:nvSpPr>
        <p:spPr/>
        <p:txBody>
          <a:bodyPr/>
          <a:lstStyle/>
          <a:p>
            <a:pPr marL="0" indent="0">
              <a:buNone/>
            </a:pPr>
            <a:r>
              <a:rPr lang="it-IT" dirty="0"/>
              <a:t>Ma i verbi in latino a differenza dell’italiano non si trovano sul vocabolario all’infinito ma </a:t>
            </a:r>
          </a:p>
          <a:p>
            <a:pPr marL="0" indent="0">
              <a:buNone/>
            </a:pPr>
            <a:endParaRPr lang="it-IT" dirty="0"/>
          </a:p>
          <a:p>
            <a:pPr marL="0" indent="0">
              <a:buNone/>
            </a:pPr>
            <a:r>
              <a:rPr lang="it-IT" dirty="0"/>
              <a:t>I PERSONA DEL PRESENTE INDICATIVO:</a:t>
            </a:r>
          </a:p>
          <a:p>
            <a:pPr marL="0" indent="0">
              <a:buNone/>
            </a:pPr>
            <a:r>
              <a:rPr lang="it-IT" dirty="0"/>
              <a:t>Verbo lodare in italiano: lodare</a:t>
            </a:r>
          </a:p>
          <a:p>
            <a:pPr marL="0" indent="0">
              <a:buNone/>
            </a:pPr>
            <a:r>
              <a:rPr lang="it-IT" dirty="0"/>
              <a:t>In latino: laudo- I persona singolare presente indicativo</a:t>
            </a:r>
          </a:p>
          <a:p>
            <a:pPr marL="0" indent="0">
              <a:buNone/>
            </a:pPr>
            <a:endParaRPr lang="it-IT" dirty="0"/>
          </a:p>
        </p:txBody>
      </p:sp>
    </p:spTree>
    <p:extLst>
      <p:ext uri="{BB962C8B-B14F-4D97-AF65-F5344CB8AC3E}">
        <p14:creationId xmlns:p14="http://schemas.microsoft.com/office/powerpoint/2010/main" val="2866118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B712EE1-35B5-4231-6CB1-D8626FA790B7}"/>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07C3C6E-7136-095C-8165-B856141ABDD2}"/>
              </a:ext>
            </a:extLst>
          </p:cNvPr>
          <p:cNvSpPr>
            <a:spLocks noGrp="1"/>
          </p:cNvSpPr>
          <p:nvPr>
            <p:ph idx="1"/>
          </p:nvPr>
        </p:nvSpPr>
        <p:spPr/>
        <p:txBody>
          <a:bodyPr/>
          <a:lstStyle/>
          <a:p>
            <a:pPr marL="0" indent="0">
              <a:buNone/>
            </a:pPr>
            <a:r>
              <a:rPr lang="it-IT" dirty="0"/>
              <a:t>Fondamentale per la formazione dei verbi latini è conoscere il paradigma perché ci fornisce tutti i temi verbali per la formazione dei vari tempi e modi verbali.</a:t>
            </a:r>
          </a:p>
          <a:p>
            <a:pPr marL="0" indent="0">
              <a:buNone/>
            </a:pPr>
            <a:endParaRPr lang="it-IT" dirty="0"/>
          </a:p>
        </p:txBody>
      </p:sp>
    </p:spTree>
    <p:extLst>
      <p:ext uri="{BB962C8B-B14F-4D97-AF65-F5344CB8AC3E}">
        <p14:creationId xmlns:p14="http://schemas.microsoft.com/office/powerpoint/2010/main" val="2547277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B7A4B3-E255-C973-5EA2-803BAC563E3D}"/>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469A80DD-7184-8244-8486-A24841456C9A}"/>
              </a:ext>
            </a:extLst>
          </p:cNvPr>
          <p:cNvSpPr>
            <a:spLocks noGrp="1"/>
          </p:cNvSpPr>
          <p:nvPr>
            <p:ph idx="1"/>
          </p:nvPr>
        </p:nvSpPr>
        <p:spPr/>
        <p:txBody>
          <a:bodyPr>
            <a:normAutofit fontScale="92500" lnSpcReduction="20000"/>
          </a:bodyPr>
          <a:lstStyle/>
          <a:p>
            <a:pPr marL="0" indent="0">
              <a:buNone/>
            </a:pPr>
            <a:r>
              <a:rPr lang="it-IT" dirty="0"/>
              <a:t>PER LA COSTRUZIONE Del PRESENTE –IMPERFETTO –FUTURO INDICATIVO </a:t>
            </a:r>
          </a:p>
          <a:p>
            <a:pPr marL="0" indent="0">
              <a:buNone/>
            </a:pPr>
            <a:endParaRPr lang="it-IT" dirty="0"/>
          </a:p>
          <a:p>
            <a:pPr marL="0" indent="0">
              <a:buNone/>
            </a:pPr>
            <a:r>
              <a:rPr lang="it-IT" dirty="0"/>
              <a:t>Usiamo il tema verbale del presente:</a:t>
            </a:r>
          </a:p>
          <a:p>
            <a:pPr marL="0" indent="0">
              <a:buNone/>
            </a:pPr>
            <a:endParaRPr lang="it-IT" dirty="0"/>
          </a:p>
          <a:p>
            <a:pPr marL="0" indent="0">
              <a:buNone/>
            </a:pPr>
            <a:r>
              <a:rPr lang="it-IT" dirty="0"/>
              <a:t>Tema verbale: verbo senza la desinenza della prima persona dell’indicativo</a:t>
            </a:r>
          </a:p>
          <a:p>
            <a:pPr marL="0" indent="0">
              <a:buNone/>
            </a:pPr>
            <a:endParaRPr lang="it-IT" dirty="0"/>
          </a:p>
          <a:p>
            <a:pPr marL="0" indent="0">
              <a:buNone/>
            </a:pPr>
            <a:r>
              <a:rPr lang="it-IT" dirty="0"/>
              <a:t>Verbo : </a:t>
            </a:r>
            <a:r>
              <a:rPr lang="it-IT" dirty="0" err="1"/>
              <a:t>venio</a:t>
            </a:r>
            <a:r>
              <a:rPr lang="it-IT" dirty="0"/>
              <a:t> tema verbale : veni-</a:t>
            </a:r>
          </a:p>
          <a:p>
            <a:pPr marL="0" indent="0">
              <a:buNone/>
            </a:pPr>
            <a:r>
              <a:rPr lang="it-IT" dirty="0"/>
              <a:t>Verbo : video tema verbale: vide-</a:t>
            </a:r>
          </a:p>
          <a:p>
            <a:pPr marL="0" indent="0">
              <a:buNone/>
            </a:pPr>
            <a:r>
              <a:rPr lang="it-IT" dirty="0"/>
              <a:t>Verbo mitto: tema verbale </a:t>
            </a:r>
            <a:r>
              <a:rPr lang="it-IT" dirty="0" err="1"/>
              <a:t>mitt</a:t>
            </a:r>
            <a:r>
              <a:rPr lang="it-IT" dirty="0"/>
              <a:t>-</a:t>
            </a:r>
          </a:p>
          <a:p>
            <a:pPr marL="0" indent="0">
              <a:buNone/>
            </a:pPr>
            <a:r>
              <a:rPr lang="it-IT" dirty="0"/>
              <a:t>Verbo paro: tema verbale par-</a:t>
            </a:r>
          </a:p>
          <a:p>
            <a:pPr marL="0" indent="0">
              <a:buNone/>
            </a:pPr>
            <a:endParaRPr lang="it-IT" dirty="0"/>
          </a:p>
        </p:txBody>
      </p:sp>
    </p:spTree>
    <p:extLst>
      <p:ext uri="{BB962C8B-B14F-4D97-AF65-F5344CB8AC3E}">
        <p14:creationId xmlns:p14="http://schemas.microsoft.com/office/powerpoint/2010/main" val="23912456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563C0F-E34A-F41B-726A-7587F7BB5F90}"/>
              </a:ext>
            </a:extLst>
          </p:cNvPr>
          <p:cNvSpPr>
            <a:spLocks noGrp="1"/>
          </p:cNvSpPr>
          <p:nvPr>
            <p:ph type="title"/>
          </p:nvPr>
        </p:nvSpPr>
        <p:spPr/>
        <p:txBody>
          <a:bodyPr/>
          <a:lstStyle/>
          <a:p>
            <a:r>
              <a:rPr lang="it-IT" dirty="0"/>
              <a:t>PRESENTE INDICATIVO</a:t>
            </a:r>
            <a:br>
              <a:rPr lang="it-IT" dirty="0"/>
            </a:br>
            <a:r>
              <a:rPr lang="it-IT" dirty="0"/>
              <a:t>I CONIUGAZIONE</a:t>
            </a:r>
          </a:p>
        </p:txBody>
      </p:sp>
      <p:sp>
        <p:nvSpPr>
          <p:cNvPr id="3" name="Segnaposto contenuto 2">
            <a:extLst>
              <a:ext uri="{FF2B5EF4-FFF2-40B4-BE49-F238E27FC236}">
                <a16:creationId xmlns:a16="http://schemas.microsoft.com/office/drawing/2014/main" id="{4AAA978A-B4B7-C342-B255-BCDA3F5E39D1}"/>
              </a:ext>
            </a:extLst>
          </p:cNvPr>
          <p:cNvSpPr>
            <a:spLocks noGrp="1"/>
          </p:cNvSpPr>
          <p:nvPr>
            <p:ph idx="1"/>
          </p:nvPr>
        </p:nvSpPr>
        <p:spPr>
          <a:xfrm>
            <a:off x="621383" y="1910466"/>
            <a:ext cx="10515600" cy="4351338"/>
          </a:xfrm>
        </p:spPr>
        <p:txBody>
          <a:bodyPr>
            <a:normAutofit lnSpcReduction="10000"/>
          </a:bodyPr>
          <a:lstStyle/>
          <a:p>
            <a:pPr marL="0" indent="0">
              <a:buNone/>
            </a:pPr>
            <a:r>
              <a:rPr lang="it-IT" dirty="0"/>
              <a:t>Laudo-</a:t>
            </a:r>
            <a:r>
              <a:rPr lang="it-IT" dirty="0" err="1"/>
              <a:t>as</a:t>
            </a:r>
            <a:r>
              <a:rPr lang="it-IT" dirty="0"/>
              <a:t>-avi-</a:t>
            </a:r>
            <a:r>
              <a:rPr lang="it-IT" dirty="0" err="1"/>
              <a:t>atum</a:t>
            </a:r>
            <a:r>
              <a:rPr lang="it-IT" dirty="0"/>
              <a:t>-are</a:t>
            </a:r>
          </a:p>
          <a:p>
            <a:pPr marL="0" indent="0">
              <a:buNone/>
            </a:pPr>
            <a:endParaRPr lang="it-IT" dirty="0"/>
          </a:p>
          <a:p>
            <a:pPr marL="0" indent="0">
              <a:buNone/>
            </a:pPr>
            <a:r>
              <a:rPr lang="it-IT" dirty="0"/>
              <a:t>Tema verbale </a:t>
            </a:r>
            <a:r>
              <a:rPr lang="it-IT" dirty="0" err="1"/>
              <a:t>laud</a:t>
            </a:r>
            <a:r>
              <a:rPr lang="it-IT" dirty="0"/>
              <a:t>- </a:t>
            </a:r>
          </a:p>
          <a:p>
            <a:pPr marL="0" indent="0">
              <a:buNone/>
            </a:pPr>
            <a:r>
              <a:rPr lang="it-IT" dirty="0"/>
              <a:t>Vocale tematica –a che si applica a partire dalla II persona a tutte le persone</a:t>
            </a:r>
          </a:p>
          <a:p>
            <a:pPr marL="0" indent="0">
              <a:buNone/>
            </a:pPr>
            <a:r>
              <a:rPr lang="it-IT" dirty="0"/>
              <a:t>Desinenze del presente:</a:t>
            </a:r>
          </a:p>
          <a:p>
            <a:pPr marL="0" indent="0">
              <a:buNone/>
            </a:pPr>
            <a:r>
              <a:rPr lang="it-IT" dirty="0"/>
              <a:t>I persona singolare		-o		I persona plurale		-</a:t>
            </a:r>
            <a:r>
              <a:rPr lang="it-IT" dirty="0" err="1"/>
              <a:t>mus</a:t>
            </a:r>
            <a:endParaRPr lang="it-IT" dirty="0"/>
          </a:p>
          <a:p>
            <a:pPr marL="0" indent="0">
              <a:buNone/>
            </a:pPr>
            <a:r>
              <a:rPr lang="it-IT" dirty="0"/>
              <a:t>II persona singolare	-s		II persona plurale		-</a:t>
            </a:r>
            <a:r>
              <a:rPr lang="it-IT" dirty="0" err="1"/>
              <a:t>tis</a:t>
            </a:r>
            <a:endParaRPr lang="it-IT" dirty="0"/>
          </a:p>
          <a:p>
            <a:pPr marL="0" indent="0">
              <a:buNone/>
            </a:pPr>
            <a:r>
              <a:rPr lang="it-IT" dirty="0"/>
              <a:t>III persona singolare	-t		III persona plurale		-nt</a:t>
            </a:r>
          </a:p>
        </p:txBody>
      </p:sp>
    </p:spTree>
    <p:extLst>
      <p:ext uri="{BB962C8B-B14F-4D97-AF65-F5344CB8AC3E}">
        <p14:creationId xmlns:p14="http://schemas.microsoft.com/office/powerpoint/2010/main" val="2573738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DB1D3F-6F30-DF4D-633A-29BEE83D44D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59023CB-F26B-0C46-BE4C-6F2C2EEB9B74}"/>
              </a:ext>
            </a:extLst>
          </p:cNvPr>
          <p:cNvSpPr>
            <a:spLocks noGrp="1"/>
          </p:cNvSpPr>
          <p:nvPr>
            <p:ph idx="1"/>
          </p:nvPr>
        </p:nvSpPr>
        <p:spPr/>
        <p:txBody>
          <a:bodyPr/>
          <a:lstStyle/>
          <a:p>
            <a:pPr marL="0" indent="0">
              <a:buNone/>
            </a:pPr>
            <a:r>
              <a:rPr lang="it-IT" dirty="0"/>
              <a:t>Laud-o</a:t>
            </a:r>
          </a:p>
          <a:p>
            <a:pPr marL="0" indent="0">
              <a:buNone/>
            </a:pPr>
            <a:r>
              <a:rPr lang="it-IT" dirty="0"/>
              <a:t>Laud-a-s</a:t>
            </a:r>
          </a:p>
          <a:p>
            <a:pPr marL="0" indent="0">
              <a:buNone/>
            </a:pPr>
            <a:r>
              <a:rPr lang="it-IT" dirty="0"/>
              <a:t>Laud-a-t</a:t>
            </a:r>
          </a:p>
          <a:p>
            <a:pPr marL="0" indent="0">
              <a:buNone/>
            </a:pPr>
            <a:r>
              <a:rPr lang="it-IT" dirty="0"/>
              <a:t>Laud-a-</a:t>
            </a:r>
            <a:r>
              <a:rPr lang="it-IT" dirty="0" err="1"/>
              <a:t>mus</a:t>
            </a:r>
            <a:endParaRPr lang="it-IT" dirty="0"/>
          </a:p>
          <a:p>
            <a:pPr marL="0" indent="0">
              <a:buNone/>
            </a:pPr>
            <a:r>
              <a:rPr lang="it-IT" dirty="0"/>
              <a:t>Laud-a-</a:t>
            </a:r>
            <a:r>
              <a:rPr lang="it-IT" dirty="0" err="1"/>
              <a:t>tis</a:t>
            </a:r>
            <a:endParaRPr lang="it-IT" dirty="0"/>
          </a:p>
          <a:p>
            <a:pPr marL="0" indent="0">
              <a:buNone/>
            </a:pPr>
            <a:r>
              <a:rPr lang="it-IT" dirty="0"/>
              <a:t>Laud-a-nt</a:t>
            </a:r>
          </a:p>
        </p:txBody>
      </p:sp>
    </p:spTree>
    <p:extLst>
      <p:ext uri="{BB962C8B-B14F-4D97-AF65-F5344CB8AC3E}">
        <p14:creationId xmlns:p14="http://schemas.microsoft.com/office/powerpoint/2010/main" val="2366440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894E9-D967-02A1-452C-703B43F912D9}"/>
              </a:ext>
            </a:extLst>
          </p:cNvPr>
          <p:cNvSpPr>
            <a:spLocks noGrp="1"/>
          </p:cNvSpPr>
          <p:nvPr>
            <p:ph type="title"/>
          </p:nvPr>
        </p:nvSpPr>
        <p:spPr/>
        <p:txBody>
          <a:bodyPr>
            <a:normAutofit/>
          </a:bodyPr>
          <a:lstStyle/>
          <a:p>
            <a:r>
              <a:rPr lang="it-IT" dirty="0"/>
              <a:t>PRESENTE INDICATIVO </a:t>
            </a:r>
            <a:br>
              <a:rPr lang="it-IT" dirty="0"/>
            </a:br>
            <a:r>
              <a:rPr lang="it-IT" dirty="0"/>
              <a:t>I CONIUGAZIONE PASSIVA</a:t>
            </a:r>
          </a:p>
        </p:txBody>
      </p:sp>
      <p:sp>
        <p:nvSpPr>
          <p:cNvPr id="3" name="Segnaposto contenuto 2">
            <a:extLst>
              <a:ext uri="{FF2B5EF4-FFF2-40B4-BE49-F238E27FC236}">
                <a16:creationId xmlns:a16="http://schemas.microsoft.com/office/drawing/2014/main" id="{E1695AF1-4316-7400-038F-A7473E10368C}"/>
              </a:ext>
            </a:extLst>
          </p:cNvPr>
          <p:cNvSpPr>
            <a:spLocks noGrp="1"/>
          </p:cNvSpPr>
          <p:nvPr>
            <p:ph idx="1"/>
          </p:nvPr>
        </p:nvSpPr>
        <p:spPr/>
        <p:txBody>
          <a:bodyPr/>
          <a:lstStyle/>
          <a:p>
            <a:pPr marL="0" indent="0">
              <a:buNone/>
            </a:pPr>
            <a:r>
              <a:rPr lang="it-IT" dirty="0"/>
              <a:t>Tema verbale: </a:t>
            </a:r>
            <a:r>
              <a:rPr lang="it-IT" dirty="0" err="1"/>
              <a:t>laud</a:t>
            </a:r>
            <a:r>
              <a:rPr lang="it-IT" dirty="0"/>
              <a:t>-</a:t>
            </a:r>
          </a:p>
          <a:p>
            <a:pPr marL="0" indent="0">
              <a:buNone/>
            </a:pPr>
            <a:r>
              <a:rPr lang="it-IT" dirty="0"/>
              <a:t>Vocale tematica –a</a:t>
            </a:r>
          </a:p>
          <a:p>
            <a:pPr marL="0" indent="0">
              <a:buNone/>
            </a:pPr>
            <a:r>
              <a:rPr lang="it-IT" dirty="0"/>
              <a:t>Desinenze :</a:t>
            </a:r>
          </a:p>
          <a:p>
            <a:pPr marL="0" indent="0">
              <a:buNone/>
            </a:pPr>
            <a:r>
              <a:rPr lang="it-IT" dirty="0"/>
              <a:t>I persona singolare		-or		I persona plurale		-</a:t>
            </a:r>
            <a:r>
              <a:rPr lang="it-IT" dirty="0" err="1"/>
              <a:t>mur</a:t>
            </a:r>
            <a:endParaRPr lang="it-IT" dirty="0"/>
          </a:p>
          <a:p>
            <a:pPr marL="0" indent="0">
              <a:buNone/>
            </a:pPr>
            <a:r>
              <a:rPr lang="it-IT" dirty="0"/>
              <a:t>II persona singolare	-</a:t>
            </a:r>
            <a:r>
              <a:rPr lang="it-IT" dirty="0" err="1"/>
              <a:t>ris</a:t>
            </a:r>
            <a:r>
              <a:rPr lang="it-IT" dirty="0"/>
              <a:t>		II persona plurale		-mini</a:t>
            </a:r>
          </a:p>
          <a:p>
            <a:pPr marL="0" indent="0">
              <a:buNone/>
            </a:pPr>
            <a:r>
              <a:rPr lang="it-IT" dirty="0"/>
              <a:t>III persona singolare	-tur		III persona plurale 		-</a:t>
            </a:r>
            <a:r>
              <a:rPr lang="it-IT" dirty="0" err="1"/>
              <a:t>ntur</a:t>
            </a:r>
            <a:endParaRPr lang="it-IT" dirty="0"/>
          </a:p>
        </p:txBody>
      </p:sp>
    </p:spTree>
    <p:extLst>
      <p:ext uri="{BB962C8B-B14F-4D97-AF65-F5344CB8AC3E}">
        <p14:creationId xmlns:p14="http://schemas.microsoft.com/office/powerpoint/2010/main" val="12023476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BFFABE-F39C-FC3F-B687-093C1184EA5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849DB05-D077-961F-E557-47C968EE196E}"/>
              </a:ext>
            </a:extLst>
          </p:cNvPr>
          <p:cNvSpPr>
            <a:spLocks noGrp="1"/>
          </p:cNvSpPr>
          <p:nvPr>
            <p:ph idx="1"/>
          </p:nvPr>
        </p:nvSpPr>
        <p:spPr/>
        <p:txBody>
          <a:bodyPr/>
          <a:lstStyle/>
          <a:p>
            <a:pPr marL="0" indent="0">
              <a:buNone/>
            </a:pPr>
            <a:r>
              <a:rPr lang="it-IT" dirty="0"/>
              <a:t>Laud-or</a:t>
            </a:r>
          </a:p>
          <a:p>
            <a:pPr marL="0" indent="0">
              <a:buNone/>
            </a:pPr>
            <a:r>
              <a:rPr lang="it-IT" dirty="0"/>
              <a:t>Laud-a-</a:t>
            </a:r>
            <a:r>
              <a:rPr lang="it-IT" dirty="0" err="1"/>
              <a:t>aris</a:t>
            </a:r>
            <a:endParaRPr lang="it-IT" dirty="0"/>
          </a:p>
          <a:p>
            <a:pPr marL="0" indent="0">
              <a:buNone/>
            </a:pPr>
            <a:r>
              <a:rPr lang="it-IT" dirty="0"/>
              <a:t>Laud-a-tur</a:t>
            </a:r>
          </a:p>
          <a:p>
            <a:pPr marL="0" indent="0">
              <a:buNone/>
            </a:pPr>
            <a:r>
              <a:rPr lang="it-IT" dirty="0"/>
              <a:t>Laud-a-</a:t>
            </a:r>
            <a:r>
              <a:rPr lang="it-IT" dirty="0" err="1"/>
              <a:t>mur</a:t>
            </a:r>
            <a:endParaRPr lang="it-IT" dirty="0"/>
          </a:p>
          <a:p>
            <a:pPr marL="0" indent="0">
              <a:buNone/>
            </a:pPr>
            <a:r>
              <a:rPr lang="it-IT" dirty="0"/>
              <a:t>Laud-a-mini</a:t>
            </a:r>
          </a:p>
          <a:p>
            <a:pPr marL="0" indent="0">
              <a:buNone/>
            </a:pPr>
            <a:r>
              <a:rPr lang="it-IT" dirty="0"/>
              <a:t>Laud-a-</a:t>
            </a:r>
            <a:r>
              <a:rPr lang="it-IT" dirty="0" err="1"/>
              <a:t>ntur</a:t>
            </a:r>
            <a:endParaRPr lang="it-IT" dirty="0"/>
          </a:p>
        </p:txBody>
      </p:sp>
    </p:spTree>
    <p:extLst>
      <p:ext uri="{BB962C8B-B14F-4D97-AF65-F5344CB8AC3E}">
        <p14:creationId xmlns:p14="http://schemas.microsoft.com/office/powerpoint/2010/main" val="36391550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1A483E-E36B-5B6D-F8B7-EBD1E4DB7B16}"/>
              </a:ext>
            </a:extLst>
          </p:cNvPr>
          <p:cNvSpPr>
            <a:spLocks noGrp="1"/>
          </p:cNvSpPr>
          <p:nvPr>
            <p:ph type="title"/>
          </p:nvPr>
        </p:nvSpPr>
        <p:spPr/>
        <p:txBody>
          <a:bodyPr/>
          <a:lstStyle/>
          <a:p>
            <a:r>
              <a:rPr lang="it-IT" dirty="0"/>
              <a:t>PRESENTE INDICATIVO ATTIVO</a:t>
            </a:r>
            <a:br>
              <a:rPr lang="it-IT" dirty="0"/>
            </a:br>
            <a:r>
              <a:rPr lang="it-IT" dirty="0"/>
              <a:t>II CONIUGAZIONE</a:t>
            </a:r>
          </a:p>
        </p:txBody>
      </p:sp>
      <p:sp>
        <p:nvSpPr>
          <p:cNvPr id="3" name="Segnaposto contenuto 2">
            <a:extLst>
              <a:ext uri="{FF2B5EF4-FFF2-40B4-BE49-F238E27FC236}">
                <a16:creationId xmlns:a16="http://schemas.microsoft.com/office/drawing/2014/main" id="{8425FDA1-DBC6-4014-F2A2-0FD39475D0E5}"/>
              </a:ext>
            </a:extLst>
          </p:cNvPr>
          <p:cNvSpPr>
            <a:spLocks noGrp="1"/>
          </p:cNvSpPr>
          <p:nvPr>
            <p:ph idx="1"/>
          </p:nvPr>
        </p:nvSpPr>
        <p:spPr/>
        <p:txBody>
          <a:bodyPr>
            <a:normAutofit lnSpcReduction="10000"/>
          </a:bodyPr>
          <a:lstStyle/>
          <a:p>
            <a:pPr marL="0" indent="0">
              <a:buNone/>
            </a:pPr>
            <a:r>
              <a:rPr lang="it-IT" dirty="0"/>
              <a:t>Video-es-vidi-visum-ere</a:t>
            </a:r>
          </a:p>
          <a:p>
            <a:pPr marL="0" indent="0">
              <a:buNone/>
            </a:pPr>
            <a:endParaRPr lang="it-IT" dirty="0"/>
          </a:p>
          <a:p>
            <a:pPr marL="0" indent="0">
              <a:buNone/>
            </a:pPr>
            <a:r>
              <a:rPr lang="it-IT" dirty="0"/>
              <a:t>Tema verbale vide-</a:t>
            </a:r>
          </a:p>
          <a:p>
            <a:pPr marL="0" indent="0">
              <a:buNone/>
            </a:pPr>
            <a:r>
              <a:rPr lang="it-IT" dirty="0"/>
              <a:t>I verbi della seconda coniugazione hanno la caratteristica di non aver bisogno per la formazione dei tempi della vocale tematica perché terminano in vocale alla quale dunque andranno applicate solo le desinenze del presente</a:t>
            </a:r>
          </a:p>
          <a:p>
            <a:pPr marL="0" indent="0">
              <a:buNone/>
            </a:pPr>
            <a:r>
              <a:rPr lang="it-IT" dirty="0"/>
              <a:t>I persona singolare		-o		I persona plurale		-</a:t>
            </a:r>
            <a:r>
              <a:rPr lang="it-IT" dirty="0" err="1"/>
              <a:t>mus</a:t>
            </a:r>
            <a:endParaRPr lang="it-IT" dirty="0"/>
          </a:p>
          <a:p>
            <a:pPr marL="0" indent="0">
              <a:buNone/>
            </a:pPr>
            <a:r>
              <a:rPr lang="it-IT" dirty="0"/>
              <a:t>II persona singolare	-s		II persona plurale		-</a:t>
            </a:r>
            <a:r>
              <a:rPr lang="it-IT" dirty="0" err="1"/>
              <a:t>tis</a:t>
            </a:r>
            <a:endParaRPr lang="it-IT" dirty="0"/>
          </a:p>
          <a:p>
            <a:pPr marL="0" indent="0">
              <a:buNone/>
            </a:pPr>
            <a:r>
              <a:rPr lang="it-IT" dirty="0"/>
              <a:t>III persona singolare	-t		III persona plurale		-nt</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930993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28347C-69F8-566A-8E5E-4E981E89483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EDAD72A2-E34B-B0DC-53A2-26FF8273FCBD}"/>
              </a:ext>
            </a:extLst>
          </p:cNvPr>
          <p:cNvSpPr>
            <a:spLocks noGrp="1"/>
          </p:cNvSpPr>
          <p:nvPr>
            <p:ph idx="1"/>
          </p:nvPr>
        </p:nvSpPr>
        <p:spPr/>
        <p:txBody>
          <a:bodyPr/>
          <a:lstStyle/>
          <a:p>
            <a:pPr marL="0" indent="0">
              <a:buNone/>
            </a:pPr>
            <a:r>
              <a:rPr lang="it-IT" dirty="0"/>
              <a:t>Vide-o</a:t>
            </a:r>
          </a:p>
          <a:p>
            <a:pPr marL="0" indent="0">
              <a:buNone/>
            </a:pPr>
            <a:r>
              <a:rPr lang="it-IT" dirty="0"/>
              <a:t>Vide-s</a:t>
            </a:r>
          </a:p>
          <a:p>
            <a:pPr marL="0" indent="0">
              <a:buNone/>
            </a:pPr>
            <a:r>
              <a:rPr lang="it-IT" dirty="0"/>
              <a:t>Vide-t</a:t>
            </a:r>
          </a:p>
          <a:p>
            <a:pPr marL="0" indent="0">
              <a:buNone/>
            </a:pPr>
            <a:r>
              <a:rPr lang="it-IT" dirty="0"/>
              <a:t>Vide-</a:t>
            </a:r>
            <a:r>
              <a:rPr lang="it-IT" dirty="0" err="1"/>
              <a:t>mus</a:t>
            </a:r>
            <a:endParaRPr lang="it-IT" dirty="0"/>
          </a:p>
          <a:p>
            <a:pPr marL="0" indent="0">
              <a:buNone/>
            </a:pPr>
            <a:r>
              <a:rPr lang="it-IT" dirty="0"/>
              <a:t>Vide-</a:t>
            </a:r>
            <a:r>
              <a:rPr lang="it-IT" dirty="0" err="1"/>
              <a:t>tis</a:t>
            </a:r>
            <a:endParaRPr lang="it-IT" dirty="0"/>
          </a:p>
          <a:p>
            <a:pPr marL="0" indent="0">
              <a:buNone/>
            </a:pPr>
            <a:r>
              <a:rPr lang="it-IT" dirty="0"/>
              <a:t>Vide-nt</a:t>
            </a:r>
          </a:p>
        </p:txBody>
      </p:sp>
    </p:spTree>
    <p:extLst>
      <p:ext uri="{BB962C8B-B14F-4D97-AF65-F5344CB8AC3E}">
        <p14:creationId xmlns:p14="http://schemas.microsoft.com/office/powerpoint/2010/main" val="27166476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4231B8-134F-E1CC-0DAC-67FCF5767B99}"/>
              </a:ext>
            </a:extLst>
          </p:cNvPr>
          <p:cNvSpPr>
            <a:spLocks noGrp="1"/>
          </p:cNvSpPr>
          <p:nvPr>
            <p:ph type="title"/>
          </p:nvPr>
        </p:nvSpPr>
        <p:spPr/>
        <p:txBody>
          <a:bodyPr/>
          <a:lstStyle/>
          <a:p>
            <a:r>
              <a:rPr lang="it-IT" dirty="0"/>
              <a:t>PRESENTE INDICATIVO PASSIVO</a:t>
            </a:r>
            <a:br>
              <a:rPr lang="it-IT" dirty="0"/>
            </a:br>
            <a:r>
              <a:rPr lang="it-IT" dirty="0"/>
              <a:t>II coniugazione</a:t>
            </a:r>
          </a:p>
        </p:txBody>
      </p:sp>
      <p:sp>
        <p:nvSpPr>
          <p:cNvPr id="3" name="Segnaposto contenuto 2">
            <a:extLst>
              <a:ext uri="{FF2B5EF4-FFF2-40B4-BE49-F238E27FC236}">
                <a16:creationId xmlns:a16="http://schemas.microsoft.com/office/drawing/2014/main" id="{443EFE49-5A74-59D2-B324-E8612865A9F4}"/>
              </a:ext>
            </a:extLst>
          </p:cNvPr>
          <p:cNvSpPr>
            <a:spLocks noGrp="1"/>
          </p:cNvSpPr>
          <p:nvPr>
            <p:ph idx="1"/>
          </p:nvPr>
        </p:nvSpPr>
        <p:spPr/>
        <p:txBody>
          <a:bodyPr/>
          <a:lstStyle/>
          <a:p>
            <a:pPr marL="0" indent="0">
              <a:buNone/>
            </a:pPr>
            <a:r>
              <a:rPr lang="it-IT" dirty="0"/>
              <a:t>Tema verbale vide-</a:t>
            </a:r>
          </a:p>
          <a:p>
            <a:pPr marL="0" indent="0">
              <a:buNone/>
            </a:pPr>
            <a:r>
              <a:rPr lang="it-IT" dirty="0"/>
              <a:t>I verbi della seconda coniugazione hanno la caratteristica di non aver bisogno per la formazione dei tempi della vocale tematica perché terminano in vocale alla quale dunque andranno applicate solo le desinenze del presente passivo</a:t>
            </a:r>
          </a:p>
          <a:p>
            <a:pPr marL="0" indent="0">
              <a:buNone/>
            </a:pPr>
            <a:r>
              <a:rPr lang="it-IT" dirty="0"/>
              <a:t>I persona singolare		-or		I persona plurale		-</a:t>
            </a:r>
            <a:r>
              <a:rPr lang="it-IT" dirty="0" err="1"/>
              <a:t>mur</a:t>
            </a:r>
            <a:endParaRPr lang="it-IT" dirty="0"/>
          </a:p>
          <a:p>
            <a:pPr marL="0" indent="0">
              <a:buNone/>
            </a:pPr>
            <a:r>
              <a:rPr lang="it-IT" dirty="0"/>
              <a:t>II persona singolare	-</a:t>
            </a:r>
            <a:r>
              <a:rPr lang="it-IT" dirty="0" err="1"/>
              <a:t>ris</a:t>
            </a:r>
            <a:r>
              <a:rPr lang="it-IT" dirty="0"/>
              <a:t>		II persona plurale		-mini</a:t>
            </a:r>
          </a:p>
          <a:p>
            <a:pPr marL="0" indent="0">
              <a:buNone/>
            </a:pPr>
            <a:r>
              <a:rPr lang="it-IT" dirty="0"/>
              <a:t>III persona singolare	-tur		III persona plurale 		-</a:t>
            </a:r>
            <a:r>
              <a:rPr lang="it-IT" dirty="0" err="1"/>
              <a:t>ntur</a:t>
            </a:r>
            <a:endParaRPr lang="it-IT" dirty="0"/>
          </a:p>
          <a:p>
            <a:endParaRPr lang="it-IT" dirty="0"/>
          </a:p>
        </p:txBody>
      </p:sp>
    </p:spTree>
    <p:extLst>
      <p:ext uri="{BB962C8B-B14F-4D97-AF65-F5344CB8AC3E}">
        <p14:creationId xmlns:p14="http://schemas.microsoft.com/office/powerpoint/2010/main" val="15645826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CC2B10-F6F2-9946-35B6-656BFE5852A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E03BAAD-5244-82ED-067B-55AEF6AE8B1A}"/>
              </a:ext>
            </a:extLst>
          </p:cNvPr>
          <p:cNvSpPr>
            <a:spLocks noGrp="1"/>
          </p:cNvSpPr>
          <p:nvPr>
            <p:ph idx="1"/>
          </p:nvPr>
        </p:nvSpPr>
        <p:spPr/>
        <p:txBody>
          <a:bodyPr/>
          <a:lstStyle/>
          <a:p>
            <a:pPr marL="0" indent="0">
              <a:buNone/>
            </a:pPr>
            <a:r>
              <a:rPr lang="it-IT" dirty="0"/>
              <a:t>Vide-or</a:t>
            </a:r>
          </a:p>
          <a:p>
            <a:pPr marL="0" indent="0">
              <a:buNone/>
            </a:pPr>
            <a:r>
              <a:rPr lang="it-IT" dirty="0"/>
              <a:t>Vide-</a:t>
            </a:r>
            <a:r>
              <a:rPr lang="it-IT" dirty="0" err="1"/>
              <a:t>ris</a:t>
            </a:r>
            <a:endParaRPr lang="it-IT" dirty="0"/>
          </a:p>
          <a:p>
            <a:pPr marL="0" indent="0">
              <a:buNone/>
            </a:pPr>
            <a:r>
              <a:rPr lang="it-IT" dirty="0"/>
              <a:t>Vide-tur</a:t>
            </a:r>
          </a:p>
          <a:p>
            <a:pPr marL="0" indent="0">
              <a:buNone/>
            </a:pPr>
            <a:r>
              <a:rPr lang="it-IT" dirty="0"/>
              <a:t>Vide-</a:t>
            </a:r>
            <a:r>
              <a:rPr lang="it-IT" dirty="0" err="1"/>
              <a:t>mur</a:t>
            </a:r>
            <a:endParaRPr lang="it-IT" dirty="0"/>
          </a:p>
          <a:p>
            <a:pPr marL="0" indent="0">
              <a:buNone/>
            </a:pPr>
            <a:r>
              <a:rPr lang="it-IT" dirty="0"/>
              <a:t>Vide-mini</a:t>
            </a:r>
          </a:p>
          <a:p>
            <a:pPr marL="0" indent="0">
              <a:buNone/>
            </a:pPr>
            <a:r>
              <a:rPr lang="it-IT" dirty="0"/>
              <a:t>Vide-</a:t>
            </a:r>
            <a:r>
              <a:rPr lang="it-IT" dirty="0" err="1"/>
              <a:t>ntur</a:t>
            </a:r>
            <a:endParaRPr lang="it-IT" dirty="0"/>
          </a:p>
        </p:txBody>
      </p:sp>
    </p:spTree>
    <p:extLst>
      <p:ext uri="{BB962C8B-B14F-4D97-AF65-F5344CB8AC3E}">
        <p14:creationId xmlns:p14="http://schemas.microsoft.com/office/powerpoint/2010/main" val="22555121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DE681A-05E7-B1CF-00AE-C993E8661D71}"/>
              </a:ext>
            </a:extLst>
          </p:cNvPr>
          <p:cNvSpPr>
            <a:spLocks noGrp="1"/>
          </p:cNvSpPr>
          <p:nvPr>
            <p:ph type="title"/>
          </p:nvPr>
        </p:nvSpPr>
        <p:spPr/>
        <p:txBody>
          <a:bodyPr/>
          <a:lstStyle/>
          <a:p>
            <a:r>
              <a:rPr lang="it-IT" dirty="0"/>
              <a:t>PRESENTE INDICATIVO ATTIVO</a:t>
            </a:r>
            <a:br>
              <a:rPr lang="it-IT" dirty="0"/>
            </a:br>
            <a:r>
              <a:rPr lang="it-IT" dirty="0"/>
              <a:t>III coniugazione</a:t>
            </a:r>
          </a:p>
        </p:txBody>
      </p:sp>
      <p:sp>
        <p:nvSpPr>
          <p:cNvPr id="3" name="Segnaposto contenuto 2">
            <a:extLst>
              <a:ext uri="{FF2B5EF4-FFF2-40B4-BE49-F238E27FC236}">
                <a16:creationId xmlns:a16="http://schemas.microsoft.com/office/drawing/2014/main" id="{B9394555-C6E3-14AE-35DC-FD1D87A5BBD0}"/>
              </a:ext>
            </a:extLst>
          </p:cNvPr>
          <p:cNvSpPr>
            <a:spLocks noGrp="1"/>
          </p:cNvSpPr>
          <p:nvPr>
            <p:ph idx="1"/>
          </p:nvPr>
        </p:nvSpPr>
        <p:spPr>
          <a:xfrm>
            <a:off x="838200" y="1863332"/>
            <a:ext cx="10515600" cy="4351338"/>
          </a:xfrm>
        </p:spPr>
        <p:txBody>
          <a:bodyPr>
            <a:normAutofit fontScale="92500" lnSpcReduction="10000"/>
          </a:bodyPr>
          <a:lstStyle/>
          <a:p>
            <a:pPr marL="0" indent="0">
              <a:buNone/>
            </a:pPr>
            <a:r>
              <a:rPr lang="it-IT" dirty="0"/>
              <a:t>Mitto-</a:t>
            </a:r>
            <a:r>
              <a:rPr lang="it-IT" dirty="0" err="1"/>
              <a:t>is</a:t>
            </a:r>
            <a:r>
              <a:rPr lang="it-IT" dirty="0"/>
              <a:t>-misi-</a:t>
            </a:r>
            <a:r>
              <a:rPr lang="it-IT" dirty="0" err="1"/>
              <a:t>missum</a:t>
            </a:r>
            <a:r>
              <a:rPr lang="it-IT" dirty="0"/>
              <a:t>-</a:t>
            </a:r>
            <a:r>
              <a:rPr lang="it-IT" dirty="0" err="1"/>
              <a:t>mittere</a:t>
            </a:r>
            <a:endParaRPr lang="it-IT" dirty="0"/>
          </a:p>
          <a:p>
            <a:pPr marL="0" indent="0">
              <a:buNone/>
            </a:pPr>
            <a:endParaRPr lang="it-IT" dirty="0"/>
          </a:p>
          <a:p>
            <a:pPr marL="0" indent="0">
              <a:buNone/>
            </a:pPr>
            <a:r>
              <a:rPr lang="it-IT" dirty="0"/>
              <a:t>Tema verbale: </a:t>
            </a:r>
            <a:r>
              <a:rPr lang="it-IT" dirty="0" err="1"/>
              <a:t>mitt</a:t>
            </a:r>
            <a:endParaRPr lang="it-IT" dirty="0"/>
          </a:p>
          <a:p>
            <a:pPr marL="0" indent="0">
              <a:buNone/>
            </a:pPr>
            <a:r>
              <a:rPr lang="it-IT" dirty="0"/>
              <a:t>Vocale tematica che andrà </a:t>
            </a:r>
            <a:r>
              <a:rPr lang="it-IT" dirty="0" err="1"/>
              <a:t>appplicata</a:t>
            </a:r>
            <a:r>
              <a:rPr lang="it-IT" dirty="0"/>
              <a:t> dalla II persona singolare a tutte le altre persone: -i</a:t>
            </a:r>
          </a:p>
          <a:p>
            <a:pPr marL="0" indent="0">
              <a:buNone/>
            </a:pPr>
            <a:r>
              <a:rPr lang="it-IT" dirty="0"/>
              <a:t>Desinenze del presente :</a:t>
            </a:r>
          </a:p>
          <a:p>
            <a:pPr marL="0" indent="0">
              <a:buNone/>
            </a:pPr>
            <a:endParaRPr lang="it-IT" dirty="0"/>
          </a:p>
          <a:p>
            <a:pPr marL="0" indent="0">
              <a:buNone/>
            </a:pPr>
            <a:r>
              <a:rPr lang="it-IT" dirty="0"/>
              <a:t>I persona singolare	-o		I persona plurale		-</a:t>
            </a:r>
            <a:r>
              <a:rPr lang="it-IT" dirty="0" err="1"/>
              <a:t>mus</a:t>
            </a:r>
            <a:endParaRPr lang="it-IT" dirty="0"/>
          </a:p>
          <a:p>
            <a:pPr marL="0" indent="0">
              <a:buNone/>
            </a:pPr>
            <a:r>
              <a:rPr lang="it-IT" dirty="0"/>
              <a:t>II persona singolare	-s		II persona plurale		-</a:t>
            </a:r>
            <a:r>
              <a:rPr lang="it-IT" dirty="0" err="1"/>
              <a:t>tis</a:t>
            </a:r>
            <a:endParaRPr lang="it-IT" dirty="0"/>
          </a:p>
          <a:p>
            <a:pPr marL="0" indent="0">
              <a:buNone/>
            </a:pPr>
            <a:r>
              <a:rPr lang="it-IT" dirty="0"/>
              <a:t>III persona singolare	-t		III persona plurale		-nt</a:t>
            </a:r>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5833340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4B35F4-5433-57B3-6F0A-A0A5D9F33CC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65D5AF5-A54F-9691-F0E4-BD38EF841942}"/>
              </a:ext>
            </a:extLst>
          </p:cNvPr>
          <p:cNvSpPr>
            <a:spLocks noGrp="1"/>
          </p:cNvSpPr>
          <p:nvPr>
            <p:ph idx="1"/>
          </p:nvPr>
        </p:nvSpPr>
        <p:spPr/>
        <p:txBody>
          <a:bodyPr/>
          <a:lstStyle/>
          <a:p>
            <a:pPr marL="0" indent="0">
              <a:buNone/>
            </a:pPr>
            <a:r>
              <a:rPr lang="it-IT" dirty="0" err="1"/>
              <a:t>mitt</a:t>
            </a:r>
            <a:r>
              <a:rPr lang="it-IT" dirty="0"/>
              <a:t>-o</a:t>
            </a:r>
          </a:p>
          <a:p>
            <a:pPr marL="0" indent="0">
              <a:buNone/>
            </a:pPr>
            <a:r>
              <a:rPr lang="it-IT" dirty="0"/>
              <a:t>Mitt-i-s</a:t>
            </a:r>
          </a:p>
          <a:p>
            <a:pPr marL="0" indent="0">
              <a:buNone/>
            </a:pPr>
            <a:r>
              <a:rPr lang="it-IT" dirty="0"/>
              <a:t>Mitt-i-t</a:t>
            </a:r>
          </a:p>
          <a:p>
            <a:pPr marL="0" indent="0">
              <a:buNone/>
            </a:pPr>
            <a:r>
              <a:rPr lang="it-IT" dirty="0"/>
              <a:t>Mitt-i-</a:t>
            </a:r>
            <a:r>
              <a:rPr lang="it-IT" dirty="0" err="1"/>
              <a:t>mus</a:t>
            </a:r>
            <a:endParaRPr lang="it-IT" dirty="0"/>
          </a:p>
          <a:p>
            <a:pPr marL="0" indent="0">
              <a:buNone/>
            </a:pPr>
            <a:r>
              <a:rPr lang="it-IT" dirty="0"/>
              <a:t>Mitt-i-</a:t>
            </a:r>
            <a:r>
              <a:rPr lang="it-IT" dirty="0" err="1"/>
              <a:t>tis</a:t>
            </a:r>
            <a:endParaRPr lang="it-IT" dirty="0"/>
          </a:p>
          <a:p>
            <a:pPr marL="0" indent="0">
              <a:buNone/>
            </a:pPr>
            <a:r>
              <a:rPr lang="it-IT" dirty="0"/>
              <a:t>Mitt-u-nt</a:t>
            </a:r>
          </a:p>
        </p:txBody>
      </p:sp>
    </p:spTree>
    <p:extLst>
      <p:ext uri="{BB962C8B-B14F-4D97-AF65-F5344CB8AC3E}">
        <p14:creationId xmlns:p14="http://schemas.microsoft.com/office/powerpoint/2010/main" val="17726812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916D09-58C2-20D4-6E65-5A7DBB239FFF}"/>
              </a:ext>
            </a:extLst>
          </p:cNvPr>
          <p:cNvSpPr>
            <a:spLocks noGrp="1"/>
          </p:cNvSpPr>
          <p:nvPr>
            <p:ph type="title"/>
          </p:nvPr>
        </p:nvSpPr>
        <p:spPr/>
        <p:txBody>
          <a:bodyPr/>
          <a:lstStyle/>
          <a:p>
            <a:r>
              <a:rPr lang="it-IT" dirty="0"/>
              <a:t>PRESENTE INDICATIVO PASSIVO: </a:t>
            </a:r>
            <a:br>
              <a:rPr lang="it-IT" dirty="0"/>
            </a:br>
            <a:r>
              <a:rPr lang="it-IT" dirty="0"/>
              <a:t>III coniugazione</a:t>
            </a:r>
          </a:p>
        </p:txBody>
      </p:sp>
      <p:sp>
        <p:nvSpPr>
          <p:cNvPr id="3" name="Segnaposto contenuto 2">
            <a:extLst>
              <a:ext uri="{FF2B5EF4-FFF2-40B4-BE49-F238E27FC236}">
                <a16:creationId xmlns:a16="http://schemas.microsoft.com/office/drawing/2014/main" id="{74672F03-AAFD-8E0E-089C-4DE78F9D1910}"/>
              </a:ext>
            </a:extLst>
          </p:cNvPr>
          <p:cNvSpPr>
            <a:spLocks noGrp="1"/>
          </p:cNvSpPr>
          <p:nvPr>
            <p:ph idx="1"/>
          </p:nvPr>
        </p:nvSpPr>
        <p:spPr/>
        <p:txBody>
          <a:bodyPr/>
          <a:lstStyle/>
          <a:p>
            <a:pPr marL="0" indent="0">
              <a:buNone/>
            </a:pPr>
            <a:r>
              <a:rPr lang="it-IT" dirty="0"/>
              <a:t>Tema verbale: </a:t>
            </a:r>
            <a:r>
              <a:rPr lang="it-IT" dirty="0" err="1"/>
              <a:t>mitt</a:t>
            </a:r>
            <a:endParaRPr lang="it-IT" dirty="0"/>
          </a:p>
          <a:p>
            <a:pPr marL="0" indent="0">
              <a:buNone/>
            </a:pPr>
            <a:r>
              <a:rPr lang="it-IT" dirty="0"/>
              <a:t>Vocale tematica che andrà </a:t>
            </a:r>
            <a:r>
              <a:rPr lang="it-IT" dirty="0" err="1"/>
              <a:t>appplicata</a:t>
            </a:r>
            <a:r>
              <a:rPr lang="it-IT" dirty="0"/>
              <a:t> dalla II persona singolare a tutte le altre persone: -e</a:t>
            </a:r>
          </a:p>
          <a:p>
            <a:pPr marL="0" indent="0">
              <a:buNone/>
            </a:pPr>
            <a:r>
              <a:rPr lang="it-IT" dirty="0"/>
              <a:t>Desinenze del presente :</a:t>
            </a:r>
          </a:p>
          <a:p>
            <a:pPr marL="0" indent="0">
              <a:buNone/>
            </a:pPr>
            <a:r>
              <a:rPr lang="it-IT" dirty="0"/>
              <a:t>I persona singolare		-or		I persona plurale		-</a:t>
            </a:r>
            <a:r>
              <a:rPr lang="it-IT" dirty="0" err="1"/>
              <a:t>mur</a:t>
            </a:r>
            <a:endParaRPr lang="it-IT" dirty="0"/>
          </a:p>
          <a:p>
            <a:pPr marL="0" indent="0">
              <a:buNone/>
            </a:pPr>
            <a:r>
              <a:rPr lang="it-IT" dirty="0"/>
              <a:t>II persona singolare	-</a:t>
            </a:r>
            <a:r>
              <a:rPr lang="it-IT" dirty="0" err="1"/>
              <a:t>ris</a:t>
            </a:r>
            <a:r>
              <a:rPr lang="it-IT" dirty="0"/>
              <a:t>		II persona plurale		-mini</a:t>
            </a:r>
          </a:p>
          <a:p>
            <a:pPr marL="0" indent="0">
              <a:buNone/>
            </a:pPr>
            <a:r>
              <a:rPr lang="it-IT" dirty="0"/>
              <a:t>III persona singolare	-tur		III persona plurale 		-</a:t>
            </a:r>
            <a:r>
              <a:rPr lang="it-IT" dirty="0" err="1"/>
              <a:t>ntur</a:t>
            </a:r>
            <a:endParaRPr lang="it-IT" dirty="0"/>
          </a:p>
          <a:p>
            <a:pPr marL="0" indent="0">
              <a:buNone/>
            </a:pPr>
            <a:endParaRPr lang="it-IT" dirty="0"/>
          </a:p>
        </p:txBody>
      </p:sp>
    </p:spTree>
    <p:extLst>
      <p:ext uri="{BB962C8B-B14F-4D97-AF65-F5344CB8AC3E}">
        <p14:creationId xmlns:p14="http://schemas.microsoft.com/office/powerpoint/2010/main" val="3710451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70C65D-0D9A-EAB8-0FBB-E00EA059A28D}"/>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DD2E7935-89C2-E8BE-DB27-5A8D038D5996}"/>
              </a:ext>
            </a:extLst>
          </p:cNvPr>
          <p:cNvSpPr>
            <a:spLocks noGrp="1"/>
          </p:cNvSpPr>
          <p:nvPr>
            <p:ph idx="1"/>
          </p:nvPr>
        </p:nvSpPr>
        <p:spPr/>
        <p:txBody>
          <a:bodyPr/>
          <a:lstStyle/>
          <a:p>
            <a:pPr marL="0" indent="0">
              <a:buNone/>
            </a:pPr>
            <a:r>
              <a:rPr lang="it-IT" dirty="0"/>
              <a:t>Mitt-or</a:t>
            </a:r>
          </a:p>
          <a:p>
            <a:pPr marL="0" indent="0">
              <a:buNone/>
            </a:pPr>
            <a:r>
              <a:rPr lang="it-IT" dirty="0"/>
              <a:t>Mitt-e-</a:t>
            </a:r>
            <a:r>
              <a:rPr lang="it-IT" dirty="0" err="1"/>
              <a:t>ris</a:t>
            </a:r>
            <a:endParaRPr lang="it-IT" dirty="0"/>
          </a:p>
          <a:p>
            <a:pPr marL="0" indent="0">
              <a:buNone/>
            </a:pPr>
            <a:r>
              <a:rPr lang="it-IT" dirty="0"/>
              <a:t>Mitt-e-tur</a:t>
            </a:r>
          </a:p>
          <a:p>
            <a:pPr marL="0" indent="0">
              <a:buNone/>
            </a:pPr>
            <a:r>
              <a:rPr lang="it-IT" dirty="0"/>
              <a:t>Mitt-e-</a:t>
            </a:r>
            <a:r>
              <a:rPr lang="it-IT" dirty="0" err="1"/>
              <a:t>mur</a:t>
            </a:r>
            <a:endParaRPr lang="it-IT" dirty="0"/>
          </a:p>
          <a:p>
            <a:pPr marL="0" indent="0">
              <a:buNone/>
            </a:pPr>
            <a:r>
              <a:rPr lang="it-IT" dirty="0"/>
              <a:t>Mitt-</a:t>
            </a:r>
            <a:r>
              <a:rPr lang="it-IT" dirty="0" err="1"/>
              <a:t>emini</a:t>
            </a:r>
            <a:endParaRPr lang="it-IT" dirty="0"/>
          </a:p>
          <a:p>
            <a:pPr marL="0" indent="0">
              <a:buNone/>
            </a:pPr>
            <a:r>
              <a:rPr lang="it-IT" dirty="0"/>
              <a:t>Mitt-u-</a:t>
            </a:r>
            <a:r>
              <a:rPr lang="it-IT" dirty="0" err="1"/>
              <a:t>ntur</a:t>
            </a:r>
            <a:endParaRPr lang="it-IT" dirty="0"/>
          </a:p>
        </p:txBody>
      </p:sp>
    </p:spTree>
    <p:extLst>
      <p:ext uri="{BB962C8B-B14F-4D97-AF65-F5344CB8AC3E}">
        <p14:creationId xmlns:p14="http://schemas.microsoft.com/office/powerpoint/2010/main" val="920975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5E3C19-F17A-1F4E-5CEC-0DEF5406631E}"/>
              </a:ext>
            </a:extLst>
          </p:cNvPr>
          <p:cNvSpPr>
            <a:spLocks noGrp="1"/>
          </p:cNvSpPr>
          <p:nvPr>
            <p:ph type="title"/>
          </p:nvPr>
        </p:nvSpPr>
        <p:spPr/>
        <p:txBody>
          <a:bodyPr/>
          <a:lstStyle/>
          <a:p>
            <a:r>
              <a:rPr lang="it-IT" dirty="0"/>
              <a:t>PRESENTE INDICATIVO:</a:t>
            </a:r>
            <a:br>
              <a:rPr lang="it-IT" dirty="0"/>
            </a:br>
            <a:r>
              <a:rPr lang="it-IT" dirty="0"/>
              <a:t>IV coniugazione attiva</a:t>
            </a:r>
          </a:p>
        </p:txBody>
      </p:sp>
      <p:sp>
        <p:nvSpPr>
          <p:cNvPr id="3" name="Segnaposto contenuto 2">
            <a:extLst>
              <a:ext uri="{FF2B5EF4-FFF2-40B4-BE49-F238E27FC236}">
                <a16:creationId xmlns:a16="http://schemas.microsoft.com/office/drawing/2014/main" id="{66410697-AE6E-6753-57E8-1D28919DDDF6}"/>
              </a:ext>
            </a:extLst>
          </p:cNvPr>
          <p:cNvSpPr>
            <a:spLocks noGrp="1"/>
          </p:cNvSpPr>
          <p:nvPr>
            <p:ph idx="1"/>
          </p:nvPr>
        </p:nvSpPr>
        <p:spPr/>
        <p:txBody>
          <a:bodyPr>
            <a:normAutofit lnSpcReduction="10000"/>
          </a:bodyPr>
          <a:lstStyle/>
          <a:p>
            <a:r>
              <a:rPr lang="it-IT" dirty="0"/>
              <a:t>Audio-</a:t>
            </a:r>
            <a:r>
              <a:rPr lang="it-IT" dirty="0" err="1"/>
              <a:t>is</a:t>
            </a:r>
            <a:r>
              <a:rPr lang="it-IT" dirty="0"/>
              <a:t>-audivi-</a:t>
            </a:r>
            <a:r>
              <a:rPr lang="it-IT" dirty="0" err="1"/>
              <a:t>auditum</a:t>
            </a:r>
            <a:r>
              <a:rPr lang="it-IT" dirty="0"/>
              <a:t>-ire quarta coniugazione</a:t>
            </a:r>
          </a:p>
          <a:p>
            <a:pPr marL="0" indent="0">
              <a:buNone/>
            </a:pPr>
            <a:endParaRPr lang="it-IT" dirty="0"/>
          </a:p>
          <a:p>
            <a:pPr marL="0" indent="0">
              <a:buNone/>
            </a:pPr>
            <a:r>
              <a:rPr lang="it-IT" dirty="0"/>
              <a:t>Tema verbale: </a:t>
            </a:r>
            <a:r>
              <a:rPr lang="it-IT" dirty="0" err="1"/>
              <a:t>audi</a:t>
            </a:r>
            <a:r>
              <a:rPr lang="it-IT" dirty="0"/>
              <a:t>-</a:t>
            </a:r>
          </a:p>
          <a:p>
            <a:pPr marL="0" indent="0">
              <a:buNone/>
            </a:pPr>
            <a:r>
              <a:rPr lang="it-IT" dirty="0"/>
              <a:t>Non ci sarà bisogno della vocale tematica con il compito di intervallare la desinenza dal tema verbale</a:t>
            </a:r>
          </a:p>
          <a:p>
            <a:pPr marL="0" indent="0">
              <a:buNone/>
            </a:pPr>
            <a:r>
              <a:rPr lang="it-IT" dirty="0"/>
              <a:t>Desinenze del presente indicativo </a:t>
            </a:r>
          </a:p>
          <a:p>
            <a:pPr marL="0" indent="0">
              <a:buNone/>
            </a:pPr>
            <a:r>
              <a:rPr lang="it-IT" dirty="0"/>
              <a:t>I persona singolare		-o		I persona plurale		-</a:t>
            </a:r>
            <a:r>
              <a:rPr lang="it-IT" dirty="0" err="1"/>
              <a:t>mus</a:t>
            </a:r>
            <a:endParaRPr lang="it-IT" dirty="0"/>
          </a:p>
          <a:p>
            <a:pPr marL="0" indent="0">
              <a:buNone/>
            </a:pPr>
            <a:r>
              <a:rPr lang="it-IT" dirty="0"/>
              <a:t>II persona singolare	-s		II persona plurale		-</a:t>
            </a:r>
            <a:r>
              <a:rPr lang="it-IT" dirty="0" err="1"/>
              <a:t>tis</a:t>
            </a:r>
            <a:endParaRPr lang="it-IT" dirty="0"/>
          </a:p>
          <a:p>
            <a:pPr marL="0" indent="0">
              <a:buNone/>
            </a:pPr>
            <a:r>
              <a:rPr lang="it-IT" dirty="0"/>
              <a:t>III persona singolare	-t		III persona plurale		-nt</a:t>
            </a:r>
          </a:p>
          <a:p>
            <a:pPr marL="0" indent="0">
              <a:buNone/>
            </a:pPr>
            <a:endParaRPr lang="it-IT" dirty="0"/>
          </a:p>
        </p:txBody>
      </p:sp>
    </p:spTree>
    <p:extLst>
      <p:ext uri="{BB962C8B-B14F-4D97-AF65-F5344CB8AC3E}">
        <p14:creationId xmlns:p14="http://schemas.microsoft.com/office/powerpoint/2010/main" val="2736216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1A87D4-3F1E-E003-972C-05D0BAB6A90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82EE49F-2647-CA97-ABF0-C73FC06F9502}"/>
              </a:ext>
            </a:extLst>
          </p:cNvPr>
          <p:cNvSpPr>
            <a:spLocks noGrp="1"/>
          </p:cNvSpPr>
          <p:nvPr>
            <p:ph idx="1"/>
          </p:nvPr>
        </p:nvSpPr>
        <p:spPr/>
        <p:txBody>
          <a:bodyPr/>
          <a:lstStyle/>
          <a:p>
            <a:pPr marL="0" indent="0">
              <a:buNone/>
            </a:pPr>
            <a:r>
              <a:rPr lang="it-IT" dirty="0"/>
              <a:t>Audi-o</a:t>
            </a:r>
          </a:p>
          <a:p>
            <a:pPr marL="0" indent="0">
              <a:buNone/>
            </a:pPr>
            <a:r>
              <a:rPr lang="it-IT" dirty="0"/>
              <a:t>Audi-s</a:t>
            </a:r>
          </a:p>
          <a:p>
            <a:pPr marL="0" indent="0">
              <a:buNone/>
            </a:pPr>
            <a:r>
              <a:rPr lang="it-IT" dirty="0"/>
              <a:t>Audi-t</a:t>
            </a:r>
          </a:p>
          <a:p>
            <a:pPr marL="0" indent="0">
              <a:buNone/>
            </a:pPr>
            <a:r>
              <a:rPr lang="it-IT" dirty="0"/>
              <a:t>Audi-</a:t>
            </a:r>
            <a:r>
              <a:rPr lang="it-IT" dirty="0" err="1"/>
              <a:t>mus</a:t>
            </a:r>
            <a:endParaRPr lang="it-IT" dirty="0"/>
          </a:p>
          <a:p>
            <a:pPr marL="0" indent="0">
              <a:buNone/>
            </a:pPr>
            <a:r>
              <a:rPr lang="it-IT" dirty="0"/>
              <a:t>Audi-</a:t>
            </a:r>
            <a:r>
              <a:rPr lang="it-IT" dirty="0" err="1"/>
              <a:t>tis</a:t>
            </a:r>
            <a:endParaRPr lang="it-IT" dirty="0"/>
          </a:p>
          <a:p>
            <a:pPr marL="0" indent="0">
              <a:buNone/>
            </a:pPr>
            <a:r>
              <a:rPr lang="it-IT" dirty="0"/>
              <a:t>Audi-u-nt</a:t>
            </a:r>
          </a:p>
          <a:p>
            <a:pPr marL="0" indent="0">
              <a:buNone/>
            </a:pPr>
            <a:endParaRPr lang="it-IT" dirty="0"/>
          </a:p>
        </p:txBody>
      </p:sp>
    </p:spTree>
    <p:extLst>
      <p:ext uri="{BB962C8B-B14F-4D97-AF65-F5344CB8AC3E}">
        <p14:creationId xmlns:p14="http://schemas.microsoft.com/office/powerpoint/2010/main" val="1967176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2BA3D1-FA03-8ECB-512C-AFB8E283997E}"/>
              </a:ext>
            </a:extLst>
          </p:cNvPr>
          <p:cNvSpPr>
            <a:spLocks noGrp="1"/>
          </p:cNvSpPr>
          <p:nvPr>
            <p:ph type="title"/>
          </p:nvPr>
        </p:nvSpPr>
        <p:spPr/>
        <p:txBody>
          <a:bodyPr/>
          <a:lstStyle/>
          <a:p>
            <a:r>
              <a:rPr lang="it-IT" dirty="0"/>
              <a:t>PRESENTE INDICATIVO</a:t>
            </a:r>
            <a:br>
              <a:rPr lang="it-IT" dirty="0"/>
            </a:br>
            <a:r>
              <a:rPr lang="it-IT" dirty="0"/>
              <a:t>IV coniugazione passiva</a:t>
            </a:r>
          </a:p>
        </p:txBody>
      </p:sp>
      <p:sp>
        <p:nvSpPr>
          <p:cNvPr id="3" name="Segnaposto contenuto 2">
            <a:extLst>
              <a:ext uri="{FF2B5EF4-FFF2-40B4-BE49-F238E27FC236}">
                <a16:creationId xmlns:a16="http://schemas.microsoft.com/office/drawing/2014/main" id="{2978D08C-0102-A192-7F32-E02F000EA7AA}"/>
              </a:ext>
            </a:extLst>
          </p:cNvPr>
          <p:cNvSpPr>
            <a:spLocks noGrp="1"/>
          </p:cNvSpPr>
          <p:nvPr>
            <p:ph idx="1"/>
          </p:nvPr>
        </p:nvSpPr>
        <p:spPr/>
        <p:txBody>
          <a:bodyPr/>
          <a:lstStyle/>
          <a:p>
            <a:pPr marL="0" indent="0">
              <a:buNone/>
            </a:pPr>
            <a:r>
              <a:rPr lang="it-IT" dirty="0"/>
              <a:t>Tema verbale </a:t>
            </a:r>
            <a:r>
              <a:rPr lang="it-IT" dirty="0" err="1"/>
              <a:t>audi</a:t>
            </a:r>
            <a:r>
              <a:rPr lang="it-IT" dirty="0"/>
              <a:t>-</a:t>
            </a:r>
          </a:p>
          <a:p>
            <a:pPr marL="0" indent="0">
              <a:buNone/>
            </a:pPr>
            <a:r>
              <a:rPr lang="it-IT" dirty="0"/>
              <a:t>Non ci sarà bisogno della vocale tematica</a:t>
            </a:r>
          </a:p>
          <a:p>
            <a:pPr marL="0" indent="0">
              <a:buNone/>
            </a:pPr>
            <a:r>
              <a:rPr lang="it-IT" dirty="0"/>
              <a:t>Desinenze del presente indicativo passivo : </a:t>
            </a:r>
          </a:p>
          <a:p>
            <a:pPr marL="0" indent="0">
              <a:buNone/>
            </a:pPr>
            <a:endParaRPr lang="it-IT" dirty="0"/>
          </a:p>
        </p:txBody>
      </p:sp>
      <p:sp>
        <p:nvSpPr>
          <p:cNvPr id="5" name="CasellaDiTesto 4">
            <a:extLst>
              <a:ext uri="{FF2B5EF4-FFF2-40B4-BE49-F238E27FC236}">
                <a16:creationId xmlns:a16="http://schemas.microsoft.com/office/drawing/2014/main" id="{0F4EBF3E-28FE-DE07-F754-EA70F93A69EE}"/>
              </a:ext>
            </a:extLst>
          </p:cNvPr>
          <p:cNvSpPr txBox="1"/>
          <p:nvPr/>
        </p:nvSpPr>
        <p:spPr>
          <a:xfrm>
            <a:off x="838199" y="3770251"/>
            <a:ext cx="10266575" cy="923330"/>
          </a:xfrm>
          <a:prstGeom prst="rect">
            <a:avLst/>
          </a:prstGeom>
          <a:noFill/>
        </p:spPr>
        <p:txBody>
          <a:bodyPr wrap="square">
            <a:spAutoFit/>
          </a:bodyPr>
          <a:lstStyle/>
          <a:p>
            <a:pPr marL="0" indent="0">
              <a:buNone/>
            </a:pPr>
            <a:r>
              <a:rPr lang="it-IT" dirty="0"/>
              <a:t>I persona singolare		-or		I persona plurale		-</a:t>
            </a:r>
            <a:r>
              <a:rPr lang="it-IT" dirty="0" err="1"/>
              <a:t>mur</a:t>
            </a:r>
            <a:endParaRPr lang="it-IT" dirty="0"/>
          </a:p>
          <a:p>
            <a:pPr marL="0" indent="0">
              <a:buNone/>
            </a:pPr>
            <a:r>
              <a:rPr lang="it-IT" dirty="0"/>
              <a:t>II persona singolare		-</a:t>
            </a:r>
            <a:r>
              <a:rPr lang="it-IT" dirty="0" err="1"/>
              <a:t>ris</a:t>
            </a:r>
            <a:r>
              <a:rPr lang="it-IT" dirty="0"/>
              <a:t>		II persona plurale		-mini</a:t>
            </a:r>
          </a:p>
          <a:p>
            <a:pPr marL="0" indent="0">
              <a:buNone/>
            </a:pPr>
            <a:r>
              <a:rPr lang="it-IT" dirty="0"/>
              <a:t>III persona singolare	-tur		III persona plurale 		-</a:t>
            </a:r>
            <a:r>
              <a:rPr lang="it-IT" dirty="0" err="1"/>
              <a:t>ntur</a:t>
            </a:r>
            <a:endParaRPr lang="it-IT" dirty="0"/>
          </a:p>
        </p:txBody>
      </p:sp>
    </p:spTree>
    <p:extLst>
      <p:ext uri="{BB962C8B-B14F-4D97-AF65-F5344CB8AC3E}">
        <p14:creationId xmlns:p14="http://schemas.microsoft.com/office/powerpoint/2010/main" val="3855747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ADD739-056A-46BC-1968-5F58B6F791D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EF37A090-396B-3BCF-265F-295FD65529EC}"/>
              </a:ext>
            </a:extLst>
          </p:cNvPr>
          <p:cNvSpPr>
            <a:spLocks noGrp="1"/>
          </p:cNvSpPr>
          <p:nvPr>
            <p:ph idx="1"/>
          </p:nvPr>
        </p:nvSpPr>
        <p:spPr/>
        <p:txBody>
          <a:bodyPr/>
          <a:lstStyle/>
          <a:p>
            <a:pPr marL="0" indent="0">
              <a:buNone/>
            </a:pPr>
            <a:r>
              <a:rPr lang="it-IT" dirty="0"/>
              <a:t>Audi-or</a:t>
            </a:r>
          </a:p>
          <a:p>
            <a:pPr marL="0" indent="0">
              <a:buNone/>
            </a:pPr>
            <a:r>
              <a:rPr lang="it-IT" dirty="0"/>
              <a:t>Audi-</a:t>
            </a:r>
            <a:r>
              <a:rPr lang="it-IT" dirty="0" err="1"/>
              <a:t>ris</a:t>
            </a:r>
            <a:endParaRPr lang="it-IT" dirty="0"/>
          </a:p>
          <a:p>
            <a:pPr marL="0" indent="0">
              <a:buNone/>
            </a:pPr>
            <a:r>
              <a:rPr lang="it-IT" dirty="0"/>
              <a:t>Audi-tur</a:t>
            </a:r>
          </a:p>
          <a:p>
            <a:pPr marL="0" indent="0">
              <a:buNone/>
            </a:pPr>
            <a:r>
              <a:rPr lang="it-IT" dirty="0"/>
              <a:t>Audi-</a:t>
            </a:r>
            <a:r>
              <a:rPr lang="it-IT" dirty="0" err="1"/>
              <a:t>mur</a:t>
            </a:r>
            <a:endParaRPr lang="it-IT" dirty="0"/>
          </a:p>
          <a:p>
            <a:pPr marL="0" indent="0">
              <a:buNone/>
            </a:pPr>
            <a:r>
              <a:rPr lang="it-IT" dirty="0"/>
              <a:t>Audi-mini</a:t>
            </a:r>
          </a:p>
          <a:p>
            <a:pPr marL="0" indent="0">
              <a:buNone/>
            </a:pPr>
            <a:r>
              <a:rPr lang="it-IT" dirty="0"/>
              <a:t>Audi-u-</a:t>
            </a:r>
            <a:r>
              <a:rPr lang="it-IT" dirty="0" err="1"/>
              <a:t>ntur</a:t>
            </a:r>
            <a:endParaRPr lang="it-IT" dirty="0"/>
          </a:p>
        </p:txBody>
      </p:sp>
    </p:spTree>
    <p:extLst>
      <p:ext uri="{BB962C8B-B14F-4D97-AF65-F5344CB8AC3E}">
        <p14:creationId xmlns:p14="http://schemas.microsoft.com/office/powerpoint/2010/main" val="9364228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66983F-1FFB-AB3F-D8AF-0A051B52CE57}"/>
              </a:ext>
            </a:extLst>
          </p:cNvPr>
          <p:cNvSpPr>
            <a:spLocks noGrp="1"/>
          </p:cNvSpPr>
          <p:nvPr>
            <p:ph type="title"/>
          </p:nvPr>
        </p:nvSpPr>
        <p:spPr/>
        <p:txBody>
          <a:bodyPr>
            <a:normAutofit fontScale="90000"/>
          </a:bodyPr>
          <a:lstStyle/>
          <a:p>
            <a:r>
              <a:rPr lang="it-IT" dirty="0"/>
              <a:t>IMPERFETTO INDICATIVO</a:t>
            </a:r>
            <a:br>
              <a:rPr lang="it-IT" dirty="0"/>
            </a:br>
            <a:r>
              <a:rPr lang="it-IT" dirty="0"/>
              <a:t>I coniugazione attiva</a:t>
            </a:r>
            <a:br>
              <a:rPr lang="it-IT" dirty="0"/>
            </a:br>
            <a:endParaRPr lang="it-IT" dirty="0"/>
          </a:p>
        </p:txBody>
      </p:sp>
      <p:sp>
        <p:nvSpPr>
          <p:cNvPr id="3" name="Segnaposto contenuto 2">
            <a:extLst>
              <a:ext uri="{FF2B5EF4-FFF2-40B4-BE49-F238E27FC236}">
                <a16:creationId xmlns:a16="http://schemas.microsoft.com/office/drawing/2014/main" id="{55179CE5-8EE8-6550-35A2-9491054148EC}"/>
              </a:ext>
            </a:extLst>
          </p:cNvPr>
          <p:cNvSpPr>
            <a:spLocks noGrp="1"/>
          </p:cNvSpPr>
          <p:nvPr>
            <p:ph idx="1"/>
          </p:nvPr>
        </p:nvSpPr>
        <p:spPr/>
        <p:txBody>
          <a:bodyPr>
            <a:normAutofit fontScale="92500" lnSpcReduction="20000"/>
          </a:bodyPr>
          <a:lstStyle/>
          <a:p>
            <a:pPr marL="0" indent="0">
              <a:buNone/>
            </a:pPr>
            <a:r>
              <a:rPr lang="it-IT" dirty="0"/>
              <a:t>Tema verbale </a:t>
            </a:r>
          </a:p>
          <a:p>
            <a:pPr marL="0" indent="0">
              <a:buNone/>
            </a:pPr>
            <a:r>
              <a:rPr lang="it-IT" dirty="0"/>
              <a:t>Vocale tematica : -a</a:t>
            </a:r>
          </a:p>
          <a:p>
            <a:pPr marL="0" indent="0">
              <a:buNone/>
            </a:pPr>
            <a:r>
              <a:rPr lang="it-IT" dirty="0"/>
              <a:t>Desinenze dell’imperfetto attivo:</a:t>
            </a:r>
          </a:p>
          <a:p>
            <a:pPr marL="0" indent="0">
              <a:buNone/>
            </a:pPr>
            <a:endParaRPr lang="it-IT" dirty="0"/>
          </a:p>
          <a:p>
            <a:pPr marL="0" indent="0">
              <a:buNone/>
            </a:pPr>
            <a:r>
              <a:rPr lang="it-IT" dirty="0" err="1"/>
              <a:t>Bam</a:t>
            </a:r>
            <a:endParaRPr lang="it-IT" dirty="0"/>
          </a:p>
          <a:p>
            <a:pPr marL="0" indent="0">
              <a:buNone/>
            </a:pPr>
            <a:r>
              <a:rPr lang="it-IT" dirty="0" err="1"/>
              <a:t>Bas</a:t>
            </a:r>
            <a:endParaRPr lang="it-IT" dirty="0"/>
          </a:p>
          <a:p>
            <a:pPr marL="0" indent="0">
              <a:buNone/>
            </a:pPr>
            <a:r>
              <a:rPr lang="it-IT" dirty="0" err="1"/>
              <a:t>Bat</a:t>
            </a:r>
            <a:endParaRPr lang="it-IT" dirty="0"/>
          </a:p>
          <a:p>
            <a:pPr marL="0" indent="0">
              <a:buNone/>
            </a:pPr>
            <a:r>
              <a:rPr lang="it-IT" dirty="0" err="1"/>
              <a:t>Bamus</a:t>
            </a:r>
            <a:endParaRPr lang="it-IT" dirty="0"/>
          </a:p>
          <a:p>
            <a:pPr marL="0" indent="0">
              <a:buNone/>
            </a:pPr>
            <a:r>
              <a:rPr lang="it-IT" dirty="0" err="1"/>
              <a:t>Batis</a:t>
            </a:r>
            <a:endParaRPr lang="it-IT" dirty="0"/>
          </a:p>
          <a:p>
            <a:pPr marL="0" indent="0">
              <a:buNone/>
            </a:pPr>
            <a:r>
              <a:rPr lang="it-IT" dirty="0" err="1"/>
              <a:t>Bant</a:t>
            </a:r>
            <a:endParaRPr lang="it-IT" dirty="0"/>
          </a:p>
          <a:p>
            <a:pPr marL="0" indent="0">
              <a:buNone/>
            </a:pPr>
            <a:endParaRPr lang="it-IT" dirty="0"/>
          </a:p>
        </p:txBody>
      </p:sp>
    </p:spTree>
    <p:extLst>
      <p:ext uri="{BB962C8B-B14F-4D97-AF65-F5344CB8AC3E}">
        <p14:creationId xmlns:p14="http://schemas.microsoft.com/office/powerpoint/2010/main" val="371065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389F15-C855-7A00-90C2-D040D4B5B08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BE67794-568E-FDF0-1620-99DC4C1DB4FB}"/>
              </a:ext>
            </a:extLst>
          </p:cNvPr>
          <p:cNvSpPr>
            <a:spLocks noGrp="1"/>
          </p:cNvSpPr>
          <p:nvPr>
            <p:ph idx="1"/>
          </p:nvPr>
        </p:nvSpPr>
        <p:spPr/>
        <p:txBody>
          <a:bodyPr/>
          <a:lstStyle/>
          <a:p>
            <a:pPr marL="0" indent="0">
              <a:buNone/>
            </a:pPr>
            <a:r>
              <a:rPr lang="it-IT" dirty="0"/>
              <a:t>Laud-a-</a:t>
            </a:r>
            <a:r>
              <a:rPr lang="it-IT" dirty="0" err="1"/>
              <a:t>bam</a:t>
            </a:r>
            <a:endParaRPr lang="it-IT" dirty="0"/>
          </a:p>
          <a:p>
            <a:pPr marL="0" indent="0">
              <a:buNone/>
            </a:pPr>
            <a:r>
              <a:rPr lang="it-IT" dirty="0"/>
              <a:t>Laud-a-</a:t>
            </a:r>
            <a:r>
              <a:rPr lang="it-IT" dirty="0" err="1"/>
              <a:t>bas</a:t>
            </a:r>
            <a:endParaRPr lang="it-IT" dirty="0"/>
          </a:p>
          <a:p>
            <a:pPr marL="0" indent="0">
              <a:buNone/>
            </a:pPr>
            <a:r>
              <a:rPr lang="it-IT" dirty="0"/>
              <a:t>Laud-a-</a:t>
            </a:r>
            <a:r>
              <a:rPr lang="it-IT" dirty="0" err="1"/>
              <a:t>bat</a:t>
            </a:r>
            <a:endParaRPr lang="it-IT" dirty="0"/>
          </a:p>
          <a:p>
            <a:pPr marL="0" indent="0">
              <a:buNone/>
            </a:pPr>
            <a:r>
              <a:rPr lang="it-IT" dirty="0"/>
              <a:t>Laud-a-</a:t>
            </a:r>
            <a:r>
              <a:rPr lang="it-IT" dirty="0" err="1"/>
              <a:t>bamus</a:t>
            </a:r>
            <a:endParaRPr lang="it-IT" dirty="0"/>
          </a:p>
          <a:p>
            <a:pPr marL="0" indent="0">
              <a:buNone/>
            </a:pPr>
            <a:r>
              <a:rPr lang="it-IT" dirty="0"/>
              <a:t>Laud-a-</a:t>
            </a:r>
            <a:r>
              <a:rPr lang="it-IT" dirty="0" err="1"/>
              <a:t>batis</a:t>
            </a:r>
            <a:endParaRPr lang="it-IT" dirty="0"/>
          </a:p>
          <a:p>
            <a:pPr marL="0" indent="0">
              <a:buNone/>
            </a:pPr>
            <a:r>
              <a:rPr lang="it-IT" dirty="0"/>
              <a:t>Laud-a-</a:t>
            </a:r>
            <a:r>
              <a:rPr lang="it-IT" dirty="0" err="1"/>
              <a:t>bant</a:t>
            </a:r>
            <a:endParaRPr lang="it-IT" dirty="0"/>
          </a:p>
          <a:p>
            <a:pPr marL="0" indent="0">
              <a:buNone/>
            </a:pPr>
            <a:endParaRPr lang="it-IT" dirty="0"/>
          </a:p>
        </p:txBody>
      </p:sp>
    </p:spTree>
    <p:extLst>
      <p:ext uri="{BB962C8B-B14F-4D97-AF65-F5344CB8AC3E}">
        <p14:creationId xmlns:p14="http://schemas.microsoft.com/office/powerpoint/2010/main" val="33727977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4D08B7-EEB6-2D34-EDBD-FA71627D213F}"/>
              </a:ext>
            </a:extLst>
          </p:cNvPr>
          <p:cNvSpPr>
            <a:spLocks noGrp="1"/>
          </p:cNvSpPr>
          <p:nvPr>
            <p:ph type="title"/>
          </p:nvPr>
        </p:nvSpPr>
        <p:spPr/>
        <p:txBody>
          <a:bodyPr/>
          <a:lstStyle/>
          <a:p>
            <a:r>
              <a:rPr lang="it-IT" dirty="0"/>
              <a:t>IMPERFETTO INDICATIVO</a:t>
            </a:r>
            <a:br>
              <a:rPr lang="it-IT" dirty="0"/>
            </a:br>
            <a:r>
              <a:rPr lang="it-IT" dirty="0"/>
              <a:t>I coniugazione passiva</a:t>
            </a:r>
          </a:p>
        </p:txBody>
      </p:sp>
      <p:sp>
        <p:nvSpPr>
          <p:cNvPr id="3" name="Segnaposto contenuto 2">
            <a:extLst>
              <a:ext uri="{FF2B5EF4-FFF2-40B4-BE49-F238E27FC236}">
                <a16:creationId xmlns:a16="http://schemas.microsoft.com/office/drawing/2014/main" id="{BE595F6F-0D5B-DB71-B568-BFF5A8243CE1}"/>
              </a:ext>
            </a:extLst>
          </p:cNvPr>
          <p:cNvSpPr>
            <a:spLocks noGrp="1"/>
          </p:cNvSpPr>
          <p:nvPr>
            <p:ph idx="1"/>
          </p:nvPr>
        </p:nvSpPr>
        <p:spPr/>
        <p:txBody>
          <a:bodyPr>
            <a:normAutofit lnSpcReduction="10000"/>
          </a:bodyPr>
          <a:lstStyle/>
          <a:p>
            <a:pPr marL="0" indent="0">
              <a:buNone/>
            </a:pPr>
            <a:r>
              <a:rPr lang="it-IT" dirty="0"/>
              <a:t>Tema verbale</a:t>
            </a:r>
          </a:p>
          <a:p>
            <a:pPr marL="0" indent="0">
              <a:buNone/>
            </a:pPr>
            <a:r>
              <a:rPr lang="it-IT" dirty="0"/>
              <a:t>Vocale tematica: -a</a:t>
            </a:r>
          </a:p>
          <a:p>
            <a:pPr marL="0" indent="0">
              <a:buNone/>
            </a:pPr>
            <a:r>
              <a:rPr lang="it-IT" dirty="0"/>
              <a:t>Desinenze dell’imperfetto indicativo passivo: </a:t>
            </a:r>
          </a:p>
          <a:p>
            <a:pPr marL="0" indent="0">
              <a:buNone/>
            </a:pPr>
            <a:r>
              <a:rPr lang="it-IT" dirty="0"/>
              <a:t>Bar</a:t>
            </a:r>
          </a:p>
          <a:p>
            <a:pPr marL="0" indent="0">
              <a:buNone/>
            </a:pPr>
            <a:r>
              <a:rPr lang="it-IT" dirty="0" err="1"/>
              <a:t>Baris</a:t>
            </a:r>
            <a:r>
              <a:rPr lang="it-IT" dirty="0"/>
              <a:t> </a:t>
            </a:r>
          </a:p>
          <a:p>
            <a:pPr marL="0" indent="0">
              <a:buNone/>
            </a:pPr>
            <a:r>
              <a:rPr lang="it-IT" dirty="0" err="1"/>
              <a:t>Batur</a:t>
            </a:r>
            <a:endParaRPr lang="it-IT" dirty="0"/>
          </a:p>
          <a:p>
            <a:pPr marL="0" indent="0">
              <a:buNone/>
            </a:pPr>
            <a:r>
              <a:rPr lang="it-IT" dirty="0" err="1"/>
              <a:t>Bamur</a:t>
            </a:r>
            <a:endParaRPr lang="it-IT" dirty="0"/>
          </a:p>
          <a:p>
            <a:pPr marL="0" indent="0">
              <a:buNone/>
            </a:pPr>
            <a:r>
              <a:rPr lang="it-IT" dirty="0" err="1"/>
              <a:t>Bamini</a:t>
            </a:r>
            <a:endParaRPr lang="it-IT" dirty="0"/>
          </a:p>
          <a:p>
            <a:pPr marL="0" indent="0">
              <a:buNone/>
            </a:pPr>
            <a:r>
              <a:rPr lang="it-IT" dirty="0" err="1"/>
              <a:t>Bantur</a:t>
            </a: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26674435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959B69-1483-B781-BE78-110587B6A9C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F9AFE13-A664-19DA-FC4C-7219ECC7D93A}"/>
              </a:ext>
            </a:extLst>
          </p:cNvPr>
          <p:cNvSpPr>
            <a:spLocks noGrp="1"/>
          </p:cNvSpPr>
          <p:nvPr>
            <p:ph idx="1"/>
          </p:nvPr>
        </p:nvSpPr>
        <p:spPr/>
        <p:txBody>
          <a:bodyPr/>
          <a:lstStyle/>
          <a:p>
            <a:pPr marL="0" indent="0">
              <a:buNone/>
            </a:pPr>
            <a:r>
              <a:rPr lang="it-IT" dirty="0"/>
              <a:t>Laud-a-bar</a:t>
            </a:r>
          </a:p>
          <a:p>
            <a:pPr marL="0" indent="0">
              <a:buNone/>
            </a:pPr>
            <a:r>
              <a:rPr lang="it-IT" dirty="0"/>
              <a:t>Laud-a-</a:t>
            </a:r>
            <a:r>
              <a:rPr lang="it-IT" dirty="0" err="1"/>
              <a:t>baris</a:t>
            </a:r>
            <a:endParaRPr lang="it-IT" dirty="0"/>
          </a:p>
          <a:p>
            <a:pPr marL="0" indent="0">
              <a:buNone/>
            </a:pPr>
            <a:r>
              <a:rPr lang="it-IT" dirty="0"/>
              <a:t>Laud-a-</a:t>
            </a:r>
            <a:r>
              <a:rPr lang="it-IT" dirty="0" err="1"/>
              <a:t>batur</a:t>
            </a:r>
            <a:endParaRPr lang="it-IT" dirty="0"/>
          </a:p>
          <a:p>
            <a:pPr marL="0" indent="0">
              <a:buNone/>
            </a:pPr>
            <a:r>
              <a:rPr lang="it-IT" dirty="0"/>
              <a:t>Laud-a-</a:t>
            </a:r>
            <a:r>
              <a:rPr lang="it-IT" dirty="0" err="1"/>
              <a:t>bamur</a:t>
            </a:r>
            <a:endParaRPr lang="it-IT" dirty="0"/>
          </a:p>
          <a:p>
            <a:pPr marL="0" indent="0">
              <a:buNone/>
            </a:pPr>
            <a:r>
              <a:rPr lang="it-IT" dirty="0"/>
              <a:t>Laud-a-</a:t>
            </a:r>
            <a:r>
              <a:rPr lang="it-IT" dirty="0" err="1"/>
              <a:t>bamini</a:t>
            </a:r>
            <a:endParaRPr lang="it-IT" dirty="0"/>
          </a:p>
          <a:p>
            <a:pPr marL="0" indent="0">
              <a:buNone/>
            </a:pPr>
            <a:r>
              <a:rPr lang="it-IT" dirty="0"/>
              <a:t>Laud-a-</a:t>
            </a:r>
            <a:r>
              <a:rPr lang="it-IT" dirty="0" err="1"/>
              <a:t>bantur</a:t>
            </a:r>
            <a:endParaRPr lang="it-IT" dirty="0"/>
          </a:p>
        </p:txBody>
      </p:sp>
    </p:spTree>
    <p:extLst>
      <p:ext uri="{BB962C8B-B14F-4D97-AF65-F5344CB8AC3E}">
        <p14:creationId xmlns:p14="http://schemas.microsoft.com/office/powerpoint/2010/main" val="22514874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75418B-80E8-C80B-B7F4-107DB32CC624}"/>
              </a:ext>
            </a:extLst>
          </p:cNvPr>
          <p:cNvSpPr>
            <a:spLocks noGrp="1"/>
          </p:cNvSpPr>
          <p:nvPr>
            <p:ph type="title"/>
          </p:nvPr>
        </p:nvSpPr>
        <p:spPr/>
        <p:txBody>
          <a:bodyPr>
            <a:normAutofit fontScale="90000"/>
          </a:bodyPr>
          <a:lstStyle/>
          <a:p>
            <a:r>
              <a:rPr lang="it-IT" dirty="0"/>
              <a:t>IMPERFETTO INDICATIVO</a:t>
            </a:r>
            <a:br>
              <a:rPr lang="it-IT" dirty="0"/>
            </a:br>
            <a:r>
              <a:rPr lang="it-IT" dirty="0"/>
              <a:t>II coniugazione attiva</a:t>
            </a:r>
            <a:br>
              <a:rPr lang="it-IT" dirty="0"/>
            </a:br>
            <a:endParaRPr lang="it-IT" dirty="0"/>
          </a:p>
        </p:txBody>
      </p:sp>
      <p:sp>
        <p:nvSpPr>
          <p:cNvPr id="3" name="Segnaposto contenuto 2">
            <a:extLst>
              <a:ext uri="{FF2B5EF4-FFF2-40B4-BE49-F238E27FC236}">
                <a16:creationId xmlns:a16="http://schemas.microsoft.com/office/drawing/2014/main" id="{F627B766-1E67-6A5F-05E4-EE651C5AB37C}"/>
              </a:ext>
            </a:extLst>
          </p:cNvPr>
          <p:cNvSpPr>
            <a:spLocks noGrp="1"/>
          </p:cNvSpPr>
          <p:nvPr>
            <p:ph idx="1"/>
          </p:nvPr>
        </p:nvSpPr>
        <p:spPr/>
        <p:txBody>
          <a:bodyPr>
            <a:normAutofit fontScale="92500" lnSpcReduction="10000"/>
          </a:bodyPr>
          <a:lstStyle/>
          <a:p>
            <a:pPr marL="0" indent="0">
              <a:buNone/>
            </a:pPr>
            <a:r>
              <a:rPr lang="it-IT" dirty="0"/>
              <a:t>Tema verbale</a:t>
            </a:r>
          </a:p>
          <a:p>
            <a:pPr marL="0" indent="0">
              <a:buNone/>
            </a:pPr>
            <a:r>
              <a:rPr lang="it-IT" dirty="0"/>
              <a:t>Non c’è bisogno della vocale tematica perché </a:t>
            </a:r>
            <a:r>
              <a:rPr lang="it-IT" dirty="0" err="1"/>
              <a:t>gia</a:t>
            </a:r>
            <a:r>
              <a:rPr lang="it-IT" dirty="0"/>
              <a:t> termina in vocale, quindi non necessitiamo di una vocale che intervalli il tema verbale dalla desinenza </a:t>
            </a:r>
          </a:p>
          <a:p>
            <a:pPr marL="0" indent="0">
              <a:buNone/>
            </a:pPr>
            <a:r>
              <a:rPr lang="it-IT" dirty="0"/>
              <a:t>Desinenze dell’imperfetto indicativo attivo</a:t>
            </a:r>
          </a:p>
          <a:p>
            <a:pPr marL="0" indent="0">
              <a:buNone/>
            </a:pPr>
            <a:r>
              <a:rPr lang="it-IT" dirty="0" err="1"/>
              <a:t>Bam</a:t>
            </a:r>
            <a:endParaRPr lang="it-IT" dirty="0"/>
          </a:p>
          <a:p>
            <a:pPr marL="0" indent="0">
              <a:buNone/>
            </a:pPr>
            <a:r>
              <a:rPr lang="it-IT" dirty="0" err="1"/>
              <a:t>Bas</a:t>
            </a:r>
            <a:endParaRPr lang="it-IT" dirty="0"/>
          </a:p>
          <a:p>
            <a:pPr marL="0" indent="0">
              <a:buNone/>
            </a:pPr>
            <a:r>
              <a:rPr lang="it-IT" dirty="0" err="1"/>
              <a:t>Bat</a:t>
            </a:r>
            <a:endParaRPr lang="it-IT" dirty="0"/>
          </a:p>
          <a:p>
            <a:pPr marL="0" indent="0">
              <a:buNone/>
            </a:pPr>
            <a:r>
              <a:rPr lang="it-IT" dirty="0" err="1"/>
              <a:t>Bamus</a:t>
            </a:r>
            <a:endParaRPr lang="it-IT" dirty="0"/>
          </a:p>
          <a:p>
            <a:pPr marL="0" indent="0">
              <a:buNone/>
            </a:pPr>
            <a:r>
              <a:rPr lang="it-IT" dirty="0" err="1"/>
              <a:t>Batis</a:t>
            </a:r>
            <a:endParaRPr lang="it-IT" dirty="0"/>
          </a:p>
          <a:p>
            <a:pPr marL="0" indent="0">
              <a:buNone/>
            </a:pPr>
            <a:r>
              <a:rPr lang="it-IT" dirty="0" err="1"/>
              <a:t>Bant</a:t>
            </a:r>
            <a:endParaRPr lang="it-IT" dirty="0"/>
          </a:p>
          <a:p>
            <a:pPr marL="0" indent="0">
              <a:buNone/>
            </a:pPr>
            <a:endParaRPr lang="it-IT" dirty="0"/>
          </a:p>
        </p:txBody>
      </p:sp>
    </p:spTree>
    <p:extLst>
      <p:ext uri="{BB962C8B-B14F-4D97-AF65-F5344CB8AC3E}">
        <p14:creationId xmlns:p14="http://schemas.microsoft.com/office/powerpoint/2010/main" val="682136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A2172-C5DC-74BC-9C5E-C330D9C553B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9C1957D-2357-7011-1506-18125B5E6010}"/>
              </a:ext>
            </a:extLst>
          </p:cNvPr>
          <p:cNvSpPr>
            <a:spLocks noGrp="1"/>
          </p:cNvSpPr>
          <p:nvPr>
            <p:ph idx="1"/>
          </p:nvPr>
        </p:nvSpPr>
        <p:spPr/>
        <p:txBody>
          <a:bodyPr/>
          <a:lstStyle/>
          <a:p>
            <a:pPr marL="0" indent="0">
              <a:buNone/>
            </a:pPr>
            <a:r>
              <a:rPr lang="it-IT" dirty="0"/>
              <a:t>Mone-</a:t>
            </a:r>
            <a:r>
              <a:rPr lang="it-IT" dirty="0" err="1"/>
              <a:t>bam</a:t>
            </a:r>
            <a:endParaRPr lang="it-IT" dirty="0"/>
          </a:p>
          <a:p>
            <a:pPr marL="0" indent="0">
              <a:buNone/>
            </a:pPr>
            <a:r>
              <a:rPr lang="it-IT" dirty="0"/>
              <a:t>Mone-</a:t>
            </a:r>
            <a:r>
              <a:rPr lang="it-IT" dirty="0" err="1"/>
              <a:t>bas</a:t>
            </a:r>
            <a:endParaRPr lang="it-IT" dirty="0"/>
          </a:p>
          <a:p>
            <a:pPr marL="0" indent="0">
              <a:buNone/>
            </a:pPr>
            <a:r>
              <a:rPr lang="it-IT" dirty="0"/>
              <a:t>Mone-</a:t>
            </a:r>
            <a:r>
              <a:rPr lang="it-IT" dirty="0" err="1"/>
              <a:t>bat</a:t>
            </a:r>
            <a:endParaRPr lang="it-IT" dirty="0"/>
          </a:p>
          <a:p>
            <a:pPr marL="0" indent="0">
              <a:buNone/>
            </a:pPr>
            <a:r>
              <a:rPr lang="it-IT" dirty="0"/>
              <a:t>Mone-</a:t>
            </a:r>
            <a:r>
              <a:rPr lang="it-IT" dirty="0" err="1"/>
              <a:t>bamus</a:t>
            </a:r>
            <a:endParaRPr lang="it-IT" dirty="0"/>
          </a:p>
          <a:p>
            <a:pPr marL="0" indent="0">
              <a:buNone/>
            </a:pPr>
            <a:r>
              <a:rPr lang="it-IT" dirty="0"/>
              <a:t>Mone-</a:t>
            </a:r>
            <a:r>
              <a:rPr lang="it-IT" dirty="0" err="1"/>
              <a:t>batis</a:t>
            </a:r>
            <a:endParaRPr lang="it-IT" dirty="0"/>
          </a:p>
          <a:p>
            <a:pPr marL="0" indent="0">
              <a:buNone/>
            </a:pPr>
            <a:r>
              <a:rPr lang="it-IT" dirty="0"/>
              <a:t>Mone-</a:t>
            </a:r>
            <a:r>
              <a:rPr lang="it-IT" dirty="0" err="1"/>
              <a:t>bant</a:t>
            </a:r>
            <a:endParaRPr lang="it-IT" dirty="0"/>
          </a:p>
          <a:p>
            <a:pPr marL="0" indent="0">
              <a:buNone/>
            </a:pPr>
            <a:endParaRPr lang="it-IT" dirty="0"/>
          </a:p>
        </p:txBody>
      </p:sp>
    </p:spTree>
    <p:extLst>
      <p:ext uri="{BB962C8B-B14F-4D97-AF65-F5344CB8AC3E}">
        <p14:creationId xmlns:p14="http://schemas.microsoft.com/office/powerpoint/2010/main" val="2846438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479B49-13E2-A109-7147-EBC6004F3AA4}"/>
              </a:ext>
            </a:extLst>
          </p:cNvPr>
          <p:cNvSpPr>
            <a:spLocks noGrp="1"/>
          </p:cNvSpPr>
          <p:nvPr>
            <p:ph type="title"/>
          </p:nvPr>
        </p:nvSpPr>
        <p:spPr/>
        <p:txBody>
          <a:bodyPr/>
          <a:lstStyle/>
          <a:p>
            <a:r>
              <a:rPr lang="it-IT" dirty="0"/>
              <a:t>IMPERFETTO INDICATIVO</a:t>
            </a:r>
            <a:br>
              <a:rPr lang="it-IT" dirty="0"/>
            </a:br>
            <a:r>
              <a:rPr lang="it-IT" dirty="0"/>
              <a:t>II coniugazione passiva </a:t>
            </a:r>
          </a:p>
        </p:txBody>
      </p:sp>
      <p:sp>
        <p:nvSpPr>
          <p:cNvPr id="3" name="Segnaposto contenuto 2">
            <a:extLst>
              <a:ext uri="{FF2B5EF4-FFF2-40B4-BE49-F238E27FC236}">
                <a16:creationId xmlns:a16="http://schemas.microsoft.com/office/drawing/2014/main" id="{35A2E9C1-9CDB-9664-D496-159149564C39}"/>
              </a:ext>
            </a:extLst>
          </p:cNvPr>
          <p:cNvSpPr>
            <a:spLocks noGrp="1"/>
          </p:cNvSpPr>
          <p:nvPr>
            <p:ph idx="1"/>
          </p:nvPr>
        </p:nvSpPr>
        <p:spPr/>
        <p:txBody>
          <a:bodyPr>
            <a:normAutofit lnSpcReduction="10000"/>
          </a:bodyPr>
          <a:lstStyle/>
          <a:p>
            <a:pPr marL="0" indent="0">
              <a:buNone/>
            </a:pPr>
            <a:r>
              <a:rPr lang="it-IT" dirty="0"/>
              <a:t>Tema verbale</a:t>
            </a:r>
          </a:p>
          <a:p>
            <a:pPr marL="0" indent="0">
              <a:buNone/>
            </a:pPr>
            <a:r>
              <a:rPr lang="it-IT" dirty="0"/>
              <a:t>La non </a:t>
            </a:r>
            <a:r>
              <a:rPr lang="it-IT" dirty="0" err="1"/>
              <a:t>cì</a:t>
            </a:r>
            <a:r>
              <a:rPr lang="it-IT" dirty="0"/>
              <a:t> vocale tematica</a:t>
            </a:r>
          </a:p>
          <a:p>
            <a:pPr marL="0" indent="0">
              <a:buNone/>
            </a:pPr>
            <a:r>
              <a:rPr lang="it-IT" dirty="0"/>
              <a:t>Desinenze dell’imperfetto indicativo passivo</a:t>
            </a:r>
          </a:p>
          <a:p>
            <a:pPr marL="0" indent="0">
              <a:buNone/>
            </a:pPr>
            <a:r>
              <a:rPr lang="it-IT" dirty="0"/>
              <a:t> bar</a:t>
            </a:r>
          </a:p>
          <a:p>
            <a:pPr marL="0" indent="0">
              <a:buNone/>
            </a:pPr>
            <a:r>
              <a:rPr lang="it-IT" dirty="0" err="1"/>
              <a:t>Baris</a:t>
            </a:r>
            <a:endParaRPr lang="it-IT" dirty="0"/>
          </a:p>
          <a:p>
            <a:pPr marL="0" indent="0">
              <a:buNone/>
            </a:pPr>
            <a:r>
              <a:rPr lang="it-IT" dirty="0" err="1"/>
              <a:t>Batur</a:t>
            </a:r>
            <a:endParaRPr lang="it-IT" dirty="0"/>
          </a:p>
          <a:p>
            <a:pPr marL="0" indent="0">
              <a:buNone/>
            </a:pPr>
            <a:r>
              <a:rPr lang="it-IT" dirty="0" err="1"/>
              <a:t>Bamur</a:t>
            </a:r>
            <a:endParaRPr lang="it-IT" dirty="0"/>
          </a:p>
          <a:p>
            <a:pPr marL="0" indent="0">
              <a:buNone/>
            </a:pPr>
            <a:r>
              <a:rPr lang="it-IT" dirty="0" err="1"/>
              <a:t>Bamini</a:t>
            </a:r>
            <a:endParaRPr lang="it-IT" dirty="0"/>
          </a:p>
          <a:p>
            <a:pPr marL="0" indent="0">
              <a:buNone/>
            </a:pPr>
            <a:r>
              <a:rPr lang="it-IT" dirty="0" err="1"/>
              <a:t>Bantur</a:t>
            </a:r>
            <a:endParaRPr lang="it-IT" dirty="0"/>
          </a:p>
          <a:p>
            <a:pPr marL="0" indent="0">
              <a:buNone/>
            </a:pPr>
            <a:endParaRPr lang="it-IT" dirty="0"/>
          </a:p>
        </p:txBody>
      </p:sp>
    </p:spTree>
    <p:extLst>
      <p:ext uri="{BB962C8B-B14F-4D97-AF65-F5344CB8AC3E}">
        <p14:creationId xmlns:p14="http://schemas.microsoft.com/office/powerpoint/2010/main" val="39820082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1BB71A-95EA-FFEA-3279-EC2046954BF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B6FC273-9020-99BB-CC79-C44B1884C94C}"/>
              </a:ext>
            </a:extLst>
          </p:cNvPr>
          <p:cNvSpPr>
            <a:spLocks noGrp="1"/>
          </p:cNvSpPr>
          <p:nvPr>
            <p:ph idx="1"/>
          </p:nvPr>
        </p:nvSpPr>
        <p:spPr/>
        <p:txBody>
          <a:bodyPr/>
          <a:lstStyle/>
          <a:p>
            <a:pPr marL="0" indent="0">
              <a:buNone/>
            </a:pPr>
            <a:r>
              <a:rPr lang="it-IT" dirty="0" err="1"/>
              <a:t>Monebar</a:t>
            </a:r>
            <a:endParaRPr lang="it-IT" dirty="0"/>
          </a:p>
          <a:p>
            <a:pPr marL="0" indent="0">
              <a:buNone/>
            </a:pPr>
            <a:r>
              <a:rPr lang="it-IT" dirty="0" err="1"/>
              <a:t>Monebaris</a:t>
            </a:r>
            <a:endParaRPr lang="it-IT" dirty="0"/>
          </a:p>
          <a:p>
            <a:pPr marL="0" indent="0">
              <a:buNone/>
            </a:pPr>
            <a:r>
              <a:rPr lang="it-IT" dirty="0" err="1"/>
              <a:t>Monebatur</a:t>
            </a:r>
            <a:endParaRPr lang="it-IT" dirty="0"/>
          </a:p>
          <a:p>
            <a:pPr marL="0" indent="0">
              <a:buNone/>
            </a:pPr>
            <a:r>
              <a:rPr lang="it-IT" dirty="0" err="1"/>
              <a:t>Monebamur</a:t>
            </a:r>
            <a:endParaRPr lang="it-IT" dirty="0"/>
          </a:p>
          <a:p>
            <a:pPr marL="0" indent="0">
              <a:buNone/>
            </a:pPr>
            <a:r>
              <a:rPr lang="it-IT" dirty="0" err="1"/>
              <a:t>Monebamini</a:t>
            </a:r>
            <a:endParaRPr lang="it-IT" dirty="0"/>
          </a:p>
          <a:p>
            <a:pPr marL="0" indent="0">
              <a:buNone/>
            </a:pPr>
            <a:r>
              <a:rPr lang="it-IT" dirty="0" err="1"/>
              <a:t>Monebantur</a:t>
            </a:r>
            <a:endParaRPr lang="it-IT" dirty="0"/>
          </a:p>
          <a:p>
            <a:pPr marL="0" indent="0">
              <a:buNone/>
            </a:pPr>
            <a:endParaRPr lang="it-IT" dirty="0"/>
          </a:p>
        </p:txBody>
      </p:sp>
    </p:spTree>
    <p:extLst>
      <p:ext uri="{BB962C8B-B14F-4D97-AF65-F5344CB8AC3E}">
        <p14:creationId xmlns:p14="http://schemas.microsoft.com/office/powerpoint/2010/main" val="6766528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6696CA-ED20-BF75-6E91-BC8A874A4FD1}"/>
              </a:ext>
            </a:extLst>
          </p:cNvPr>
          <p:cNvSpPr>
            <a:spLocks noGrp="1"/>
          </p:cNvSpPr>
          <p:nvPr>
            <p:ph type="title"/>
          </p:nvPr>
        </p:nvSpPr>
        <p:spPr/>
        <p:txBody>
          <a:bodyPr/>
          <a:lstStyle/>
          <a:p>
            <a:r>
              <a:rPr lang="it-IT" dirty="0"/>
              <a:t>IMPERFETTO INDICATIVO </a:t>
            </a:r>
            <a:br>
              <a:rPr lang="it-IT" dirty="0"/>
            </a:br>
            <a:r>
              <a:rPr lang="it-IT" dirty="0"/>
              <a:t>III coniugazione attivo</a:t>
            </a:r>
          </a:p>
        </p:txBody>
      </p:sp>
      <p:sp>
        <p:nvSpPr>
          <p:cNvPr id="3" name="Segnaposto contenuto 2">
            <a:extLst>
              <a:ext uri="{FF2B5EF4-FFF2-40B4-BE49-F238E27FC236}">
                <a16:creationId xmlns:a16="http://schemas.microsoft.com/office/drawing/2014/main" id="{CE3B2341-1693-09A4-0566-BBC02430B355}"/>
              </a:ext>
            </a:extLst>
          </p:cNvPr>
          <p:cNvSpPr>
            <a:spLocks noGrp="1"/>
          </p:cNvSpPr>
          <p:nvPr>
            <p:ph idx="1"/>
          </p:nvPr>
        </p:nvSpPr>
        <p:spPr/>
        <p:txBody>
          <a:bodyPr>
            <a:normAutofit fontScale="85000" lnSpcReduction="20000"/>
          </a:bodyPr>
          <a:lstStyle/>
          <a:p>
            <a:pPr marL="0" indent="0">
              <a:buNone/>
            </a:pPr>
            <a:r>
              <a:rPr lang="it-IT" dirty="0"/>
              <a:t>Mitto-</a:t>
            </a:r>
            <a:r>
              <a:rPr lang="it-IT" dirty="0" err="1"/>
              <a:t>is</a:t>
            </a:r>
            <a:r>
              <a:rPr lang="it-IT" dirty="0"/>
              <a:t>-misi-</a:t>
            </a:r>
            <a:r>
              <a:rPr lang="it-IT" dirty="0" err="1"/>
              <a:t>missum</a:t>
            </a:r>
            <a:r>
              <a:rPr lang="it-IT" dirty="0"/>
              <a:t>-ere  III coniugazione</a:t>
            </a:r>
          </a:p>
          <a:p>
            <a:pPr marL="0" indent="0">
              <a:buNone/>
            </a:pPr>
            <a:endParaRPr lang="it-IT" dirty="0"/>
          </a:p>
          <a:p>
            <a:pPr marL="0" indent="0">
              <a:buNone/>
            </a:pPr>
            <a:r>
              <a:rPr lang="it-IT" dirty="0"/>
              <a:t>Tema verbale: </a:t>
            </a:r>
            <a:r>
              <a:rPr lang="it-IT" dirty="0" err="1"/>
              <a:t>mitt</a:t>
            </a:r>
            <a:endParaRPr lang="it-IT" dirty="0"/>
          </a:p>
          <a:p>
            <a:pPr marL="0" indent="0">
              <a:buNone/>
            </a:pPr>
            <a:r>
              <a:rPr lang="it-IT" dirty="0"/>
              <a:t>Vocale tematica: -e</a:t>
            </a:r>
          </a:p>
          <a:p>
            <a:pPr marL="0" indent="0">
              <a:buNone/>
            </a:pPr>
            <a:r>
              <a:rPr lang="it-IT" dirty="0"/>
              <a:t>Desinenze dell’imperfetto:</a:t>
            </a:r>
          </a:p>
          <a:p>
            <a:pPr marL="0" indent="0">
              <a:buNone/>
            </a:pPr>
            <a:r>
              <a:rPr lang="it-IT" dirty="0" err="1"/>
              <a:t>Bam</a:t>
            </a:r>
            <a:r>
              <a:rPr lang="it-IT" dirty="0"/>
              <a:t> </a:t>
            </a:r>
          </a:p>
          <a:p>
            <a:pPr marL="0" indent="0">
              <a:buNone/>
            </a:pPr>
            <a:r>
              <a:rPr lang="it-IT" dirty="0" err="1"/>
              <a:t>Bas</a:t>
            </a:r>
            <a:r>
              <a:rPr lang="it-IT" dirty="0"/>
              <a:t> </a:t>
            </a:r>
          </a:p>
          <a:p>
            <a:pPr marL="0" indent="0">
              <a:buNone/>
            </a:pPr>
            <a:r>
              <a:rPr lang="it-IT" dirty="0" err="1"/>
              <a:t>Bat</a:t>
            </a:r>
            <a:endParaRPr lang="it-IT" dirty="0"/>
          </a:p>
          <a:p>
            <a:pPr marL="0" indent="0">
              <a:buNone/>
            </a:pPr>
            <a:r>
              <a:rPr lang="it-IT" dirty="0" err="1"/>
              <a:t>Bamus</a:t>
            </a:r>
            <a:endParaRPr lang="it-IT" dirty="0"/>
          </a:p>
          <a:p>
            <a:pPr marL="0" indent="0">
              <a:buNone/>
            </a:pPr>
            <a:r>
              <a:rPr lang="it-IT" dirty="0" err="1"/>
              <a:t>Batis</a:t>
            </a:r>
            <a:endParaRPr lang="it-IT" dirty="0"/>
          </a:p>
          <a:p>
            <a:pPr marL="0" indent="0">
              <a:buNone/>
            </a:pPr>
            <a:r>
              <a:rPr lang="it-IT" dirty="0" err="1"/>
              <a:t>Bant</a:t>
            </a:r>
            <a:endParaRPr lang="it-IT" dirty="0"/>
          </a:p>
          <a:p>
            <a:pPr marL="0" indent="0">
              <a:buNone/>
            </a:pPr>
            <a:endParaRPr lang="it-IT" dirty="0"/>
          </a:p>
        </p:txBody>
      </p:sp>
    </p:spTree>
    <p:extLst>
      <p:ext uri="{BB962C8B-B14F-4D97-AF65-F5344CB8AC3E}">
        <p14:creationId xmlns:p14="http://schemas.microsoft.com/office/powerpoint/2010/main" val="20900220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5F8283-F8D5-3619-E573-BE7FEAA6618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0106581-896C-1F29-9D62-4477B70CCCB2}"/>
              </a:ext>
            </a:extLst>
          </p:cNvPr>
          <p:cNvSpPr>
            <a:spLocks noGrp="1"/>
          </p:cNvSpPr>
          <p:nvPr>
            <p:ph idx="1"/>
          </p:nvPr>
        </p:nvSpPr>
        <p:spPr/>
        <p:txBody>
          <a:bodyPr/>
          <a:lstStyle/>
          <a:p>
            <a:pPr marL="0" indent="0">
              <a:buNone/>
            </a:pPr>
            <a:r>
              <a:rPr lang="it-IT" dirty="0"/>
              <a:t>Mitt-e-</a:t>
            </a:r>
            <a:r>
              <a:rPr lang="it-IT" dirty="0" err="1"/>
              <a:t>bam</a:t>
            </a:r>
            <a:endParaRPr lang="it-IT" dirty="0"/>
          </a:p>
          <a:p>
            <a:pPr marL="0" indent="0">
              <a:buNone/>
            </a:pPr>
            <a:r>
              <a:rPr lang="it-IT" dirty="0"/>
              <a:t>Mitt-e-</a:t>
            </a:r>
            <a:r>
              <a:rPr lang="it-IT" dirty="0" err="1"/>
              <a:t>bas</a:t>
            </a:r>
            <a:endParaRPr lang="it-IT" dirty="0"/>
          </a:p>
          <a:p>
            <a:pPr marL="0" indent="0">
              <a:buNone/>
            </a:pPr>
            <a:r>
              <a:rPr lang="it-IT" dirty="0"/>
              <a:t>Mitt-e-</a:t>
            </a:r>
            <a:r>
              <a:rPr lang="it-IT" dirty="0" err="1"/>
              <a:t>bat</a:t>
            </a:r>
            <a:endParaRPr lang="it-IT" dirty="0"/>
          </a:p>
          <a:p>
            <a:pPr marL="0" indent="0">
              <a:buNone/>
            </a:pPr>
            <a:r>
              <a:rPr lang="it-IT" dirty="0"/>
              <a:t>Mitt-e-</a:t>
            </a:r>
            <a:r>
              <a:rPr lang="it-IT" dirty="0" err="1"/>
              <a:t>bamus</a:t>
            </a:r>
            <a:endParaRPr lang="it-IT" dirty="0"/>
          </a:p>
          <a:p>
            <a:pPr marL="0" indent="0">
              <a:buNone/>
            </a:pPr>
            <a:r>
              <a:rPr lang="it-IT" dirty="0"/>
              <a:t>Mitt-e-</a:t>
            </a:r>
            <a:r>
              <a:rPr lang="it-IT" dirty="0" err="1"/>
              <a:t>batis</a:t>
            </a:r>
            <a:endParaRPr lang="it-IT" dirty="0"/>
          </a:p>
          <a:p>
            <a:pPr marL="0" indent="0">
              <a:buNone/>
            </a:pPr>
            <a:r>
              <a:rPr lang="it-IT" dirty="0"/>
              <a:t>Mitt-e-</a:t>
            </a:r>
            <a:r>
              <a:rPr lang="it-IT" dirty="0" err="1"/>
              <a:t>bant</a:t>
            </a:r>
            <a:endParaRPr lang="it-IT" dirty="0"/>
          </a:p>
        </p:txBody>
      </p:sp>
    </p:spTree>
    <p:extLst>
      <p:ext uri="{BB962C8B-B14F-4D97-AF65-F5344CB8AC3E}">
        <p14:creationId xmlns:p14="http://schemas.microsoft.com/office/powerpoint/2010/main" val="36211337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ABCDF7-E7A7-36A8-85E0-6C6F3676F1B0}"/>
              </a:ext>
            </a:extLst>
          </p:cNvPr>
          <p:cNvSpPr>
            <a:spLocks noGrp="1"/>
          </p:cNvSpPr>
          <p:nvPr>
            <p:ph type="title"/>
          </p:nvPr>
        </p:nvSpPr>
        <p:spPr/>
        <p:txBody>
          <a:bodyPr>
            <a:normAutofit/>
          </a:bodyPr>
          <a:lstStyle/>
          <a:p>
            <a:r>
              <a:rPr lang="it-IT" dirty="0"/>
              <a:t>IMPERFETTO INDICATIVO </a:t>
            </a:r>
            <a:br>
              <a:rPr lang="it-IT" dirty="0"/>
            </a:br>
            <a:r>
              <a:rPr lang="it-IT" dirty="0"/>
              <a:t>III coniugazione passiva</a:t>
            </a:r>
          </a:p>
        </p:txBody>
      </p:sp>
      <p:sp>
        <p:nvSpPr>
          <p:cNvPr id="3" name="Segnaposto contenuto 2">
            <a:extLst>
              <a:ext uri="{FF2B5EF4-FFF2-40B4-BE49-F238E27FC236}">
                <a16:creationId xmlns:a16="http://schemas.microsoft.com/office/drawing/2014/main" id="{771D5D4B-FA9C-D1E8-EA95-8EB8410F402C}"/>
              </a:ext>
            </a:extLst>
          </p:cNvPr>
          <p:cNvSpPr>
            <a:spLocks noGrp="1"/>
          </p:cNvSpPr>
          <p:nvPr>
            <p:ph idx="1"/>
          </p:nvPr>
        </p:nvSpPr>
        <p:spPr/>
        <p:txBody>
          <a:bodyPr>
            <a:normAutofit lnSpcReduction="10000"/>
          </a:bodyPr>
          <a:lstStyle/>
          <a:p>
            <a:pPr marL="0" indent="0">
              <a:buNone/>
            </a:pPr>
            <a:r>
              <a:rPr lang="it-IT" dirty="0"/>
              <a:t>Tema verbale: </a:t>
            </a:r>
            <a:r>
              <a:rPr lang="it-IT" dirty="0" err="1"/>
              <a:t>mitt</a:t>
            </a:r>
            <a:r>
              <a:rPr lang="it-IT" dirty="0"/>
              <a:t>-</a:t>
            </a:r>
          </a:p>
          <a:p>
            <a:pPr marL="0" indent="0">
              <a:buNone/>
            </a:pPr>
            <a:r>
              <a:rPr lang="it-IT" dirty="0"/>
              <a:t>Vocale tematica: -e</a:t>
            </a:r>
          </a:p>
          <a:p>
            <a:pPr marL="0" indent="0">
              <a:buNone/>
            </a:pPr>
            <a:r>
              <a:rPr lang="it-IT" dirty="0"/>
              <a:t>Desinenze dell’imperfetto passivo </a:t>
            </a:r>
          </a:p>
          <a:p>
            <a:pPr marL="0" indent="0">
              <a:buNone/>
            </a:pPr>
            <a:r>
              <a:rPr lang="it-IT" dirty="0"/>
              <a:t>Bar</a:t>
            </a:r>
          </a:p>
          <a:p>
            <a:pPr marL="0" indent="0">
              <a:buNone/>
            </a:pPr>
            <a:r>
              <a:rPr lang="it-IT" dirty="0" err="1"/>
              <a:t>Baris</a:t>
            </a:r>
            <a:endParaRPr lang="it-IT" dirty="0"/>
          </a:p>
          <a:p>
            <a:pPr marL="0" indent="0">
              <a:buNone/>
            </a:pPr>
            <a:r>
              <a:rPr lang="it-IT" dirty="0" err="1"/>
              <a:t>Batur</a:t>
            </a:r>
            <a:endParaRPr lang="it-IT" dirty="0"/>
          </a:p>
          <a:p>
            <a:pPr marL="0" indent="0">
              <a:buNone/>
            </a:pPr>
            <a:r>
              <a:rPr lang="it-IT" dirty="0" err="1"/>
              <a:t>Bamur</a:t>
            </a:r>
            <a:endParaRPr lang="it-IT" dirty="0"/>
          </a:p>
          <a:p>
            <a:pPr marL="0" indent="0">
              <a:buNone/>
            </a:pPr>
            <a:r>
              <a:rPr lang="it-IT" dirty="0" err="1"/>
              <a:t>Bamini</a:t>
            </a:r>
            <a:endParaRPr lang="it-IT" dirty="0"/>
          </a:p>
          <a:p>
            <a:pPr marL="0" indent="0">
              <a:buNone/>
            </a:pPr>
            <a:r>
              <a:rPr lang="it-IT" dirty="0" err="1"/>
              <a:t>Bantur</a:t>
            </a:r>
            <a:endParaRPr lang="it-IT" dirty="0"/>
          </a:p>
          <a:p>
            <a:pPr marL="0" indent="0">
              <a:buNone/>
            </a:pPr>
            <a:endParaRPr lang="it-IT" dirty="0"/>
          </a:p>
        </p:txBody>
      </p:sp>
    </p:spTree>
    <p:extLst>
      <p:ext uri="{BB962C8B-B14F-4D97-AF65-F5344CB8AC3E}">
        <p14:creationId xmlns:p14="http://schemas.microsoft.com/office/powerpoint/2010/main" val="30381739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DEC3D1-FB0F-90A6-CFE9-854B49DA60F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E82DE28-E0AB-526F-B65F-B697EA394C2E}"/>
              </a:ext>
            </a:extLst>
          </p:cNvPr>
          <p:cNvSpPr>
            <a:spLocks noGrp="1"/>
          </p:cNvSpPr>
          <p:nvPr>
            <p:ph idx="1"/>
          </p:nvPr>
        </p:nvSpPr>
        <p:spPr/>
        <p:txBody>
          <a:bodyPr/>
          <a:lstStyle/>
          <a:p>
            <a:pPr marL="0" indent="0">
              <a:buNone/>
            </a:pPr>
            <a:r>
              <a:rPr lang="it-IT" dirty="0"/>
              <a:t>Mitt-e-bar</a:t>
            </a:r>
          </a:p>
          <a:p>
            <a:pPr marL="0" indent="0">
              <a:buNone/>
            </a:pPr>
            <a:r>
              <a:rPr lang="it-IT" dirty="0"/>
              <a:t>Mitt-e-</a:t>
            </a:r>
            <a:r>
              <a:rPr lang="it-IT" dirty="0" err="1"/>
              <a:t>baris</a:t>
            </a:r>
            <a:endParaRPr lang="it-IT" dirty="0"/>
          </a:p>
          <a:p>
            <a:pPr marL="0" indent="0">
              <a:buNone/>
            </a:pPr>
            <a:r>
              <a:rPr lang="it-IT" dirty="0"/>
              <a:t>Mitt-e-</a:t>
            </a:r>
            <a:r>
              <a:rPr lang="it-IT" dirty="0" err="1"/>
              <a:t>batur</a:t>
            </a:r>
            <a:endParaRPr lang="it-IT" dirty="0"/>
          </a:p>
          <a:p>
            <a:pPr marL="0" indent="0">
              <a:buNone/>
            </a:pPr>
            <a:r>
              <a:rPr lang="it-IT" dirty="0"/>
              <a:t>Mitt-e-</a:t>
            </a:r>
            <a:r>
              <a:rPr lang="it-IT" dirty="0" err="1"/>
              <a:t>bamur</a:t>
            </a:r>
            <a:endParaRPr lang="it-IT" dirty="0"/>
          </a:p>
          <a:p>
            <a:pPr marL="0" indent="0">
              <a:buNone/>
            </a:pPr>
            <a:r>
              <a:rPr lang="it-IT" dirty="0"/>
              <a:t>Mitt-e-</a:t>
            </a:r>
            <a:r>
              <a:rPr lang="it-IT" dirty="0" err="1"/>
              <a:t>bamini</a:t>
            </a:r>
            <a:endParaRPr lang="it-IT" dirty="0"/>
          </a:p>
          <a:p>
            <a:pPr marL="0" indent="0">
              <a:buNone/>
            </a:pPr>
            <a:r>
              <a:rPr lang="it-IT" dirty="0"/>
              <a:t>Mitt-e-</a:t>
            </a:r>
            <a:r>
              <a:rPr lang="it-IT" dirty="0" err="1"/>
              <a:t>bantur</a:t>
            </a:r>
            <a:endParaRPr lang="it-IT" dirty="0"/>
          </a:p>
          <a:p>
            <a:pPr marL="0" indent="0">
              <a:buNone/>
            </a:pPr>
            <a:endParaRPr lang="it-IT" dirty="0"/>
          </a:p>
        </p:txBody>
      </p:sp>
    </p:spTree>
    <p:extLst>
      <p:ext uri="{BB962C8B-B14F-4D97-AF65-F5344CB8AC3E}">
        <p14:creationId xmlns:p14="http://schemas.microsoft.com/office/powerpoint/2010/main" val="3895084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186C0C-4DBF-D499-A1F8-E80BE1023434}"/>
              </a:ext>
            </a:extLst>
          </p:cNvPr>
          <p:cNvSpPr>
            <a:spLocks noGrp="1"/>
          </p:cNvSpPr>
          <p:nvPr>
            <p:ph type="title"/>
          </p:nvPr>
        </p:nvSpPr>
        <p:spPr/>
        <p:txBody>
          <a:bodyPr>
            <a:normAutofit/>
          </a:bodyPr>
          <a:lstStyle/>
          <a:p>
            <a:r>
              <a:rPr lang="it-IT" dirty="0"/>
              <a:t>IMPERFETTO INDICATIVO </a:t>
            </a:r>
            <a:br>
              <a:rPr lang="it-IT" dirty="0"/>
            </a:br>
            <a:r>
              <a:rPr lang="it-IT" dirty="0"/>
              <a:t>IV coniugazione attiva</a:t>
            </a:r>
          </a:p>
        </p:txBody>
      </p:sp>
      <p:sp>
        <p:nvSpPr>
          <p:cNvPr id="3" name="Segnaposto contenuto 2">
            <a:extLst>
              <a:ext uri="{FF2B5EF4-FFF2-40B4-BE49-F238E27FC236}">
                <a16:creationId xmlns:a16="http://schemas.microsoft.com/office/drawing/2014/main" id="{50A53917-077A-506A-19BC-2F8FE5E31A56}"/>
              </a:ext>
            </a:extLst>
          </p:cNvPr>
          <p:cNvSpPr>
            <a:spLocks noGrp="1"/>
          </p:cNvSpPr>
          <p:nvPr>
            <p:ph idx="1"/>
          </p:nvPr>
        </p:nvSpPr>
        <p:spPr/>
        <p:txBody>
          <a:bodyPr>
            <a:normAutofit fontScale="85000" lnSpcReduction="20000"/>
          </a:bodyPr>
          <a:lstStyle/>
          <a:p>
            <a:pPr marL="0" indent="0">
              <a:buNone/>
            </a:pPr>
            <a:r>
              <a:rPr lang="it-IT" dirty="0"/>
              <a:t>Audio-</a:t>
            </a:r>
            <a:r>
              <a:rPr lang="it-IT" dirty="0" err="1"/>
              <a:t>is</a:t>
            </a:r>
            <a:r>
              <a:rPr lang="it-IT" dirty="0"/>
              <a:t>-audivi-</a:t>
            </a:r>
            <a:r>
              <a:rPr lang="it-IT" dirty="0" err="1"/>
              <a:t>auditum</a:t>
            </a:r>
            <a:r>
              <a:rPr lang="it-IT" dirty="0"/>
              <a:t>-ire IV coniugazione</a:t>
            </a:r>
          </a:p>
          <a:p>
            <a:pPr marL="0" indent="0">
              <a:buNone/>
            </a:pPr>
            <a:endParaRPr lang="it-IT" dirty="0"/>
          </a:p>
          <a:p>
            <a:pPr marL="0" indent="0">
              <a:buNone/>
            </a:pPr>
            <a:r>
              <a:rPr lang="it-IT" dirty="0"/>
              <a:t>Tema verbale: </a:t>
            </a:r>
            <a:r>
              <a:rPr lang="it-IT" dirty="0" err="1"/>
              <a:t>audi</a:t>
            </a:r>
            <a:r>
              <a:rPr lang="it-IT" dirty="0"/>
              <a:t>-</a:t>
            </a:r>
          </a:p>
          <a:p>
            <a:pPr marL="0" indent="0">
              <a:buNone/>
            </a:pPr>
            <a:r>
              <a:rPr lang="it-IT" dirty="0"/>
              <a:t>Vocale tematica: -e</a:t>
            </a:r>
          </a:p>
          <a:p>
            <a:pPr marL="0" indent="0">
              <a:buNone/>
            </a:pPr>
            <a:r>
              <a:rPr lang="it-IT" dirty="0"/>
              <a:t>Desinenze dell’imperfetto attivo</a:t>
            </a:r>
          </a:p>
          <a:p>
            <a:pPr marL="0" indent="0">
              <a:buNone/>
            </a:pPr>
            <a:r>
              <a:rPr lang="it-IT" dirty="0" err="1"/>
              <a:t>Bam</a:t>
            </a:r>
            <a:r>
              <a:rPr lang="it-IT" dirty="0"/>
              <a:t> </a:t>
            </a:r>
          </a:p>
          <a:p>
            <a:pPr marL="0" indent="0">
              <a:buNone/>
            </a:pPr>
            <a:r>
              <a:rPr lang="it-IT" dirty="0" err="1"/>
              <a:t>Bas</a:t>
            </a:r>
            <a:r>
              <a:rPr lang="it-IT" dirty="0"/>
              <a:t> </a:t>
            </a:r>
          </a:p>
          <a:p>
            <a:pPr marL="0" indent="0">
              <a:buNone/>
            </a:pPr>
            <a:r>
              <a:rPr lang="it-IT" dirty="0" err="1"/>
              <a:t>Bat</a:t>
            </a:r>
            <a:endParaRPr lang="it-IT" dirty="0"/>
          </a:p>
          <a:p>
            <a:pPr marL="0" indent="0">
              <a:buNone/>
            </a:pPr>
            <a:r>
              <a:rPr lang="it-IT" dirty="0" err="1"/>
              <a:t>Bamus</a:t>
            </a:r>
            <a:endParaRPr lang="it-IT" dirty="0"/>
          </a:p>
          <a:p>
            <a:pPr marL="0" indent="0">
              <a:buNone/>
            </a:pPr>
            <a:r>
              <a:rPr lang="it-IT" dirty="0" err="1"/>
              <a:t>Batis</a:t>
            </a:r>
            <a:r>
              <a:rPr lang="it-IT" dirty="0"/>
              <a:t> </a:t>
            </a:r>
          </a:p>
          <a:p>
            <a:pPr marL="0" indent="0">
              <a:buNone/>
            </a:pPr>
            <a:r>
              <a:rPr lang="it-IT" dirty="0" err="1"/>
              <a:t>Bant</a:t>
            </a:r>
            <a:endParaRPr lang="it-IT" dirty="0"/>
          </a:p>
          <a:p>
            <a:pPr marL="0" indent="0">
              <a:buNone/>
            </a:pPr>
            <a:endParaRPr lang="it-IT" dirty="0"/>
          </a:p>
        </p:txBody>
      </p:sp>
    </p:spTree>
    <p:extLst>
      <p:ext uri="{BB962C8B-B14F-4D97-AF65-F5344CB8AC3E}">
        <p14:creationId xmlns:p14="http://schemas.microsoft.com/office/powerpoint/2010/main" val="40525248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9D0D90-72AF-A22C-593C-6BFE6F3B005A}"/>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732ED9D-D1FE-353D-F123-8622576A4AAD}"/>
              </a:ext>
            </a:extLst>
          </p:cNvPr>
          <p:cNvSpPr>
            <a:spLocks noGrp="1"/>
          </p:cNvSpPr>
          <p:nvPr>
            <p:ph idx="1"/>
          </p:nvPr>
        </p:nvSpPr>
        <p:spPr/>
        <p:txBody>
          <a:bodyPr/>
          <a:lstStyle/>
          <a:p>
            <a:pPr marL="0" indent="0">
              <a:buNone/>
            </a:pPr>
            <a:r>
              <a:rPr lang="it-IT" dirty="0"/>
              <a:t>Audi-e-</a:t>
            </a:r>
            <a:r>
              <a:rPr lang="it-IT" dirty="0" err="1"/>
              <a:t>bam</a:t>
            </a:r>
            <a:endParaRPr lang="it-IT" dirty="0"/>
          </a:p>
          <a:p>
            <a:pPr marL="0" indent="0">
              <a:buNone/>
            </a:pPr>
            <a:r>
              <a:rPr lang="it-IT" dirty="0"/>
              <a:t>Audi-e-</a:t>
            </a:r>
            <a:r>
              <a:rPr lang="it-IT" dirty="0" err="1"/>
              <a:t>bas</a:t>
            </a:r>
            <a:endParaRPr lang="it-IT" dirty="0"/>
          </a:p>
          <a:p>
            <a:pPr marL="0" indent="0">
              <a:buNone/>
            </a:pPr>
            <a:r>
              <a:rPr lang="it-IT" dirty="0"/>
              <a:t>Audi-e-</a:t>
            </a:r>
            <a:r>
              <a:rPr lang="it-IT" dirty="0" err="1"/>
              <a:t>bat</a:t>
            </a:r>
            <a:endParaRPr lang="it-IT" dirty="0"/>
          </a:p>
          <a:p>
            <a:pPr marL="0" indent="0">
              <a:buNone/>
            </a:pPr>
            <a:r>
              <a:rPr lang="it-IT" dirty="0"/>
              <a:t>Audi-e-</a:t>
            </a:r>
            <a:r>
              <a:rPr lang="it-IT" dirty="0" err="1"/>
              <a:t>bamus</a:t>
            </a:r>
            <a:endParaRPr lang="it-IT" dirty="0"/>
          </a:p>
          <a:p>
            <a:pPr marL="0" indent="0">
              <a:buNone/>
            </a:pPr>
            <a:r>
              <a:rPr lang="it-IT" dirty="0"/>
              <a:t>Audi-e-</a:t>
            </a:r>
            <a:r>
              <a:rPr lang="it-IT" dirty="0" err="1"/>
              <a:t>batis</a:t>
            </a:r>
            <a:endParaRPr lang="it-IT" dirty="0"/>
          </a:p>
          <a:p>
            <a:pPr marL="0" indent="0">
              <a:buNone/>
            </a:pPr>
            <a:r>
              <a:rPr lang="it-IT" dirty="0"/>
              <a:t>Audi-e-</a:t>
            </a:r>
            <a:r>
              <a:rPr lang="it-IT" dirty="0" err="1"/>
              <a:t>bant</a:t>
            </a:r>
            <a:endParaRPr lang="it-IT" dirty="0"/>
          </a:p>
          <a:p>
            <a:pPr marL="0" indent="0">
              <a:buNone/>
            </a:pPr>
            <a:endParaRPr lang="it-IT" dirty="0"/>
          </a:p>
        </p:txBody>
      </p:sp>
    </p:spTree>
    <p:extLst>
      <p:ext uri="{BB962C8B-B14F-4D97-AF65-F5344CB8AC3E}">
        <p14:creationId xmlns:p14="http://schemas.microsoft.com/office/powerpoint/2010/main" val="38301501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EF379B-1ED5-4CBA-AFDE-8DEE0252284E}"/>
              </a:ext>
            </a:extLst>
          </p:cNvPr>
          <p:cNvSpPr>
            <a:spLocks noGrp="1"/>
          </p:cNvSpPr>
          <p:nvPr>
            <p:ph type="title"/>
          </p:nvPr>
        </p:nvSpPr>
        <p:spPr/>
        <p:txBody>
          <a:bodyPr>
            <a:normAutofit/>
          </a:bodyPr>
          <a:lstStyle/>
          <a:p>
            <a:r>
              <a:rPr lang="it-IT" dirty="0"/>
              <a:t>IMPERFETTO INDICATIVO</a:t>
            </a:r>
            <a:br>
              <a:rPr lang="it-IT" dirty="0"/>
            </a:br>
            <a:r>
              <a:rPr lang="it-IT" dirty="0"/>
              <a:t>IV coniugazione passiva</a:t>
            </a:r>
          </a:p>
        </p:txBody>
      </p:sp>
      <p:sp>
        <p:nvSpPr>
          <p:cNvPr id="3" name="Segnaposto contenuto 2">
            <a:extLst>
              <a:ext uri="{FF2B5EF4-FFF2-40B4-BE49-F238E27FC236}">
                <a16:creationId xmlns:a16="http://schemas.microsoft.com/office/drawing/2014/main" id="{31CF0CFC-85E3-61E9-65EE-1F7AF9264236}"/>
              </a:ext>
            </a:extLst>
          </p:cNvPr>
          <p:cNvSpPr>
            <a:spLocks noGrp="1"/>
          </p:cNvSpPr>
          <p:nvPr>
            <p:ph idx="1"/>
          </p:nvPr>
        </p:nvSpPr>
        <p:spPr/>
        <p:txBody>
          <a:bodyPr>
            <a:normAutofit lnSpcReduction="10000"/>
          </a:bodyPr>
          <a:lstStyle/>
          <a:p>
            <a:pPr marL="0" indent="0">
              <a:buNone/>
            </a:pPr>
            <a:r>
              <a:rPr lang="it-IT" dirty="0"/>
              <a:t>Tema verbale: </a:t>
            </a:r>
            <a:r>
              <a:rPr lang="it-IT" dirty="0" err="1"/>
              <a:t>audi</a:t>
            </a:r>
            <a:r>
              <a:rPr lang="it-IT" dirty="0"/>
              <a:t>-</a:t>
            </a:r>
          </a:p>
          <a:p>
            <a:pPr marL="0" indent="0">
              <a:buNone/>
            </a:pPr>
            <a:r>
              <a:rPr lang="it-IT" dirty="0"/>
              <a:t>Vocale tematica: -e</a:t>
            </a:r>
          </a:p>
          <a:p>
            <a:pPr marL="0" indent="0">
              <a:buNone/>
            </a:pPr>
            <a:r>
              <a:rPr lang="it-IT" dirty="0"/>
              <a:t>Desinenze dell’imperfetto passivo</a:t>
            </a:r>
          </a:p>
          <a:p>
            <a:pPr marL="0" indent="0">
              <a:buNone/>
            </a:pPr>
            <a:r>
              <a:rPr lang="it-IT" dirty="0"/>
              <a:t>Bar</a:t>
            </a:r>
          </a:p>
          <a:p>
            <a:pPr marL="0" indent="0">
              <a:buNone/>
            </a:pPr>
            <a:r>
              <a:rPr lang="it-IT" dirty="0" err="1"/>
              <a:t>Baris</a:t>
            </a:r>
            <a:endParaRPr lang="it-IT" dirty="0"/>
          </a:p>
          <a:p>
            <a:pPr marL="0" indent="0">
              <a:buNone/>
            </a:pPr>
            <a:r>
              <a:rPr lang="it-IT" dirty="0" err="1"/>
              <a:t>Batur</a:t>
            </a:r>
            <a:r>
              <a:rPr lang="it-IT" dirty="0"/>
              <a:t> </a:t>
            </a:r>
          </a:p>
          <a:p>
            <a:pPr marL="0" indent="0">
              <a:buNone/>
            </a:pPr>
            <a:r>
              <a:rPr lang="it-IT" dirty="0" err="1"/>
              <a:t>Bamur</a:t>
            </a:r>
            <a:endParaRPr lang="it-IT" dirty="0"/>
          </a:p>
          <a:p>
            <a:pPr marL="0" indent="0">
              <a:buNone/>
            </a:pPr>
            <a:r>
              <a:rPr lang="it-IT" dirty="0" err="1"/>
              <a:t>Bamini</a:t>
            </a:r>
            <a:endParaRPr lang="it-IT" dirty="0"/>
          </a:p>
          <a:p>
            <a:pPr marL="0" indent="0">
              <a:buNone/>
            </a:pPr>
            <a:r>
              <a:rPr lang="it-IT" dirty="0" err="1"/>
              <a:t>Bantur</a:t>
            </a:r>
            <a:endParaRPr lang="it-IT" dirty="0"/>
          </a:p>
          <a:p>
            <a:pPr marL="0" indent="0">
              <a:buNone/>
            </a:pPr>
            <a:endParaRPr lang="it-IT" dirty="0"/>
          </a:p>
        </p:txBody>
      </p:sp>
    </p:spTree>
    <p:extLst>
      <p:ext uri="{BB962C8B-B14F-4D97-AF65-F5344CB8AC3E}">
        <p14:creationId xmlns:p14="http://schemas.microsoft.com/office/powerpoint/2010/main" val="3269202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2A16C3-453F-D1FF-191D-543905BEB10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91645E7-A2C8-11F2-6818-AF25CDDD449B}"/>
              </a:ext>
            </a:extLst>
          </p:cNvPr>
          <p:cNvSpPr>
            <a:spLocks noGrp="1"/>
          </p:cNvSpPr>
          <p:nvPr>
            <p:ph idx="1"/>
          </p:nvPr>
        </p:nvSpPr>
        <p:spPr/>
        <p:txBody>
          <a:bodyPr/>
          <a:lstStyle/>
          <a:p>
            <a:pPr marL="0" indent="0">
              <a:buNone/>
            </a:pPr>
            <a:r>
              <a:rPr lang="it-IT" dirty="0"/>
              <a:t>Audi-e-bar</a:t>
            </a:r>
          </a:p>
          <a:p>
            <a:pPr marL="0" indent="0">
              <a:buNone/>
            </a:pPr>
            <a:r>
              <a:rPr lang="it-IT" dirty="0"/>
              <a:t>Audi-e-</a:t>
            </a:r>
            <a:r>
              <a:rPr lang="it-IT" dirty="0" err="1"/>
              <a:t>baris</a:t>
            </a:r>
            <a:endParaRPr lang="it-IT" dirty="0"/>
          </a:p>
          <a:p>
            <a:pPr marL="0" indent="0">
              <a:buNone/>
            </a:pPr>
            <a:r>
              <a:rPr lang="it-IT" dirty="0"/>
              <a:t>Audi-e-</a:t>
            </a:r>
            <a:r>
              <a:rPr lang="it-IT" dirty="0" err="1"/>
              <a:t>batur</a:t>
            </a:r>
            <a:endParaRPr lang="it-IT" dirty="0"/>
          </a:p>
          <a:p>
            <a:pPr marL="0" indent="0">
              <a:buNone/>
            </a:pPr>
            <a:r>
              <a:rPr lang="it-IT" dirty="0"/>
              <a:t>Audi-e-</a:t>
            </a:r>
            <a:r>
              <a:rPr lang="it-IT" dirty="0" err="1"/>
              <a:t>bamur</a:t>
            </a:r>
            <a:endParaRPr lang="it-IT" dirty="0"/>
          </a:p>
          <a:p>
            <a:pPr marL="0" indent="0">
              <a:buNone/>
            </a:pPr>
            <a:r>
              <a:rPr lang="it-IT" dirty="0"/>
              <a:t>Audi-e-</a:t>
            </a:r>
            <a:r>
              <a:rPr lang="it-IT" dirty="0" err="1"/>
              <a:t>baris</a:t>
            </a:r>
            <a:endParaRPr lang="it-IT" dirty="0"/>
          </a:p>
          <a:p>
            <a:pPr marL="0" indent="0">
              <a:buNone/>
            </a:pPr>
            <a:r>
              <a:rPr lang="it-IT" dirty="0"/>
              <a:t>Audi-e-</a:t>
            </a:r>
            <a:r>
              <a:rPr lang="it-IT" dirty="0" err="1"/>
              <a:t>bantur</a:t>
            </a:r>
            <a:endParaRPr lang="it-IT"/>
          </a:p>
          <a:p>
            <a:pPr marL="0" indent="0">
              <a:buNone/>
            </a:pPr>
            <a:endParaRPr lang="it-IT"/>
          </a:p>
        </p:txBody>
      </p:sp>
    </p:spTree>
    <p:extLst>
      <p:ext uri="{BB962C8B-B14F-4D97-AF65-F5344CB8AC3E}">
        <p14:creationId xmlns:p14="http://schemas.microsoft.com/office/powerpoint/2010/main" val="30430963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219E73-3185-72DB-4F16-F98FC58C71B3}"/>
              </a:ext>
            </a:extLst>
          </p:cNvPr>
          <p:cNvSpPr>
            <a:spLocks noGrp="1"/>
          </p:cNvSpPr>
          <p:nvPr>
            <p:ph type="title"/>
          </p:nvPr>
        </p:nvSpPr>
        <p:spPr/>
        <p:txBody>
          <a:bodyPr/>
          <a:lstStyle/>
          <a:p>
            <a:r>
              <a:rPr lang="it-IT" dirty="0"/>
              <a:t>FUTURO INDICATIVO ATTIVO</a:t>
            </a:r>
            <a:br>
              <a:rPr lang="it-IT" dirty="0"/>
            </a:br>
            <a:r>
              <a:rPr lang="it-IT" dirty="0"/>
              <a:t>I CONIUGAZIONE ATTIVA</a:t>
            </a:r>
          </a:p>
        </p:txBody>
      </p:sp>
      <p:sp>
        <p:nvSpPr>
          <p:cNvPr id="3" name="Segnaposto contenuto 2">
            <a:extLst>
              <a:ext uri="{FF2B5EF4-FFF2-40B4-BE49-F238E27FC236}">
                <a16:creationId xmlns:a16="http://schemas.microsoft.com/office/drawing/2014/main" id="{871F4618-A5F6-1F4C-468E-7B0C89A246E8}"/>
              </a:ext>
            </a:extLst>
          </p:cNvPr>
          <p:cNvSpPr>
            <a:spLocks noGrp="1"/>
          </p:cNvSpPr>
          <p:nvPr>
            <p:ph idx="1"/>
          </p:nvPr>
        </p:nvSpPr>
        <p:spPr/>
        <p:txBody>
          <a:bodyPr/>
          <a:lstStyle/>
          <a:p>
            <a:pPr marL="0" indent="0">
              <a:buNone/>
            </a:pPr>
            <a:r>
              <a:rPr lang="it-IT" dirty="0"/>
              <a:t>Tema verbale</a:t>
            </a:r>
          </a:p>
          <a:p>
            <a:pPr marL="0" indent="0">
              <a:buNone/>
            </a:pPr>
            <a:r>
              <a:rPr lang="it-IT" dirty="0"/>
              <a:t>Vocale tematica : -a</a:t>
            </a:r>
          </a:p>
          <a:p>
            <a:pPr marL="0" indent="0">
              <a:buNone/>
            </a:pPr>
            <a:r>
              <a:rPr lang="it-IT" dirty="0"/>
              <a:t>Desinenze del futuro: per i verbi di I e II coniugazione saranno:</a:t>
            </a:r>
          </a:p>
          <a:p>
            <a:pPr marL="0" indent="0">
              <a:buNone/>
            </a:pPr>
            <a:endParaRPr lang="it-IT" dirty="0"/>
          </a:p>
          <a:p>
            <a:pPr marL="0" indent="0">
              <a:buNone/>
            </a:pPr>
            <a:r>
              <a:rPr lang="it-IT" dirty="0"/>
              <a:t>-bo		-</a:t>
            </a:r>
            <a:r>
              <a:rPr lang="it-IT" dirty="0" err="1"/>
              <a:t>bimus</a:t>
            </a:r>
            <a:endParaRPr lang="it-IT" dirty="0"/>
          </a:p>
          <a:p>
            <a:pPr marL="0" indent="0">
              <a:buNone/>
            </a:pPr>
            <a:r>
              <a:rPr lang="it-IT" dirty="0"/>
              <a:t>-bis		-</a:t>
            </a:r>
            <a:r>
              <a:rPr lang="it-IT" dirty="0" err="1"/>
              <a:t>bitis</a:t>
            </a:r>
            <a:endParaRPr lang="it-IT" dirty="0"/>
          </a:p>
          <a:p>
            <a:pPr marL="0" indent="0">
              <a:buNone/>
            </a:pPr>
            <a:r>
              <a:rPr lang="it-IT" dirty="0"/>
              <a:t>-bit		-</a:t>
            </a:r>
            <a:r>
              <a:rPr lang="it-IT" dirty="0" err="1"/>
              <a:t>bunt</a:t>
            </a:r>
            <a:endParaRPr lang="it-IT" dirty="0"/>
          </a:p>
        </p:txBody>
      </p:sp>
    </p:spTree>
    <p:extLst>
      <p:ext uri="{BB962C8B-B14F-4D97-AF65-F5344CB8AC3E}">
        <p14:creationId xmlns:p14="http://schemas.microsoft.com/office/powerpoint/2010/main" val="34134556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63CB1B-9D60-9DB5-A96C-11642D674B6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84393CA-B200-EE35-CE02-BEA96104A29C}"/>
              </a:ext>
            </a:extLst>
          </p:cNvPr>
          <p:cNvSpPr>
            <a:spLocks noGrp="1"/>
          </p:cNvSpPr>
          <p:nvPr>
            <p:ph idx="1"/>
          </p:nvPr>
        </p:nvSpPr>
        <p:spPr/>
        <p:txBody>
          <a:bodyPr/>
          <a:lstStyle/>
          <a:p>
            <a:pPr marL="0" indent="0">
              <a:buNone/>
            </a:pPr>
            <a:r>
              <a:rPr lang="it-IT" dirty="0"/>
              <a:t>Laudo-</a:t>
            </a:r>
            <a:r>
              <a:rPr lang="it-IT" dirty="0" err="1"/>
              <a:t>as</a:t>
            </a:r>
            <a:r>
              <a:rPr lang="it-IT" dirty="0"/>
              <a:t>-avi-</a:t>
            </a:r>
            <a:r>
              <a:rPr lang="it-IT" dirty="0" err="1"/>
              <a:t>atum</a:t>
            </a:r>
            <a:r>
              <a:rPr lang="it-IT" dirty="0"/>
              <a:t>-are</a:t>
            </a:r>
          </a:p>
          <a:p>
            <a:pPr marL="0" indent="0">
              <a:buNone/>
            </a:pPr>
            <a:endParaRPr lang="it-IT" dirty="0"/>
          </a:p>
          <a:p>
            <a:pPr marL="0" indent="0">
              <a:buNone/>
            </a:pPr>
            <a:r>
              <a:rPr lang="it-IT" dirty="0"/>
              <a:t>Laud-a-bo</a:t>
            </a:r>
          </a:p>
          <a:p>
            <a:pPr marL="0" indent="0">
              <a:buNone/>
            </a:pPr>
            <a:r>
              <a:rPr lang="it-IT" dirty="0"/>
              <a:t>Laud-a-bis</a:t>
            </a:r>
          </a:p>
          <a:p>
            <a:pPr marL="0" indent="0">
              <a:buNone/>
            </a:pPr>
            <a:r>
              <a:rPr lang="it-IT" dirty="0"/>
              <a:t>Laud-a-bit</a:t>
            </a:r>
          </a:p>
          <a:p>
            <a:pPr marL="0" indent="0">
              <a:buNone/>
            </a:pPr>
            <a:r>
              <a:rPr lang="it-IT" dirty="0"/>
              <a:t>Laud-a-</a:t>
            </a:r>
            <a:r>
              <a:rPr lang="it-IT" dirty="0" err="1"/>
              <a:t>bimus</a:t>
            </a:r>
            <a:endParaRPr lang="it-IT" dirty="0"/>
          </a:p>
          <a:p>
            <a:pPr marL="0" indent="0">
              <a:buNone/>
            </a:pPr>
            <a:r>
              <a:rPr lang="it-IT" dirty="0"/>
              <a:t>Laud-a-</a:t>
            </a:r>
            <a:r>
              <a:rPr lang="it-IT" dirty="0" err="1"/>
              <a:t>bitis</a:t>
            </a:r>
            <a:endParaRPr lang="it-IT" dirty="0"/>
          </a:p>
          <a:p>
            <a:pPr marL="0" indent="0">
              <a:buNone/>
            </a:pPr>
            <a:r>
              <a:rPr lang="it-IT" dirty="0"/>
              <a:t>Laud-a-</a:t>
            </a:r>
            <a:r>
              <a:rPr lang="it-IT" dirty="0" err="1"/>
              <a:t>bunt</a:t>
            </a:r>
            <a:endParaRPr lang="it-IT" dirty="0"/>
          </a:p>
        </p:txBody>
      </p:sp>
    </p:spTree>
    <p:extLst>
      <p:ext uri="{BB962C8B-B14F-4D97-AF65-F5344CB8AC3E}">
        <p14:creationId xmlns:p14="http://schemas.microsoft.com/office/powerpoint/2010/main" val="22868419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6EC087-A840-4657-EA43-05E186BAA184}"/>
              </a:ext>
            </a:extLst>
          </p:cNvPr>
          <p:cNvSpPr>
            <a:spLocks noGrp="1"/>
          </p:cNvSpPr>
          <p:nvPr>
            <p:ph type="title"/>
          </p:nvPr>
        </p:nvSpPr>
        <p:spPr/>
        <p:txBody>
          <a:bodyPr/>
          <a:lstStyle/>
          <a:p>
            <a:r>
              <a:rPr lang="it-IT" dirty="0"/>
              <a:t>FUTURO INDICATIVO ATTIVO </a:t>
            </a:r>
            <a:br>
              <a:rPr lang="it-IT" dirty="0"/>
            </a:br>
            <a:r>
              <a:rPr lang="it-IT" dirty="0"/>
              <a:t>II CONIUGAZIONE</a:t>
            </a:r>
          </a:p>
        </p:txBody>
      </p:sp>
      <p:sp>
        <p:nvSpPr>
          <p:cNvPr id="3" name="Segnaposto contenuto 2">
            <a:extLst>
              <a:ext uri="{FF2B5EF4-FFF2-40B4-BE49-F238E27FC236}">
                <a16:creationId xmlns:a16="http://schemas.microsoft.com/office/drawing/2014/main" id="{2D531E35-8298-23F7-356F-921C8DA58AE5}"/>
              </a:ext>
            </a:extLst>
          </p:cNvPr>
          <p:cNvSpPr>
            <a:spLocks noGrp="1"/>
          </p:cNvSpPr>
          <p:nvPr>
            <p:ph idx="1"/>
          </p:nvPr>
        </p:nvSpPr>
        <p:spPr/>
        <p:txBody>
          <a:bodyPr>
            <a:normAutofit fontScale="92500" lnSpcReduction="10000"/>
          </a:bodyPr>
          <a:lstStyle/>
          <a:p>
            <a:pPr marL="0" indent="0">
              <a:buNone/>
            </a:pPr>
            <a:r>
              <a:rPr lang="it-IT" dirty="0" err="1"/>
              <a:t>Moneo</a:t>
            </a:r>
            <a:r>
              <a:rPr lang="it-IT" dirty="0"/>
              <a:t>-es-</a:t>
            </a:r>
            <a:r>
              <a:rPr lang="it-IT" dirty="0" err="1"/>
              <a:t>ui</a:t>
            </a:r>
            <a:r>
              <a:rPr lang="it-IT" dirty="0"/>
              <a:t>-</a:t>
            </a:r>
            <a:r>
              <a:rPr lang="it-IT" dirty="0" err="1"/>
              <a:t>itum</a:t>
            </a:r>
            <a:r>
              <a:rPr lang="it-IT" dirty="0"/>
              <a:t>-ere</a:t>
            </a:r>
          </a:p>
          <a:p>
            <a:pPr marL="0" indent="0">
              <a:buNone/>
            </a:pPr>
            <a:endParaRPr lang="it-IT" dirty="0"/>
          </a:p>
          <a:p>
            <a:pPr marL="0" indent="0">
              <a:buNone/>
            </a:pPr>
            <a:r>
              <a:rPr lang="it-IT" dirty="0"/>
              <a:t>Non serve l’aggiunta della vocale tematica perché il verbo si conclude in vocale</a:t>
            </a:r>
          </a:p>
          <a:p>
            <a:pPr marL="0" indent="0">
              <a:buNone/>
            </a:pPr>
            <a:endParaRPr lang="it-IT" dirty="0"/>
          </a:p>
          <a:p>
            <a:pPr marL="0" indent="0">
              <a:buNone/>
            </a:pPr>
            <a:r>
              <a:rPr lang="it-IT" dirty="0"/>
              <a:t>Aggiungere le desinenze del futuro semplice  che sono quella della prima e seconda coniugazione</a:t>
            </a:r>
          </a:p>
          <a:p>
            <a:pPr marL="0" indent="0">
              <a:buNone/>
            </a:pPr>
            <a:r>
              <a:rPr lang="it-IT" dirty="0"/>
              <a:t>Bo	 </a:t>
            </a:r>
            <a:r>
              <a:rPr lang="it-IT" dirty="0" err="1"/>
              <a:t>bimus</a:t>
            </a:r>
            <a:endParaRPr lang="it-IT" dirty="0"/>
          </a:p>
          <a:p>
            <a:pPr marL="0" indent="0">
              <a:buNone/>
            </a:pPr>
            <a:r>
              <a:rPr lang="it-IT" dirty="0"/>
              <a:t>Bis	</a:t>
            </a:r>
            <a:r>
              <a:rPr lang="it-IT" dirty="0" err="1"/>
              <a:t>bitis</a:t>
            </a:r>
            <a:endParaRPr lang="it-IT" dirty="0"/>
          </a:p>
          <a:p>
            <a:pPr marL="0" indent="0">
              <a:buNone/>
            </a:pPr>
            <a:r>
              <a:rPr lang="it-IT" dirty="0"/>
              <a:t>Bit	</a:t>
            </a:r>
            <a:r>
              <a:rPr lang="it-IT" dirty="0" err="1"/>
              <a:t>bunt</a:t>
            </a:r>
            <a:endParaRPr lang="it-IT" dirty="0"/>
          </a:p>
        </p:txBody>
      </p:sp>
    </p:spTree>
    <p:extLst>
      <p:ext uri="{BB962C8B-B14F-4D97-AF65-F5344CB8AC3E}">
        <p14:creationId xmlns:p14="http://schemas.microsoft.com/office/powerpoint/2010/main" val="22526908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D03A2C-1254-7E19-9A69-0600CB9D38D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1FBC121-857E-8942-A0F2-813971C7488A}"/>
              </a:ext>
            </a:extLst>
          </p:cNvPr>
          <p:cNvSpPr>
            <a:spLocks noGrp="1"/>
          </p:cNvSpPr>
          <p:nvPr>
            <p:ph idx="1"/>
          </p:nvPr>
        </p:nvSpPr>
        <p:spPr/>
        <p:txBody>
          <a:bodyPr/>
          <a:lstStyle/>
          <a:p>
            <a:r>
              <a:rPr lang="it-IT" dirty="0" err="1"/>
              <a:t>Moneo</a:t>
            </a:r>
            <a:r>
              <a:rPr lang="it-IT" dirty="0"/>
              <a:t>-es-</a:t>
            </a:r>
            <a:r>
              <a:rPr lang="it-IT" dirty="0" err="1"/>
              <a:t>ui</a:t>
            </a:r>
            <a:r>
              <a:rPr lang="it-IT" dirty="0"/>
              <a:t>-</a:t>
            </a:r>
            <a:r>
              <a:rPr lang="it-IT" dirty="0" err="1"/>
              <a:t>itum</a:t>
            </a:r>
            <a:r>
              <a:rPr lang="it-IT" dirty="0"/>
              <a:t>-ere 2 coniugazione</a:t>
            </a:r>
          </a:p>
          <a:p>
            <a:pPr marL="0" indent="0">
              <a:buNone/>
            </a:pPr>
            <a:endParaRPr lang="it-IT" dirty="0"/>
          </a:p>
          <a:p>
            <a:pPr marL="0" indent="0">
              <a:buNone/>
            </a:pPr>
            <a:r>
              <a:rPr lang="it-IT" dirty="0"/>
              <a:t>Mone-bo</a:t>
            </a:r>
          </a:p>
          <a:p>
            <a:pPr marL="0" indent="0">
              <a:buNone/>
            </a:pPr>
            <a:r>
              <a:rPr lang="it-IT" dirty="0"/>
              <a:t>Mone-bis</a:t>
            </a:r>
          </a:p>
          <a:p>
            <a:pPr marL="0" indent="0">
              <a:buNone/>
            </a:pPr>
            <a:r>
              <a:rPr lang="it-IT" dirty="0"/>
              <a:t>Mone-bit</a:t>
            </a:r>
          </a:p>
          <a:p>
            <a:pPr marL="0" indent="0">
              <a:buNone/>
            </a:pPr>
            <a:r>
              <a:rPr lang="it-IT" dirty="0"/>
              <a:t>Mone-</a:t>
            </a:r>
            <a:r>
              <a:rPr lang="it-IT" dirty="0" err="1"/>
              <a:t>bimus</a:t>
            </a:r>
            <a:endParaRPr lang="it-IT" dirty="0"/>
          </a:p>
          <a:p>
            <a:pPr marL="0" indent="0">
              <a:buNone/>
            </a:pPr>
            <a:r>
              <a:rPr lang="it-IT" dirty="0"/>
              <a:t>Mone-</a:t>
            </a:r>
            <a:r>
              <a:rPr lang="it-IT" dirty="0" err="1"/>
              <a:t>bitis</a:t>
            </a:r>
            <a:endParaRPr lang="it-IT" dirty="0"/>
          </a:p>
          <a:p>
            <a:pPr marL="0" indent="0">
              <a:buNone/>
            </a:pPr>
            <a:r>
              <a:rPr lang="it-IT" dirty="0"/>
              <a:t>Mone-</a:t>
            </a:r>
            <a:r>
              <a:rPr lang="it-IT" dirty="0" err="1"/>
              <a:t>bunt</a:t>
            </a:r>
            <a:endParaRPr lang="it-IT" dirty="0"/>
          </a:p>
          <a:p>
            <a:pPr marL="0" indent="0">
              <a:buNone/>
            </a:pPr>
            <a:endParaRPr lang="it-IT" dirty="0"/>
          </a:p>
        </p:txBody>
      </p:sp>
    </p:spTree>
    <p:extLst>
      <p:ext uri="{BB962C8B-B14F-4D97-AF65-F5344CB8AC3E}">
        <p14:creationId xmlns:p14="http://schemas.microsoft.com/office/powerpoint/2010/main" val="251830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9CC83C-D5A9-D88D-609A-DA893264F8FC}"/>
              </a:ext>
            </a:extLst>
          </p:cNvPr>
          <p:cNvSpPr>
            <a:spLocks noGrp="1"/>
          </p:cNvSpPr>
          <p:nvPr>
            <p:ph type="title"/>
          </p:nvPr>
        </p:nvSpPr>
        <p:spPr/>
        <p:txBody>
          <a:bodyPr>
            <a:normAutofit/>
          </a:bodyPr>
          <a:lstStyle/>
          <a:p>
            <a:r>
              <a:rPr lang="it-IT" dirty="0"/>
              <a:t>FUTURO INDICATIVO ATTIVO</a:t>
            </a:r>
            <a:br>
              <a:rPr lang="it-IT" dirty="0"/>
            </a:br>
            <a:r>
              <a:rPr lang="it-IT" dirty="0"/>
              <a:t>III CONIUGAZIONE</a:t>
            </a:r>
          </a:p>
        </p:txBody>
      </p:sp>
      <p:sp>
        <p:nvSpPr>
          <p:cNvPr id="3" name="Segnaposto contenuto 2">
            <a:extLst>
              <a:ext uri="{FF2B5EF4-FFF2-40B4-BE49-F238E27FC236}">
                <a16:creationId xmlns:a16="http://schemas.microsoft.com/office/drawing/2014/main" id="{A37E4F62-6958-25EA-F8D9-82CC3A6E588D}"/>
              </a:ext>
            </a:extLst>
          </p:cNvPr>
          <p:cNvSpPr>
            <a:spLocks noGrp="1"/>
          </p:cNvSpPr>
          <p:nvPr>
            <p:ph idx="1"/>
          </p:nvPr>
        </p:nvSpPr>
        <p:spPr/>
        <p:txBody>
          <a:bodyPr/>
          <a:lstStyle/>
          <a:p>
            <a:pPr marL="0" indent="0">
              <a:buNone/>
            </a:pPr>
            <a:r>
              <a:rPr lang="it-IT" dirty="0"/>
              <a:t>Mitto-</a:t>
            </a:r>
            <a:r>
              <a:rPr lang="it-IT" dirty="0" err="1"/>
              <a:t>is</a:t>
            </a:r>
            <a:r>
              <a:rPr lang="it-IT" dirty="0"/>
              <a:t>-misi-</a:t>
            </a:r>
            <a:r>
              <a:rPr lang="it-IT" dirty="0" err="1"/>
              <a:t>missum</a:t>
            </a:r>
            <a:r>
              <a:rPr lang="it-IT" dirty="0"/>
              <a:t>-</a:t>
            </a:r>
            <a:r>
              <a:rPr lang="it-IT" dirty="0" err="1"/>
              <a:t>mittere</a:t>
            </a:r>
            <a:r>
              <a:rPr lang="it-IT" dirty="0"/>
              <a:t> 3 coniugazione</a:t>
            </a:r>
          </a:p>
          <a:p>
            <a:pPr marL="0" indent="0">
              <a:buNone/>
            </a:pPr>
            <a:r>
              <a:rPr lang="it-IT" dirty="0"/>
              <a:t>Tema verbale del presente: </a:t>
            </a:r>
            <a:r>
              <a:rPr lang="it-IT" dirty="0" err="1"/>
              <a:t>mitt</a:t>
            </a:r>
            <a:r>
              <a:rPr lang="it-IT" dirty="0"/>
              <a:t>-</a:t>
            </a:r>
          </a:p>
          <a:p>
            <a:pPr marL="0" indent="0">
              <a:buNone/>
            </a:pPr>
            <a:r>
              <a:rPr lang="it-IT" dirty="0"/>
              <a:t>Vocale tematica: per la I persona sarà: -a</a:t>
            </a:r>
          </a:p>
          <a:p>
            <a:pPr marL="0" indent="0">
              <a:buNone/>
            </a:pPr>
            <a:r>
              <a:rPr lang="it-IT" dirty="0"/>
              <a:t>Per le altre persone : II  e III </a:t>
            </a:r>
            <a:r>
              <a:rPr lang="it-IT" dirty="0" err="1"/>
              <a:t>sing</a:t>
            </a:r>
            <a:r>
              <a:rPr lang="it-IT" dirty="0"/>
              <a:t> e I-II-II plurali: vocale tematica –e</a:t>
            </a:r>
          </a:p>
          <a:p>
            <a:pPr marL="0" indent="0">
              <a:buNone/>
            </a:pPr>
            <a:r>
              <a:rPr lang="it-IT" dirty="0"/>
              <a:t>Desinenze del presente:</a:t>
            </a:r>
          </a:p>
          <a:p>
            <a:pPr marL="0" indent="0">
              <a:buNone/>
            </a:pPr>
            <a:r>
              <a:rPr lang="it-IT" dirty="0"/>
              <a:t>-m		-</a:t>
            </a:r>
            <a:r>
              <a:rPr lang="it-IT" dirty="0" err="1"/>
              <a:t>mus</a:t>
            </a:r>
            <a:endParaRPr lang="it-IT" dirty="0"/>
          </a:p>
          <a:p>
            <a:pPr marL="0" indent="0">
              <a:buNone/>
            </a:pPr>
            <a:r>
              <a:rPr lang="it-IT" dirty="0"/>
              <a:t>-s		-</a:t>
            </a:r>
            <a:r>
              <a:rPr lang="it-IT" dirty="0" err="1"/>
              <a:t>tis</a:t>
            </a:r>
            <a:endParaRPr lang="it-IT" dirty="0"/>
          </a:p>
          <a:p>
            <a:pPr marL="0" indent="0">
              <a:buNone/>
            </a:pPr>
            <a:r>
              <a:rPr lang="it-IT" dirty="0"/>
              <a:t>-t		-nt</a:t>
            </a:r>
          </a:p>
        </p:txBody>
      </p:sp>
    </p:spTree>
    <p:extLst>
      <p:ext uri="{BB962C8B-B14F-4D97-AF65-F5344CB8AC3E}">
        <p14:creationId xmlns:p14="http://schemas.microsoft.com/office/powerpoint/2010/main" val="21329927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488DC7-7F39-74C4-341F-3F733890783C}"/>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E6784393-4D4D-99E2-353D-1F6927253DDF}"/>
              </a:ext>
            </a:extLst>
          </p:cNvPr>
          <p:cNvSpPr>
            <a:spLocks noGrp="1"/>
          </p:cNvSpPr>
          <p:nvPr>
            <p:ph idx="1"/>
          </p:nvPr>
        </p:nvSpPr>
        <p:spPr/>
        <p:txBody>
          <a:bodyPr/>
          <a:lstStyle/>
          <a:p>
            <a:r>
              <a:rPr lang="it-IT" dirty="0"/>
              <a:t>Mitto-</a:t>
            </a:r>
            <a:r>
              <a:rPr lang="it-IT" dirty="0" err="1"/>
              <a:t>is</a:t>
            </a:r>
            <a:r>
              <a:rPr lang="it-IT" dirty="0"/>
              <a:t>-misi-</a:t>
            </a:r>
            <a:r>
              <a:rPr lang="it-IT" dirty="0" err="1"/>
              <a:t>missum</a:t>
            </a:r>
            <a:r>
              <a:rPr lang="it-IT" dirty="0"/>
              <a:t>-</a:t>
            </a:r>
            <a:r>
              <a:rPr lang="it-IT" dirty="0" err="1"/>
              <a:t>mittere</a:t>
            </a:r>
            <a:r>
              <a:rPr lang="it-IT" dirty="0"/>
              <a:t> 3 coniugazione</a:t>
            </a:r>
          </a:p>
          <a:p>
            <a:pPr marL="0" indent="0">
              <a:buNone/>
            </a:pPr>
            <a:endParaRPr lang="it-IT" dirty="0"/>
          </a:p>
          <a:p>
            <a:pPr marL="0" indent="0">
              <a:buNone/>
            </a:pPr>
            <a:r>
              <a:rPr lang="it-IT" dirty="0"/>
              <a:t>Mitt-a-m</a:t>
            </a:r>
          </a:p>
          <a:p>
            <a:pPr marL="0" indent="0">
              <a:buNone/>
            </a:pPr>
            <a:r>
              <a:rPr lang="it-IT" dirty="0"/>
              <a:t>Mitt-e-s</a:t>
            </a:r>
          </a:p>
          <a:p>
            <a:pPr marL="0" indent="0">
              <a:buNone/>
            </a:pPr>
            <a:r>
              <a:rPr lang="it-IT" dirty="0"/>
              <a:t>Mitt-et</a:t>
            </a:r>
          </a:p>
          <a:p>
            <a:pPr marL="0" indent="0">
              <a:buNone/>
            </a:pPr>
            <a:r>
              <a:rPr lang="it-IT" dirty="0"/>
              <a:t>Mitt-e-</a:t>
            </a:r>
            <a:r>
              <a:rPr lang="it-IT" dirty="0" err="1"/>
              <a:t>mus</a:t>
            </a:r>
            <a:endParaRPr lang="it-IT" dirty="0"/>
          </a:p>
          <a:p>
            <a:pPr marL="0" indent="0">
              <a:buNone/>
            </a:pPr>
            <a:r>
              <a:rPr lang="it-IT" dirty="0"/>
              <a:t>Mitte-e-</a:t>
            </a:r>
            <a:r>
              <a:rPr lang="it-IT" dirty="0" err="1"/>
              <a:t>tis</a:t>
            </a:r>
            <a:endParaRPr lang="it-IT" dirty="0"/>
          </a:p>
          <a:p>
            <a:pPr marL="0" indent="0">
              <a:buNone/>
            </a:pPr>
            <a:r>
              <a:rPr lang="it-IT" dirty="0"/>
              <a:t>Mitt-e-nt</a:t>
            </a:r>
          </a:p>
        </p:txBody>
      </p:sp>
    </p:spTree>
    <p:extLst>
      <p:ext uri="{BB962C8B-B14F-4D97-AF65-F5344CB8AC3E}">
        <p14:creationId xmlns:p14="http://schemas.microsoft.com/office/powerpoint/2010/main" val="8767947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07AF67-6D17-DE80-C28B-652D72C29E55}"/>
              </a:ext>
            </a:extLst>
          </p:cNvPr>
          <p:cNvSpPr>
            <a:spLocks noGrp="1"/>
          </p:cNvSpPr>
          <p:nvPr>
            <p:ph type="title"/>
          </p:nvPr>
        </p:nvSpPr>
        <p:spPr/>
        <p:txBody>
          <a:bodyPr>
            <a:normAutofit fontScale="90000"/>
          </a:bodyPr>
          <a:lstStyle/>
          <a:p>
            <a:r>
              <a:rPr lang="it-IT" dirty="0"/>
              <a:t>FUTURO INDICATIVO ATTIVO</a:t>
            </a:r>
            <a:br>
              <a:rPr lang="it-IT" dirty="0"/>
            </a:br>
            <a:r>
              <a:rPr lang="it-IT" dirty="0"/>
              <a:t>IV CONIUGAZIONE</a:t>
            </a:r>
            <a:br>
              <a:rPr lang="it-IT" dirty="0"/>
            </a:br>
            <a:endParaRPr lang="it-IT" dirty="0"/>
          </a:p>
        </p:txBody>
      </p:sp>
      <p:sp>
        <p:nvSpPr>
          <p:cNvPr id="3" name="Segnaposto contenuto 2">
            <a:extLst>
              <a:ext uri="{FF2B5EF4-FFF2-40B4-BE49-F238E27FC236}">
                <a16:creationId xmlns:a16="http://schemas.microsoft.com/office/drawing/2014/main" id="{E35D0B98-8CFA-C26E-C02A-D9878E1C8D90}"/>
              </a:ext>
            </a:extLst>
          </p:cNvPr>
          <p:cNvSpPr>
            <a:spLocks noGrp="1"/>
          </p:cNvSpPr>
          <p:nvPr>
            <p:ph idx="1"/>
          </p:nvPr>
        </p:nvSpPr>
        <p:spPr/>
        <p:txBody>
          <a:bodyPr>
            <a:normAutofit fontScale="92500" lnSpcReduction="20000"/>
          </a:bodyPr>
          <a:lstStyle/>
          <a:p>
            <a:r>
              <a:rPr lang="it-IT" dirty="0"/>
              <a:t>Audio-</a:t>
            </a:r>
            <a:r>
              <a:rPr lang="it-IT" dirty="0" err="1"/>
              <a:t>is</a:t>
            </a:r>
            <a:r>
              <a:rPr lang="it-IT" dirty="0"/>
              <a:t>-ivi-</a:t>
            </a:r>
            <a:r>
              <a:rPr lang="it-IT" dirty="0" err="1"/>
              <a:t>itum</a:t>
            </a:r>
            <a:r>
              <a:rPr lang="it-IT" dirty="0"/>
              <a:t>-ire</a:t>
            </a:r>
          </a:p>
          <a:p>
            <a:pPr marL="0" indent="0">
              <a:buNone/>
            </a:pPr>
            <a:endParaRPr lang="it-IT" dirty="0"/>
          </a:p>
          <a:p>
            <a:pPr marL="0" indent="0">
              <a:buNone/>
            </a:pPr>
            <a:r>
              <a:rPr lang="it-IT" dirty="0"/>
              <a:t>Tema verbale: </a:t>
            </a:r>
            <a:r>
              <a:rPr lang="it-IT" dirty="0" err="1"/>
              <a:t>audi</a:t>
            </a:r>
            <a:endParaRPr lang="it-IT" dirty="0"/>
          </a:p>
          <a:p>
            <a:pPr marL="0" indent="0">
              <a:buNone/>
            </a:pPr>
            <a:r>
              <a:rPr lang="it-IT" dirty="0"/>
              <a:t>Anche se </a:t>
            </a:r>
            <a:r>
              <a:rPr lang="it-IT" dirty="0" err="1"/>
              <a:t>temina</a:t>
            </a:r>
            <a:r>
              <a:rPr lang="it-IT" dirty="0"/>
              <a:t> in vocale richiede la vocale tematica </a:t>
            </a:r>
          </a:p>
          <a:p>
            <a:pPr marL="0" indent="0">
              <a:buNone/>
            </a:pPr>
            <a:r>
              <a:rPr lang="it-IT" dirty="0"/>
              <a:t>Che sarà per la I persona: -a</a:t>
            </a:r>
          </a:p>
          <a:p>
            <a:pPr marL="0" indent="0">
              <a:buNone/>
            </a:pPr>
            <a:r>
              <a:rPr lang="it-IT" dirty="0"/>
              <a:t>Per le altre persone: II e II </a:t>
            </a:r>
            <a:r>
              <a:rPr lang="it-IT" dirty="0" err="1"/>
              <a:t>sing</a:t>
            </a:r>
            <a:r>
              <a:rPr lang="it-IT" dirty="0"/>
              <a:t> e I-II-III </a:t>
            </a:r>
            <a:r>
              <a:rPr lang="it-IT" dirty="0" err="1"/>
              <a:t>plur</a:t>
            </a:r>
            <a:r>
              <a:rPr lang="it-IT" dirty="0"/>
              <a:t> –e</a:t>
            </a:r>
          </a:p>
          <a:p>
            <a:pPr marL="0" indent="0">
              <a:buNone/>
            </a:pPr>
            <a:r>
              <a:rPr lang="it-IT" dirty="0"/>
              <a:t>Desinenze:</a:t>
            </a:r>
          </a:p>
          <a:p>
            <a:pPr marL="0" indent="0">
              <a:buNone/>
            </a:pPr>
            <a:r>
              <a:rPr lang="it-IT" dirty="0"/>
              <a:t>-m		-</a:t>
            </a:r>
            <a:r>
              <a:rPr lang="it-IT" dirty="0" err="1"/>
              <a:t>mus</a:t>
            </a:r>
            <a:endParaRPr lang="it-IT" dirty="0"/>
          </a:p>
          <a:p>
            <a:pPr marL="0" indent="0">
              <a:buNone/>
            </a:pPr>
            <a:r>
              <a:rPr lang="it-IT" dirty="0"/>
              <a:t>-s		-</a:t>
            </a:r>
            <a:r>
              <a:rPr lang="it-IT" dirty="0" err="1"/>
              <a:t>tis</a:t>
            </a:r>
            <a:endParaRPr lang="it-IT" dirty="0"/>
          </a:p>
          <a:p>
            <a:pPr marL="0" indent="0">
              <a:buNone/>
            </a:pPr>
            <a:r>
              <a:rPr lang="it-IT" dirty="0"/>
              <a:t>-t		-nt</a:t>
            </a:r>
          </a:p>
        </p:txBody>
      </p:sp>
    </p:spTree>
    <p:extLst>
      <p:ext uri="{BB962C8B-B14F-4D97-AF65-F5344CB8AC3E}">
        <p14:creationId xmlns:p14="http://schemas.microsoft.com/office/powerpoint/2010/main" val="39654929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CB612A-7C62-C835-8ED9-F490A2AA1D9D}"/>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CE74A0F9-1862-3C03-CFE6-E63E92EC18BA}"/>
              </a:ext>
            </a:extLst>
          </p:cNvPr>
          <p:cNvSpPr>
            <a:spLocks noGrp="1"/>
          </p:cNvSpPr>
          <p:nvPr>
            <p:ph idx="1"/>
          </p:nvPr>
        </p:nvSpPr>
        <p:spPr/>
        <p:txBody>
          <a:bodyPr/>
          <a:lstStyle/>
          <a:p>
            <a:pPr marL="0" indent="0">
              <a:buNone/>
            </a:pPr>
            <a:r>
              <a:rPr lang="it-IT" dirty="0"/>
              <a:t>Audio-</a:t>
            </a:r>
            <a:r>
              <a:rPr lang="it-IT" dirty="0" err="1"/>
              <a:t>is</a:t>
            </a:r>
            <a:r>
              <a:rPr lang="it-IT" dirty="0"/>
              <a:t>-ivi-</a:t>
            </a:r>
            <a:r>
              <a:rPr lang="it-IT" dirty="0" err="1"/>
              <a:t>itum</a:t>
            </a:r>
            <a:r>
              <a:rPr lang="it-IT" dirty="0"/>
              <a:t>-ire 4 coniugazione</a:t>
            </a:r>
          </a:p>
          <a:p>
            <a:pPr marL="0" indent="0">
              <a:buNone/>
            </a:pPr>
            <a:endParaRPr lang="it-IT" dirty="0"/>
          </a:p>
          <a:p>
            <a:pPr marL="0" indent="0">
              <a:buNone/>
            </a:pPr>
            <a:r>
              <a:rPr lang="it-IT" dirty="0"/>
              <a:t>Audi-a-m</a:t>
            </a:r>
          </a:p>
          <a:p>
            <a:pPr marL="0" indent="0">
              <a:buNone/>
            </a:pPr>
            <a:r>
              <a:rPr lang="it-IT" dirty="0"/>
              <a:t>Audi-e-s</a:t>
            </a:r>
          </a:p>
          <a:p>
            <a:pPr marL="0" indent="0">
              <a:buNone/>
            </a:pPr>
            <a:r>
              <a:rPr lang="it-IT" dirty="0"/>
              <a:t>Audi-e-t</a:t>
            </a:r>
          </a:p>
          <a:p>
            <a:pPr marL="0" indent="0">
              <a:buNone/>
            </a:pPr>
            <a:r>
              <a:rPr lang="it-IT" dirty="0"/>
              <a:t>Audi-e-</a:t>
            </a:r>
            <a:r>
              <a:rPr lang="it-IT" dirty="0" err="1"/>
              <a:t>mus</a:t>
            </a:r>
            <a:endParaRPr lang="it-IT" dirty="0"/>
          </a:p>
          <a:p>
            <a:pPr marL="0" indent="0">
              <a:buNone/>
            </a:pPr>
            <a:r>
              <a:rPr lang="it-IT" dirty="0"/>
              <a:t>Audi-e-</a:t>
            </a:r>
            <a:r>
              <a:rPr lang="it-IT" dirty="0" err="1"/>
              <a:t>tis</a:t>
            </a:r>
            <a:endParaRPr lang="it-IT" dirty="0"/>
          </a:p>
          <a:p>
            <a:pPr marL="0" indent="0">
              <a:buNone/>
            </a:pPr>
            <a:r>
              <a:rPr lang="it-IT" dirty="0"/>
              <a:t>Audi-e-nt</a:t>
            </a:r>
          </a:p>
          <a:p>
            <a:pPr marL="0" indent="0">
              <a:buNone/>
            </a:pPr>
            <a:endParaRPr lang="it-IT" dirty="0"/>
          </a:p>
        </p:txBody>
      </p:sp>
    </p:spTree>
    <p:extLst>
      <p:ext uri="{BB962C8B-B14F-4D97-AF65-F5344CB8AC3E}">
        <p14:creationId xmlns:p14="http://schemas.microsoft.com/office/powerpoint/2010/main" val="21556334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728E23-BFCD-F8C7-5C62-F302922ECA14}"/>
              </a:ext>
            </a:extLst>
          </p:cNvPr>
          <p:cNvSpPr>
            <a:spLocks noGrp="1"/>
          </p:cNvSpPr>
          <p:nvPr>
            <p:ph type="title"/>
          </p:nvPr>
        </p:nvSpPr>
        <p:spPr/>
        <p:txBody>
          <a:bodyPr/>
          <a:lstStyle/>
          <a:p>
            <a:r>
              <a:rPr lang="it-IT" dirty="0"/>
              <a:t>FUTURO INDICATIVO PASSIVO</a:t>
            </a:r>
            <a:br>
              <a:rPr lang="it-IT" dirty="0"/>
            </a:br>
            <a:r>
              <a:rPr lang="it-IT" dirty="0"/>
              <a:t>I CONIUGAZIONE</a:t>
            </a:r>
          </a:p>
        </p:txBody>
      </p:sp>
      <p:sp>
        <p:nvSpPr>
          <p:cNvPr id="3" name="Segnaposto contenuto 2">
            <a:extLst>
              <a:ext uri="{FF2B5EF4-FFF2-40B4-BE49-F238E27FC236}">
                <a16:creationId xmlns:a16="http://schemas.microsoft.com/office/drawing/2014/main" id="{FD3051B6-D49E-A1C9-E670-8C20E7F2CFA1}"/>
              </a:ext>
            </a:extLst>
          </p:cNvPr>
          <p:cNvSpPr>
            <a:spLocks noGrp="1"/>
          </p:cNvSpPr>
          <p:nvPr>
            <p:ph idx="1"/>
          </p:nvPr>
        </p:nvSpPr>
        <p:spPr/>
        <p:txBody>
          <a:bodyPr/>
          <a:lstStyle/>
          <a:p>
            <a:pPr marL="0" indent="0">
              <a:buNone/>
            </a:pPr>
            <a:r>
              <a:rPr lang="it-IT" dirty="0"/>
              <a:t>Laudo-</a:t>
            </a:r>
            <a:r>
              <a:rPr lang="it-IT" dirty="0" err="1"/>
              <a:t>as</a:t>
            </a:r>
            <a:r>
              <a:rPr lang="it-IT" dirty="0"/>
              <a:t>-avi-</a:t>
            </a:r>
            <a:r>
              <a:rPr lang="it-IT" dirty="0" err="1"/>
              <a:t>atum</a:t>
            </a:r>
            <a:r>
              <a:rPr lang="it-IT" dirty="0"/>
              <a:t>-are 1 coniugazione</a:t>
            </a:r>
          </a:p>
          <a:p>
            <a:pPr marL="0" indent="0">
              <a:buNone/>
            </a:pPr>
            <a:r>
              <a:rPr lang="it-IT" dirty="0"/>
              <a:t>Tema verbale: </a:t>
            </a:r>
            <a:r>
              <a:rPr lang="it-IT" dirty="0" err="1"/>
              <a:t>laud</a:t>
            </a:r>
            <a:r>
              <a:rPr lang="it-IT" dirty="0"/>
              <a:t>-</a:t>
            </a:r>
          </a:p>
          <a:p>
            <a:pPr marL="0" indent="0">
              <a:buNone/>
            </a:pPr>
            <a:r>
              <a:rPr lang="it-IT" dirty="0"/>
              <a:t>Vocale tematica:-a</a:t>
            </a:r>
          </a:p>
          <a:p>
            <a:pPr marL="0" indent="0">
              <a:buNone/>
            </a:pPr>
            <a:r>
              <a:rPr lang="it-IT" dirty="0"/>
              <a:t>Desinenze:</a:t>
            </a:r>
          </a:p>
          <a:p>
            <a:pPr marL="0" indent="0">
              <a:buNone/>
            </a:pPr>
            <a:r>
              <a:rPr lang="it-IT" dirty="0"/>
              <a:t>-</a:t>
            </a:r>
            <a:r>
              <a:rPr lang="it-IT" dirty="0" err="1"/>
              <a:t>bor</a:t>
            </a:r>
            <a:r>
              <a:rPr lang="it-IT" dirty="0"/>
              <a:t>		-</a:t>
            </a:r>
            <a:r>
              <a:rPr lang="it-IT" dirty="0" err="1"/>
              <a:t>bemur</a:t>
            </a:r>
            <a:endParaRPr lang="it-IT" dirty="0"/>
          </a:p>
          <a:p>
            <a:pPr marL="0" indent="0">
              <a:buNone/>
            </a:pPr>
            <a:r>
              <a:rPr lang="it-IT" dirty="0"/>
              <a:t>-</a:t>
            </a:r>
            <a:r>
              <a:rPr lang="it-IT" dirty="0" err="1"/>
              <a:t>beris</a:t>
            </a:r>
            <a:r>
              <a:rPr lang="it-IT" dirty="0"/>
              <a:t>		-bemini</a:t>
            </a:r>
          </a:p>
          <a:p>
            <a:pPr marL="0" indent="0">
              <a:buNone/>
            </a:pPr>
            <a:r>
              <a:rPr lang="it-IT" dirty="0"/>
              <a:t>-</a:t>
            </a:r>
            <a:r>
              <a:rPr lang="it-IT" dirty="0" err="1"/>
              <a:t>bitur</a:t>
            </a:r>
            <a:r>
              <a:rPr lang="it-IT" dirty="0"/>
              <a:t>		-</a:t>
            </a:r>
            <a:r>
              <a:rPr lang="it-IT" dirty="0" err="1"/>
              <a:t>buntur</a:t>
            </a:r>
            <a:endParaRPr lang="it-IT" dirty="0"/>
          </a:p>
        </p:txBody>
      </p:sp>
    </p:spTree>
    <p:extLst>
      <p:ext uri="{BB962C8B-B14F-4D97-AF65-F5344CB8AC3E}">
        <p14:creationId xmlns:p14="http://schemas.microsoft.com/office/powerpoint/2010/main" val="23333719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9731BE-590D-07F2-9A30-5311384B3499}"/>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FF27AAD3-B107-386B-C6F5-670843A0A856}"/>
              </a:ext>
            </a:extLst>
          </p:cNvPr>
          <p:cNvSpPr>
            <a:spLocks noGrp="1"/>
          </p:cNvSpPr>
          <p:nvPr>
            <p:ph idx="1"/>
          </p:nvPr>
        </p:nvSpPr>
        <p:spPr/>
        <p:txBody>
          <a:bodyPr/>
          <a:lstStyle/>
          <a:p>
            <a:pPr marL="0" indent="0">
              <a:buNone/>
            </a:pPr>
            <a:r>
              <a:rPr lang="it-IT" dirty="0"/>
              <a:t>Laudo-</a:t>
            </a:r>
            <a:r>
              <a:rPr lang="it-IT" dirty="0" err="1"/>
              <a:t>as</a:t>
            </a:r>
            <a:r>
              <a:rPr lang="it-IT" dirty="0"/>
              <a:t>-avi-</a:t>
            </a:r>
            <a:r>
              <a:rPr lang="it-IT" dirty="0" err="1"/>
              <a:t>atum</a:t>
            </a:r>
            <a:r>
              <a:rPr lang="it-IT" dirty="0"/>
              <a:t>-are</a:t>
            </a:r>
          </a:p>
          <a:p>
            <a:pPr marL="0" indent="0">
              <a:buNone/>
            </a:pPr>
            <a:endParaRPr lang="it-IT" dirty="0"/>
          </a:p>
          <a:p>
            <a:pPr marL="0" indent="0">
              <a:buNone/>
            </a:pPr>
            <a:r>
              <a:rPr lang="it-IT" dirty="0"/>
              <a:t>Laud-a-</a:t>
            </a:r>
            <a:r>
              <a:rPr lang="it-IT" dirty="0" err="1"/>
              <a:t>bor</a:t>
            </a:r>
            <a:endParaRPr lang="it-IT" dirty="0"/>
          </a:p>
          <a:p>
            <a:pPr marL="0" indent="0">
              <a:buNone/>
            </a:pPr>
            <a:r>
              <a:rPr lang="it-IT" dirty="0"/>
              <a:t>Laud-a-</a:t>
            </a:r>
            <a:r>
              <a:rPr lang="it-IT" dirty="0" err="1"/>
              <a:t>beris</a:t>
            </a:r>
            <a:endParaRPr lang="it-IT" dirty="0"/>
          </a:p>
          <a:p>
            <a:pPr marL="0" indent="0">
              <a:buNone/>
            </a:pPr>
            <a:r>
              <a:rPr lang="it-IT" dirty="0"/>
              <a:t>Laud-a-</a:t>
            </a:r>
            <a:r>
              <a:rPr lang="it-IT" dirty="0" err="1"/>
              <a:t>betur</a:t>
            </a:r>
            <a:endParaRPr lang="it-IT" dirty="0"/>
          </a:p>
          <a:p>
            <a:pPr marL="0" indent="0">
              <a:buNone/>
            </a:pPr>
            <a:r>
              <a:rPr lang="it-IT" dirty="0"/>
              <a:t>Laud-a-</a:t>
            </a:r>
            <a:r>
              <a:rPr lang="it-IT" dirty="0" err="1"/>
              <a:t>bemur</a:t>
            </a:r>
            <a:endParaRPr lang="it-IT" dirty="0"/>
          </a:p>
          <a:p>
            <a:pPr marL="0" indent="0">
              <a:buNone/>
            </a:pPr>
            <a:r>
              <a:rPr lang="it-IT" dirty="0"/>
              <a:t>Laud-a-bemini</a:t>
            </a:r>
          </a:p>
          <a:p>
            <a:pPr marL="0" indent="0">
              <a:buNone/>
            </a:pPr>
            <a:r>
              <a:rPr lang="it-IT" dirty="0"/>
              <a:t>Laud-a-</a:t>
            </a:r>
            <a:r>
              <a:rPr lang="it-IT" dirty="0" err="1"/>
              <a:t>buntur</a:t>
            </a: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41670363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C452C4-2940-1383-D18A-058B73C59407}"/>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2565057A-5E4E-1AD7-B01F-5693C26555CC}"/>
              </a:ext>
            </a:extLst>
          </p:cNvPr>
          <p:cNvSpPr>
            <a:spLocks noGrp="1"/>
          </p:cNvSpPr>
          <p:nvPr>
            <p:ph idx="1"/>
          </p:nvPr>
        </p:nvSpPr>
        <p:spPr/>
        <p:txBody>
          <a:bodyPr/>
          <a:lstStyle/>
          <a:p>
            <a:r>
              <a:rPr lang="it-IT" dirty="0" err="1"/>
              <a:t>Moneo</a:t>
            </a:r>
            <a:r>
              <a:rPr lang="it-IT" dirty="0"/>
              <a:t>-es-</a:t>
            </a:r>
            <a:r>
              <a:rPr lang="it-IT" dirty="0" err="1"/>
              <a:t>ui</a:t>
            </a:r>
            <a:r>
              <a:rPr lang="it-IT" dirty="0"/>
              <a:t>-</a:t>
            </a:r>
            <a:r>
              <a:rPr lang="it-IT" dirty="0" err="1"/>
              <a:t>itum</a:t>
            </a:r>
            <a:r>
              <a:rPr lang="it-IT" dirty="0"/>
              <a:t>-ere 2 coniugazione</a:t>
            </a:r>
          </a:p>
          <a:p>
            <a:pPr marL="0" indent="0">
              <a:buNone/>
            </a:pPr>
            <a:endParaRPr lang="it-IT" dirty="0"/>
          </a:p>
          <a:p>
            <a:pPr marL="0" indent="0">
              <a:buNone/>
            </a:pPr>
            <a:r>
              <a:rPr lang="it-IT" dirty="0"/>
              <a:t>Tema verbale: mone-</a:t>
            </a:r>
          </a:p>
          <a:p>
            <a:pPr marL="0" indent="0">
              <a:buNone/>
            </a:pPr>
            <a:r>
              <a:rPr lang="it-IT" dirty="0"/>
              <a:t>Non serve la vocale tematica</a:t>
            </a:r>
          </a:p>
          <a:p>
            <a:pPr marL="0" indent="0">
              <a:buNone/>
            </a:pPr>
            <a:r>
              <a:rPr lang="it-IT" dirty="0"/>
              <a:t>Desinenze del futuro passivo:</a:t>
            </a:r>
          </a:p>
          <a:p>
            <a:pPr marL="0" indent="0">
              <a:buNone/>
            </a:pPr>
            <a:r>
              <a:rPr lang="it-IT" dirty="0"/>
              <a:t>-</a:t>
            </a:r>
            <a:r>
              <a:rPr lang="it-IT" dirty="0" err="1"/>
              <a:t>bor</a:t>
            </a:r>
            <a:r>
              <a:rPr lang="it-IT" dirty="0"/>
              <a:t>		-</a:t>
            </a:r>
            <a:r>
              <a:rPr lang="it-IT" dirty="0" err="1"/>
              <a:t>bemur</a:t>
            </a:r>
            <a:endParaRPr lang="it-IT" dirty="0"/>
          </a:p>
          <a:p>
            <a:pPr marL="0" indent="0">
              <a:buNone/>
            </a:pPr>
            <a:r>
              <a:rPr lang="it-IT" dirty="0"/>
              <a:t>-</a:t>
            </a:r>
            <a:r>
              <a:rPr lang="it-IT" dirty="0" err="1"/>
              <a:t>beris</a:t>
            </a:r>
            <a:r>
              <a:rPr lang="it-IT" dirty="0"/>
              <a:t>		-bemini</a:t>
            </a:r>
          </a:p>
          <a:p>
            <a:pPr marL="0" indent="0">
              <a:buNone/>
            </a:pPr>
            <a:r>
              <a:rPr lang="it-IT" dirty="0"/>
              <a:t>-</a:t>
            </a:r>
            <a:r>
              <a:rPr lang="it-IT" dirty="0" err="1"/>
              <a:t>betur</a:t>
            </a:r>
            <a:r>
              <a:rPr lang="it-IT" dirty="0"/>
              <a:t>		-</a:t>
            </a:r>
            <a:r>
              <a:rPr lang="it-IT" dirty="0" err="1"/>
              <a:t>buntur</a:t>
            </a:r>
            <a:endParaRPr lang="it-IT" dirty="0"/>
          </a:p>
          <a:p>
            <a:pPr marL="0" indent="0">
              <a:buNone/>
            </a:pPr>
            <a:endParaRPr lang="it-IT" dirty="0"/>
          </a:p>
        </p:txBody>
      </p:sp>
    </p:spTree>
    <p:extLst>
      <p:ext uri="{BB962C8B-B14F-4D97-AF65-F5344CB8AC3E}">
        <p14:creationId xmlns:p14="http://schemas.microsoft.com/office/powerpoint/2010/main" val="37791997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A4E768-05BA-9503-936F-488D1741D8A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4A55519-5719-0FD9-D441-BE67ACB2B75D}"/>
              </a:ext>
            </a:extLst>
          </p:cNvPr>
          <p:cNvSpPr>
            <a:spLocks noGrp="1"/>
          </p:cNvSpPr>
          <p:nvPr>
            <p:ph idx="1"/>
          </p:nvPr>
        </p:nvSpPr>
        <p:spPr/>
        <p:txBody>
          <a:bodyPr/>
          <a:lstStyle/>
          <a:p>
            <a:pPr marL="0" indent="0">
              <a:buNone/>
            </a:pPr>
            <a:r>
              <a:rPr lang="it-IT" dirty="0" err="1"/>
              <a:t>Moneo</a:t>
            </a:r>
            <a:r>
              <a:rPr lang="it-IT" dirty="0"/>
              <a:t>-es-</a:t>
            </a:r>
            <a:r>
              <a:rPr lang="it-IT" dirty="0" err="1"/>
              <a:t>ui</a:t>
            </a:r>
            <a:r>
              <a:rPr lang="it-IT" dirty="0"/>
              <a:t>-</a:t>
            </a:r>
            <a:r>
              <a:rPr lang="it-IT" dirty="0" err="1"/>
              <a:t>itum-er</a:t>
            </a:r>
            <a:r>
              <a:rPr lang="it-IT" dirty="0"/>
              <a:t> 2 coniugazione</a:t>
            </a:r>
          </a:p>
          <a:p>
            <a:pPr marL="0" indent="0">
              <a:buNone/>
            </a:pPr>
            <a:endParaRPr lang="it-IT" dirty="0"/>
          </a:p>
          <a:p>
            <a:pPr marL="0" indent="0">
              <a:buNone/>
            </a:pPr>
            <a:r>
              <a:rPr lang="it-IT" dirty="0"/>
              <a:t>Mone-</a:t>
            </a:r>
            <a:r>
              <a:rPr lang="it-IT" dirty="0" err="1"/>
              <a:t>bor</a:t>
            </a:r>
            <a:endParaRPr lang="it-IT" dirty="0"/>
          </a:p>
          <a:p>
            <a:pPr marL="0" indent="0">
              <a:buNone/>
            </a:pPr>
            <a:r>
              <a:rPr lang="it-IT" dirty="0"/>
              <a:t>Mone-</a:t>
            </a:r>
            <a:r>
              <a:rPr lang="it-IT" dirty="0" err="1"/>
              <a:t>beris</a:t>
            </a:r>
            <a:endParaRPr lang="it-IT" dirty="0"/>
          </a:p>
          <a:p>
            <a:pPr marL="0" indent="0">
              <a:buNone/>
            </a:pPr>
            <a:r>
              <a:rPr lang="it-IT" dirty="0"/>
              <a:t>Mone-</a:t>
            </a:r>
            <a:r>
              <a:rPr lang="it-IT" dirty="0" err="1"/>
              <a:t>betur</a:t>
            </a:r>
            <a:endParaRPr lang="it-IT" dirty="0"/>
          </a:p>
          <a:p>
            <a:pPr marL="0" indent="0">
              <a:buNone/>
            </a:pPr>
            <a:r>
              <a:rPr lang="it-IT" dirty="0" err="1"/>
              <a:t>Monebemur</a:t>
            </a:r>
            <a:endParaRPr lang="it-IT" dirty="0"/>
          </a:p>
          <a:p>
            <a:pPr marL="0" indent="0">
              <a:buNone/>
            </a:pPr>
            <a:r>
              <a:rPr lang="it-IT" dirty="0"/>
              <a:t>Mone-bemini</a:t>
            </a:r>
          </a:p>
          <a:p>
            <a:pPr marL="0" indent="0">
              <a:buNone/>
            </a:pPr>
            <a:r>
              <a:rPr lang="it-IT" dirty="0"/>
              <a:t>Mone-</a:t>
            </a:r>
            <a:r>
              <a:rPr lang="it-IT" dirty="0" err="1"/>
              <a:t>buntur</a:t>
            </a:r>
            <a:endParaRPr lang="it-IT" dirty="0"/>
          </a:p>
        </p:txBody>
      </p:sp>
    </p:spTree>
    <p:extLst>
      <p:ext uri="{BB962C8B-B14F-4D97-AF65-F5344CB8AC3E}">
        <p14:creationId xmlns:p14="http://schemas.microsoft.com/office/powerpoint/2010/main" val="28303596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2C8DFD-140E-9A62-EDE8-2054559AEA4D}"/>
              </a:ext>
            </a:extLst>
          </p:cNvPr>
          <p:cNvSpPr>
            <a:spLocks noGrp="1"/>
          </p:cNvSpPr>
          <p:nvPr>
            <p:ph type="title"/>
          </p:nvPr>
        </p:nvSpPr>
        <p:spPr/>
        <p:txBody>
          <a:bodyPr>
            <a:normAutofit fontScale="90000"/>
          </a:bodyPr>
          <a:lstStyle/>
          <a:p>
            <a:r>
              <a:rPr lang="it-IT" dirty="0"/>
              <a:t>FUTURO INDICATIVO </a:t>
            </a:r>
            <a:br>
              <a:rPr lang="it-IT" dirty="0"/>
            </a:br>
            <a:r>
              <a:rPr lang="it-IT" dirty="0"/>
              <a:t>III CONIUGAZIONE PASSIVO</a:t>
            </a:r>
            <a:br>
              <a:rPr lang="it-IT" dirty="0"/>
            </a:br>
            <a:endParaRPr lang="it-IT" dirty="0"/>
          </a:p>
        </p:txBody>
      </p:sp>
      <p:sp>
        <p:nvSpPr>
          <p:cNvPr id="3" name="Segnaposto contenuto 2">
            <a:extLst>
              <a:ext uri="{FF2B5EF4-FFF2-40B4-BE49-F238E27FC236}">
                <a16:creationId xmlns:a16="http://schemas.microsoft.com/office/drawing/2014/main" id="{B1BD927D-4183-0CC5-80EF-F8553DBD4EA0}"/>
              </a:ext>
            </a:extLst>
          </p:cNvPr>
          <p:cNvSpPr>
            <a:spLocks noGrp="1"/>
          </p:cNvSpPr>
          <p:nvPr>
            <p:ph idx="1"/>
          </p:nvPr>
        </p:nvSpPr>
        <p:spPr/>
        <p:txBody>
          <a:bodyPr>
            <a:normAutofit fontScale="92500" lnSpcReduction="10000"/>
          </a:bodyPr>
          <a:lstStyle/>
          <a:p>
            <a:pPr marL="0" indent="0">
              <a:buNone/>
            </a:pPr>
            <a:r>
              <a:rPr lang="it-IT" dirty="0"/>
              <a:t>Mitto-</a:t>
            </a:r>
            <a:r>
              <a:rPr lang="it-IT" dirty="0" err="1"/>
              <a:t>is</a:t>
            </a:r>
            <a:r>
              <a:rPr lang="it-IT" dirty="0"/>
              <a:t>-misi-</a:t>
            </a:r>
            <a:r>
              <a:rPr lang="it-IT" dirty="0" err="1"/>
              <a:t>missum</a:t>
            </a:r>
            <a:r>
              <a:rPr lang="it-IT" dirty="0"/>
              <a:t>-ere 3 coniugazione</a:t>
            </a:r>
          </a:p>
          <a:p>
            <a:pPr marL="0" indent="0">
              <a:buNone/>
            </a:pPr>
            <a:endParaRPr lang="it-IT" dirty="0"/>
          </a:p>
          <a:p>
            <a:pPr marL="0" indent="0">
              <a:buNone/>
            </a:pPr>
            <a:r>
              <a:rPr lang="it-IT" dirty="0"/>
              <a:t>Tema verbale: </a:t>
            </a:r>
            <a:r>
              <a:rPr lang="it-IT" dirty="0" err="1"/>
              <a:t>mitt</a:t>
            </a:r>
            <a:r>
              <a:rPr lang="it-IT" dirty="0"/>
              <a:t>-</a:t>
            </a:r>
          </a:p>
          <a:p>
            <a:pPr marL="0" indent="0">
              <a:buNone/>
            </a:pPr>
            <a:r>
              <a:rPr lang="it-IT" dirty="0"/>
              <a:t>Vocale tematica: -a per la I persona </a:t>
            </a:r>
            <a:r>
              <a:rPr lang="it-IT" dirty="0" err="1"/>
              <a:t>sing</a:t>
            </a:r>
            <a:r>
              <a:rPr lang="it-IT" dirty="0"/>
              <a:t> e la e- per le altre persone: II e III </a:t>
            </a:r>
            <a:r>
              <a:rPr lang="it-IT" dirty="0" err="1"/>
              <a:t>sing</a:t>
            </a:r>
            <a:r>
              <a:rPr lang="it-IT" dirty="0"/>
              <a:t> e I-II-III </a:t>
            </a:r>
            <a:r>
              <a:rPr lang="it-IT" dirty="0" err="1"/>
              <a:t>plur</a:t>
            </a:r>
            <a:endParaRPr lang="it-IT" dirty="0"/>
          </a:p>
          <a:p>
            <a:pPr marL="0" indent="0">
              <a:buNone/>
            </a:pPr>
            <a:endParaRPr lang="it-IT" dirty="0"/>
          </a:p>
          <a:p>
            <a:pPr marL="0" indent="0">
              <a:buNone/>
            </a:pPr>
            <a:r>
              <a:rPr lang="it-IT" dirty="0" err="1"/>
              <a:t>Desinenenze</a:t>
            </a:r>
            <a:r>
              <a:rPr lang="it-IT" dirty="0"/>
              <a:t> del presente passivo:</a:t>
            </a:r>
          </a:p>
          <a:p>
            <a:pPr marL="0" indent="0">
              <a:buNone/>
            </a:pPr>
            <a:r>
              <a:rPr lang="it-IT" dirty="0"/>
              <a:t>-r			-</a:t>
            </a:r>
            <a:r>
              <a:rPr lang="it-IT" dirty="0" err="1"/>
              <a:t>mur</a:t>
            </a:r>
            <a:endParaRPr lang="it-IT" dirty="0"/>
          </a:p>
          <a:p>
            <a:pPr marL="0" indent="0">
              <a:buNone/>
            </a:pPr>
            <a:r>
              <a:rPr lang="it-IT" dirty="0"/>
              <a:t>-</a:t>
            </a:r>
            <a:r>
              <a:rPr lang="it-IT" dirty="0" err="1"/>
              <a:t>ris</a:t>
            </a:r>
            <a:r>
              <a:rPr lang="it-IT" dirty="0"/>
              <a:t>			-mini</a:t>
            </a:r>
          </a:p>
          <a:p>
            <a:pPr marL="0" indent="0">
              <a:buNone/>
            </a:pPr>
            <a:r>
              <a:rPr lang="it-IT" dirty="0"/>
              <a:t>-tur			-</a:t>
            </a:r>
            <a:r>
              <a:rPr lang="it-IT" dirty="0" err="1"/>
              <a:t>ntur</a:t>
            </a:r>
            <a:r>
              <a:rPr lang="it-IT" dirty="0"/>
              <a:t> </a:t>
            </a:r>
          </a:p>
        </p:txBody>
      </p:sp>
    </p:spTree>
    <p:extLst>
      <p:ext uri="{BB962C8B-B14F-4D97-AF65-F5344CB8AC3E}">
        <p14:creationId xmlns:p14="http://schemas.microsoft.com/office/powerpoint/2010/main" val="23543400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DD0032C-7134-7CDA-2C19-32D4F0A1308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CF049E0-2C7A-A2E1-B4CD-45A31599A86F}"/>
              </a:ext>
            </a:extLst>
          </p:cNvPr>
          <p:cNvSpPr>
            <a:spLocks noGrp="1"/>
          </p:cNvSpPr>
          <p:nvPr>
            <p:ph idx="1"/>
          </p:nvPr>
        </p:nvSpPr>
        <p:spPr/>
        <p:txBody>
          <a:bodyPr/>
          <a:lstStyle/>
          <a:p>
            <a:pPr marL="0" indent="0">
              <a:buNone/>
            </a:pPr>
            <a:r>
              <a:rPr lang="it-IT" dirty="0"/>
              <a:t>Mitto-</a:t>
            </a:r>
            <a:r>
              <a:rPr lang="it-IT" dirty="0" err="1"/>
              <a:t>is</a:t>
            </a:r>
            <a:r>
              <a:rPr lang="it-IT" dirty="0"/>
              <a:t>-misi-</a:t>
            </a:r>
            <a:r>
              <a:rPr lang="it-IT" dirty="0" err="1"/>
              <a:t>missum</a:t>
            </a:r>
            <a:r>
              <a:rPr lang="it-IT" dirty="0"/>
              <a:t>-ere 3 coniugazione</a:t>
            </a:r>
          </a:p>
          <a:p>
            <a:pPr marL="0" indent="0">
              <a:buNone/>
            </a:pPr>
            <a:endParaRPr lang="it-IT" dirty="0"/>
          </a:p>
          <a:p>
            <a:pPr marL="0" indent="0">
              <a:buNone/>
            </a:pPr>
            <a:r>
              <a:rPr lang="it-IT" dirty="0"/>
              <a:t>Mitt-a-r</a:t>
            </a:r>
          </a:p>
          <a:p>
            <a:pPr marL="0" indent="0">
              <a:buNone/>
            </a:pPr>
            <a:r>
              <a:rPr lang="it-IT" dirty="0"/>
              <a:t>Mitt-e-</a:t>
            </a:r>
            <a:r>
              <a:rPr lang="it-IT" dirty="0" err="1"/>
              <a:t>ris</a:t>
            </a:r>
            <a:endParaRPr lang="it-IT" dirty="0"/>
          </a:p>
          <a:p>
            <a:pPr marL="0" indent="0">
              <a:buNone/>
            </a:pPr>
            <a:r>
              <a:rPr lang="it-IT" dirty="0"/>
              <a:t>Mitt-e-tur</a:t>
            </a:r>
          </a:p>
          <a:p>
            <a:pPr marL="0" indent="0">
              <a:buNone/>
            </a:pPr>
            <a:r>
              <a:rPr lang="it-IT" dirty="0"/>
              <a:t>Mitt-e-</a:t>
            </a:r>
            <a:r>
              <a:rPr lang="it-IT" dirty="0" err="1"/>
              <a:t>mur</a:t>
            </a:r>
            <a:endParaRPr lang="it-IT" dirty="0"/>
          </a:p>
          <a:p>
            <a:pPr marL="0" indent="0">
              <a:buNone/>
            </a:pPr>
            <a:r>
              <a:rPr lang="it-IT" dirty="0"/>
              <a:t>Mitt-e-mini</a:t>
            </a:r>
          </a:p>
          <a:p>
            <a:pPr marL="0" indent="0">
              <a:buNone/>
            </a:pPr>
            <a:r>
              <a:rPr lang="it-IT" dirty="0"/>
              <a:t>Mitt-e-</a:t>
            </a:r>
            <a:r>
              <a:rPr lang="it-IT" dirty="0" err="1"/>
              <a:t>ntur</a:t>
            </a:r>
            <a:endParaRPr lang="it-IT" dirty="0"/>
          </a:p>
        </p:txBody>
      </p:sp>
    </p:spTree>
    <p:extLst>
      <p:ext uri="{BB962C8B-B14F-4D97-AF65-F5344CB8AC3E}">
        <p14:creationId xmlns:p14="http://schemas.microsoft.com/office/powerpoint/2010/main" val="36784296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E52356-1587-BDA8-B633-DA1F68F9796F}"/>
              </a:ext>
            </a:extLst>
          </p:cNvPr>
          <p:cNvSpPr>
            <a:spLocks noGrp="1"/>
          </p:cNvSpPr>
          <p:nvPr>
            <p:ph type="title"/>
          </p:nvPr>
        </p:nvSpPr>
        <p:spPr/>
        <p:txBody>
          <a:bodyPr/>
          <a:lstStyle/>
          <a:p>
            <a:r>
              <a:rPr lang="it-IT" dirty="0"/>
              <a:t>FUTURO INDICATIVO PASSIVO</a:t>
            </a:r>
            <a:br>
              <a:rPr lang="it-IT" dirty="0"/>
            </a:br>
            <a:r>
              <a:rPr lang="it-IT" dirty="0"/>
              <a:t>IV CONIUGAZIONE </a:t>
            </a:r>
          </a:p>
        </p:txBody>
      </p:sp>
      <p:sp>
        <p:nvSpPr>
          <p:cNvPr id="3" name="Segnaposto contenuto 2">
            <a:extLst>
              <a:ext uri="{FF2B5EF4-FFF2-40B4-BE49-F238E27FC236}">
                <a16:creationId xmlns:a16="http://schemas.microsoft.com/office/drawing/2014/main" id="{42DAEAE6-4457-CCB3-6C45-E38CF4289194}"/>
              </a:ext>
            </a:extLst>
          </p:cNvPr>
          <p:cNvSpPr>
            <a:spLocks noGrp="1"/>
          </p:cNvSpPr>
          <p:nvPr>
            <p:ph idx="1"/>
          </p:nvPr>
        </p:nvSpPr>
        <p:spPr/>
        <p:txBody>
          <a:bodyPr>
            <a:normAutofit lnSpcReduction="10000"/>
          </a:bodyPr>
          <a:lstStyle/>
          <a:p>
            <a:pPr marL="0" indent="0">
              <a:buNone/>
            </a:pPr>
            <a:r>
              <a:rPr lang="it-IT" dirty="0"/>
              <a:t>Audio-</a:t>
            </a:r>
            <a:r>
              <a:rPr lang="it-IT" dirty="0" err="1"/>
              <a:t>is</a:t>
            </a:r>
            <a:r>
              <a:rPr lang="it-IT" dirty="0"/>
              <a:t>-ivi-</a:t>
            </a:r>
            <a:r>
              <a:rPr lang="it-IT" dirty="0" err="1"/>
              <a:t>itum</a:t>
            </a:r>
            <a:r>
              <a:rPr lang="it-IT" dirty="0"/>
              <a:t>-ire 4 coniugazione</a:t>
            </a:r>
          </a:p>
          <a:p>
            <a:pPr marL="0" indent="0">
              <a:buNone/>
            </a:pPr>
            <a:endParaRPr lang="it-IT" dirty="0"/>
          </a:p>
          <a:p>
            <a:pPr marL="0" indent="0">
              <a:buNone/>
            </a:pPr>
            <a:r>
              <a:rPr lang="it-IT" dirty="0"/>
              <a:t>Tema </a:t>
            </a:r>
            <a:r>
              <a:rPr lang="it-IT" dirty="0" err="1"/>
              <a:t>verbale:audi</a:t>
            </a:r>
            <a:r>
              <a:rPr lang="it-IT" dirty="0"/>
              <a:t>-</a:t>
            </a:r>
          </a:p>
          <a:p>
            <a:pPr marL="0" indent="0">
              <a:buNone/>
            </a:pPr>
            <a:r>
              <a:rPr lang="it-IT" dirty="0"/>
              <a:t>Vocale tematica: -a per la I persona e –e per la le altre persone: II-II </a:t>
            </a:r>
            <a:r>
              <a:rPr lang="it-IT" dirty="0" err="1"/>
              <a:t>sing</a:t>
            </a:r>
            <a:r>
              <a:rPr lang="it-IT" dirty="0"/>
              <a:t> e I-II-II </a:t>
            </a:r>
            <a:r>
              <a:rPr lang="it-IT" dirty="0" err="1"/>
              <a:t>plur</a:t>
            </a:r>
            <a:endParaRPr lang="it-IT" dirty="0"/>
          </a:p>
          <a:p>
            <a:pPr marL="0" indent="0">
              <a:buNone/>
            </a:pPr>
            <a:r>
              <a:rPr lang="it-IT" dirty="0"/>
              <a:t>Desinenze del presente passivo:</a:t>
            </a:r>
          </a:p>
          <a:p>
            <a:pPr marL="0" indent="0">
              <a:buNone/>
            </a:pPr>
            <a:r>
              <a:rPr lang="it-IT" dirty="0"/>
              <a:t>-r		-</a:t>
            </a:r>
            <a:r>
              <a:rPr lang="it-IT" dirty="0" err="1"/>
              <a:t>mur</a:t>
            </a:r>
            <a:endParaRPr lang="it-IT" dirty="0"/>
          </a:p>
          <a:p>
            <a:pPr marL="0" indent="0">
              <a:buNone/>
            </a:pPr>
            <a:r>
              <a:rPr lang="it-IT" dirty="0"/>
              <a:t>-</a:t>
            </a:r>
            <a:r>
              <a:rPr lang="it-IT" dirty="0" err="1"/>
              <a:t>ris</a:t>
            </a:r>
            <a:r>
              <a:rPr lang="it-IT" dirty="0"/>
              <a:t>		-mini</a:t>
            </a:r>
          </a:p>
          <a:p>
            <a:pPr marL="0" indent="0">
              <a:buNone/>
            </a:pPr>
            <a:r>
              <a:rPr lang="it-IT" dirty="0"/>
              <a:t>-tur		-</a:t>
            </a:r>
            <a:r>
              <a:rPr lang="it-IT" dirty="0" err="1"/>
              <a:t>ntur</a:t>
            </a:r>
            <a:endParaRPr lang="it-IT" dirty="0"/>
          </a:p>
        </p:txBody>
      </p:sp>
    </p:spTree>
    <p:extLst>
      <p:ext uri="{BB962C8B-B14F-4D97-AF65-F5344CB8AC3E}">
        <p14:creationId xmlns:p14="http://schemas.microsoft.com/office/powerpoint/2010/main" val="509825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AC53C9-C533-D38C-E47A-1E5805F07F2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AC83FE1-4435-1A10-BECA-D0C23C38358F}"/>
              </a:ext>
            </a:extLst>
          </p:cNvPr>
          <p:cNvSpPr>
            <a:spLocks noGrp="1"/>
          </p:cNvSpPr>
          <p:nvPr>
            <p:ph idx="1"/>
          </p:nvPr>
        </p:nvSpPr>
        <p:spPr/>
        <p:txBody>
          <a:bodyPr/>
          <a:lstStyle/>
          <a:p>
            <a:pPr marL="0" indent="0">
              <a:buNone/>
            </a:pPr>
            <a:r>
              <a:rPr lang="it-IT" dirty="0"/>
              <a:t>Audi-a-r</a:t>
            </a:r>
          </a:p>
          <a:p>
            <a:pPr marL="0" indent="0">
              <a:buNone/>
            </a:pPr>
            <a:r>
              <a:rPr lang="it-IT" dirty="0"/>
              <a:t>Audi-e-</a:t>
            </a:r>
            <a:r>
              <a:rPr lang="it-IT" dirty="0" err="1"/>
              <a:t>ris</a:t>
            </a:r>
            <a:endParaRPr lang="it-IT" dirty="0"/>
          </a:p>
          <a:p>
            <a:pPr marL="0" indent="0">
              <a:buNone/>
            </a:pPr>
            <a:r>
              <a:rPr lang="it-IT" dirty="0"/>
              <a:t>Audi-e-tur</a:t>
            </a:r>
          </a:p>
          <a:p>
            <a:pPr marL="0" indent="0">
              <a:buNone/>
            </a:pPr>
            <a:r>
              <a:rPr lang="it-IT" dirty="0"/>
              <a:t>Audi-e-</a:t>
            </a:r>
            <a:r>
              <a:rPr lang="it-IT" dirty="0" err="1"/>
              <a:t>mur</a:t>
            </a:r>
            <a:endParaRPr lang="it-IT" dirty="0"/>
          </a:p>
          <a:p>
            <a:pPr marL="0" indent="0">
              <a:buNone/>
            </a:pPr>
            <a:r>
              <a:rPr lang="it-IT" dirty="0"/>
              <a:t>Audi-e-mini</a:t>
            </a:r>
          </a:p>
          <a:p>
            <a:pPr marL="0" indent="0">
              <a:buNone/>
            </a:pPr>
            <a:r>
              <a:rPr lang="it-IT" dirty="0"/>
              <a:t>Audi-e-</a:t>
            </a:r>
            <a:r>
              <a:rPr lang="it-IT" dirty="0" err="1"/>
              <a:t>ntur</a:t>
            </a:r>
            <a:endParaRPr lang="it-IT" dirty="0"/>
          </a:p>
        </p:txBody>
      </p:sp>
    </p:spTree>
    <p:extLst>
      <p:ext uri="{BB962C8B-B14F-4D97-AF65-F5344CB8AC3E}">
        <p14:creationId xmlns:p14="http://schemas.microsoft.com/office/powerpoint/2010/main" val="10259487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ECFE9A-31D5-FAF4-9C7C-1348A1E1C4A1}"/>
              </a:ext>
            </a:extLst>
          </p:cNvPr>
          <p:cNvSpPr>
            <a:spLocks noGrp="1"/>
          </p:cNvSpPr>
          <p:nvPr>
            <p:ph type="title"/>
          </p:nvPr>
        </p:nvSpPr>
        <p:spPr/>
        <p:txBody>
          <a:bodyPr/>
          <a:lstStyle/>
          <a:p>
            <a:r>
              <a:rPr lang="it-IT" dirty="0"/>
              <a:t>PERFETTO INDICATIVO</a:t>
            </a:r>
          </a:p>
        </p:txBody>
      </p:sp>
      <p:sp>
        <p:nvSpPr>
          <p:cNvPr id="3" name="Segnaposto contenuto 2">
            <a:extLst>
              <a:ext uri="{FF2B5EF4-FFF2-40B4-BE49-F238E27FC236}">
                <a16:creationId xmlns:a16="http://schemas.microsoft.com/office/drawing/2014/main" id="{38F56F01-3772-AD48-04B3-7B047D82C3F9}"/>
              </a:ext>
            </a:extLst>
          </p:cNvPr>
          <p:cNvSpPr>
            <a:spLocks noGrp="1"/>
          </p:cNvSpPr>
          <p:nvPr>
            <p:ph idx="1"/>
          </p:nvPr>
        </p:nvSpPr>
        <p:spPr/>
        <p:txBody>
          <a:bodyPr/>
          <a:lstStyle/>
          <a:p>
            <a:pPr marL="0" indent="0">
              <a:buNone/>
            </a:pPr>
            <a:r>
              <a:rPr lang="it-IT" dirty="0"/>
              <a:t>può tradurre:</a:t>
            </a:r>
          </a:p>
          <a:p>
            <a:pPr marL="0" indent="0">
              <a:buNone/>
            </a:pPr>
            <a:r>
              <a:rPr lang="it-IT" dirty="0"/>
              <a:t>-PASSATO REMOTO</a:t>
            </a:r>
          </a:p>
          <a:p>
            <a:pPr marL="0" indent="0">
              <a:buNone/>
            </a:pPr>
            <a:r>
              <a:rPr lang="it-IT" dirty="0"/>
              <a:t>-PASSATO PROSSIMO</a:t>
            </a:r>
          </a:p>
          <a:p>
            <a:pPr marL="0" indent="0">
              <a:buNone/>
            </a:pPr>
            <a:r>
              <a:rPr lang="it-IT" dirty="0"/>
              <a:t>-TRAPASSATO REMOTO</a:t>
            </a:r>
          </a:p>
          <a:p>
            <a:pPr marL="0" indent="0">
              <a:buNone/>
            </a:pPr>
            <a:endParaRPr lang="it-IT" dirty="0"/>
          </a:p>
        </p:txBody>
      </p:sp>
    </p:spTree>
    <p:extLst>
      <p:ext uri="{BB962C8B-B14F-4D97-AF65-F5344CB8AC3E}">
        <p14:creationId xmlns:p14="http://schemas.microsoft.com/office/powerpoint/2010/main" val="39735483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92A005-EF0C-EEAF-D289-733C6EAC0BB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CE974CB3-FEDB-0EF1-6751-61E51931F7F8}"/>
              </a:ext>
            </a:extLst>
          </p:cNvPr>
          <p:cNvSpPr>
            <a:spLocks noGrp="1"/>
          </p:cNvSpPr>
          <p:nvPr>
            <p:ph idx="1"/>
          </p:nvPr>
        </p:nvSpPr>
        <p:spPr/>
        <p:txBody>
          <a:bodyPr>
            <a:normAutofit fontScale="55000" lnSpcReduction="20000"/>
          </a:bodyPr>
          <a:lstStyle/>
          <a:p>
            <a:pPr marL="0" indent="0">
              <a:buNone/>
            </a:pPr>
            <a:r>
              <a:rPr lang="it-IT" dirty="0"/>
              <a:t>Per la formazione del Perfetto attivo in tutte le coniugazioni dobbiamo PER FORZA SERVIRCI DEL PARADIGMA:</a:t>
            </a:r>
          </a:p>
          <a:p>
            <a:pPr marL="0" indent="0">
              <a:buNone/>
            </a:pPr>
            <a:r>
              <a:rPr lang="it-IT" dirty="0"/>
              <a:t>Perché?</a:t>
            </a:r>
          </a:p>
          <a:p>
            <a:pPr>
              <a:buFontTx/>
              <a:buChar char="-"/>
            </a:pPr>
            <a:r>
              <a:rPr lang="it-IT" dirty="0"/>
              <a:t>Il tema verbale del perfetto equivale </a:t>
            </a:r>
            <a:r>
              <a:rPr lang="it-IT" dirty="0" err="1"/>
              <a:t>allaTerza</a:t>
            </a:r>
            <a:r>
              <a:rPr lang="it-IT" dirty="0"/>
              <a:t> Voce del Paradigma:</a:t>
            </a:r>
          </a:p>
          <a:p>
            <a:pPr marL="0" indent="0">
              <a:buNone/>
            </a:pPr>
            <a:endParaRPr lang="it-IT" dirty="0"/>
          </a:p>
          <a:p>
            <a:pPr marL="0" indent="0">
              <a:buNone/>
            </a:pPr>
            <a:r>
              <a:rPr lang="it-IT" dirty="0"/>
              <a:t>Laudo-</a:t>
            </a:r>
            <a:r>
              <a:rPr lang="it-IT" dirty="0" err="1"/>
              <a:t>as</a:t>
            </a:r>
            <a:r>
              <a:rPr lang="it-IT" dirty="0"/>
              <a:t>-laudavi-</a:t>
            </a:r>
            <a:r>
              <a:rPr lang="it-IT" dirty="0" err="1"/>
              <a:t>atum</a:t>
            </a:r>
            <a:r>
              <a:rPr lang="it-IT" dirty="0"/>
              <a:t>-are I coniugazione</a:t>
            </a:r>
          </a:p>
          <a:p>
            <a:pPr marL="0" indent="0">
              <a:buNone/>
            </a:pPr>
            <a:endParaRPr lang="it-IT" dirty="0"/>
          </a:p>
          <a:p>
            <a:pPr marL="0" indent="0">
              <a:buNone/>
            </a:pPr>
            <a:r>
              <a:rPr lang="it-IT" dirty="0"/>
              <a:t>Per formare il perfetto mi servirà la terza voce del paradigma che fa da tema verbale per tutte  le persone e quindi per tutta la coniugazione:</a:t>
            </a:r>
          </a:p>
          <a:p>
            <a:pPr marL="0" indent="0">
              <a:buNone/>
            </a:pPr>
            <a:endParaRPr lang="it-IT" dirty="0"/>
          </a:p>
          <a:p>
            <a:pPr marL="0" indent="0">
              <a:buNone/>
            </a:pPr>
            <a:r>
              <a:rPr lang="it-IT" dirty="0"/>
              <a:t>Laudavi-= tema verbale </a:t>
            </a:r>
          </a:p>
          <a:p>
            <a:pPr marL="0" indent="0">
              <a:buNone/>
            </a:pPr>
            <a:endParaRPr lang="it-IT" dirty="0"/>
          </a:p>
          <a:p>
            <a:pPr marL="0" indent="0">
              <a:buNone/>
            </a:pPr>
            <a:r>
              <a:rPr lang="it-IT" dirty="0"/>
              <a:t>Si aggiungono le desinenze del perfetto:</a:t>
            </a:r>
          </a:p>
          <a:p>
            <a:pPr marL="0" indent="0">
              <a:buNone/>
            </a:pPr>
            <a:r>
              <a:rPr lang="it-IT" dirty="0"/>
              <a:t>I </a:t>
            </a:r>
            <a:r>
              <a:rPr lang="it-IT" dirty="0" err="1"/>
              <a:t>pers</a:t>
            </a:r>
            <a:r>
              <a:rPr lang="it-IT" dirty="0"/>
              <a:t> III terza voce del paradigma	I </a:t>
            </a:r>
            <a:r>
              <a:rPr lang="it-IT" dirty="0" err="1"/>
              <a:t>pers</a:t>
            </a:r>
            <a:r>
              <a:rPr lang="it-IT" dirty="0"/>
              <a:t> </a:t>
            </a:r>
            <a:r>
              <a:rPr lang="it-IT" dirty="0" err="1"/>
              <a:t>plur</a:t>
            </a:r>
            <a:r>
              <a:rPr lang="it-IT" dirty="0"/>
              <a:t> -</a:t>
            </a:r>
            <a:r>
              <a:rPr lang="it-IT" dirty="0" err="1"/>
              <a:t>mus</a:t>
            </a:r>
            <a:r>
              <a:rPr lang="it-IT" dirty="0"/>
              <a:t> </a:t>
            </a:r>
          </a:p>
          <a:p>
            <a:pPr marL="0" indent="0">
              <a:buNone/>
            </a:pPr>
            <a:r>
              <a:rPr lang="it-IT" dirty="0"/>
              <a:t>II </a:t>
            </a:r>
            <a:r>
              <a:rPr lang="it-IT" dirty="0" err="1"/>
              <a:t>pers</a:t>
            </a:r>
            <a:r>
              <a:rPr lang="it-IT" dirty="0"/>
              <a:t> –sti			II </a:t>
            </a:r>
            <a:r>
              <a:rPr lang="it-IT" dirty="0" err="1"/>
              <a:t>pers</a:t>
            </a:r>
            <a:r>
              <a:rPr lang="it-IT" dirty="0"/>
              <a:t> </a:t>
            </a:r>
            <a:r>
              <a:rPr lang="it-IT" dirty="0" err="1"/>
              <a:t>plur</a:t>
            </a:r>
            <a:r>
              <a:rPr lang="it-IT" dirty="0"/>
              <a:t> -</a:t>
            </a:r>
            <a:r>
              <a:rPr lang="it-IT" dirty="0" err="1"/>
              <a:t>stis</a:t>
            </a:r>
            <a:endParaRPr lang="it-IT" dirty="0"/>
          </a:p>
          <a:p>
            <a:pPr marL="0" indent="0">
              <a:buNone/>
            </a:pPr>
            <a:r>
              <a:rPr lang="it-IT" dirty="0"/>
              <a:t>III </a:t>
            </a:r>
            <a:r>
              <a:rPr lang="it-IT" dirty="0" err="1"/>
              <a:t>pers</a:t>
            </a:r>
            <a:r>
              <a:rPr lang="it-IT" dirty="0"/>
              <a:t> –t			III </a:t>
            </a:r>
            <a:r>
              <a:rPr lang="it-IT" dirty="0" err="1"/>
              <a:t>pers</a:t>
            </a:r>
            <a:r>
              <a:rPr lang="it-IT" dirty="0"/>
              <a:t> </a:t>
            </a:r>
            <a:r>
              <a:rPr lang="it-IT" dirty="0" err="1"/>
              <a:t>plur</a:t>
            </a:r>
            <a:r>
              <a:rPr lang="it-IT" dirty="0"/>
              <a:t> -</a:t>
            </a:r>
            <a:r>
              <a:rPr lang="it-IT" dirty="0" err="1"/>
              <a:t>verunt</a:t>
            </a:r>
            <a:endParaRPr lang="it-IT" dirty="0"/>
          </a:p>
          <a:p>
            <a:pPr marL="0" indent="0">
              <a:buNone/>
            </a:pP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13437012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2E648F-9A28-017D-36B1-066158D06960}"/>
              </a:ext>
            </a:extLst>
          </p:cNvPr>
          <p:cNvSpPr>
            <a:spLocks noGrp="1"/>
          </p:cNvSpPr>
          <p:nvPr>
            <p:ph type="title"/>
          </p:nvPr>
        </p:nvSpPr>
        <p:spPr/>
        <p:txBody>
          <a:bodyPr/>
          <a:lstStyle/>
          <a:p>
            <a:r>
              <a:rPr lang="it-IT" dirty="0"/>
              <a:t>PERFETTO INDICATIVO ATTIVO </a:t>
            </a:r>
            <a:br>
              <a:rPr lang="it-IT" dirty="0"/>
            </a:br>
            <a:r>
              <a:rPr lang="it-IT" dirty="0"/>
              <a:t>I CONIUGAZIONE</a:t>
            </a:r>
          </a:p>
        </p:txBody>
      </p:sp>
      <p:sp>
        <p:nvSpPr>
          <p:cNvPr id="3" name="Segnaposto contenuto 2">
            <a:extLst>
              <a:ext uri="{FF2B5EF4-FFF2-40B4-BE49-F238E27FC236}">
                <a16:creationId xmlns:a16="http://schemas.microsoft.com/office/drawing/2014/main" id="{D0C26D02-A232-9C2E-1F1A-115B62D51A7A}"/>
              </a:ext>
            </a:extLst>
          </p:cNvPr>
          <p:cNvSpPr>
            <a:spLocks noGrp="1"/>
          </p:cNvSpPr>
          <p:nvPr>
            <p:ph idx="1"/>
          </p:nvPr>
        </p:nvSpPr>
        <p:spPr/>
        <p:txBody>
          <a:bodyPr/>
          <a:lstStyle/>
          <a:p>
            <a:pPr marL="0" indent="0">
              <a:buNone/>
            </a:pPr>
            <a:r>
              <a:rPr lang="it-IT" dirty="0"/>
              <a:t>Laudavi</a:t>
            </a:r>
          </a:p>
          <a:p>
            <a:pPr marL="0" indent="0">
              <a:buNone/>
            </a:pPr>
            <a:r>
              <a:rPr lang="it-IT" dirty="0"/>
              <a:t>Laudavi-sti</a:t>
            </a:r>
          </a:p>
          <a:p>
            <a:pPr marL="0" indent="0">
              <a:buNone/>
            </a:pPr>
            <a:r>
              <a:rPr lang="it-IT" dirty="0"/>
              <a:t>Laudavi-t</a:t>
            </a:r>
          </a:p>
          <a:p>
            <a:pPr marL="0" indent="0">
              <a:buNone/>
            </a:pPr>
            <a:r>
              <a:rPr lang="it-IT" dirty="0"/>
              <a:t>Laudavi-</a:t>
            </a:r>
            <a:r>
              <a:rPr lang="it-IT" dirty="0" err="1"/>
              <a:t>mus</a:t>
            </a:r>
            <a:endParaRPr lang="it-IT" dirty="0"/>
          </a:p>
          <a:p>
            <a:pPr marL="0" indent="0">
              <a:buNone/>
            </a:pPr>
            <a:r>
              <a:rPr lang="it-IT" dirty="0"/>
              <a:t>Laudavi-</a:t>
            </a:r>
            <a:r>
              <a:rPr lang="it-IT" dirty="0" err="1"/>
              <a:t>stis</a:t>
            </a:r>
            <a:endParaRPr lang="it-IT" dirty="0"/>
          </a:p>
          <a:p>
            <a:pPr marL="0" indent="0">
              <a:buNone/>
            </a:pPr>
            <a:r>
              <a:rPr lang="it-IT" dirty="0" err="1"/>
              <a:t>Laudav-erunt</a:t>
            </a:r>
            <a:endParaRPr lang="it-IT" dirty="0"/>
          </a:p>
        </p:txBody>
      </p:sp>
    </p:spTree>
    <p:extLst>
      <p:ext uri="{BB962C8B-B14F-4D97-AF65-F5344CB8AC3E}">
        <p14:creationId xmlns:p14="http://schemas.microsoft.com/office/powerpoint/2010/main" val="25750963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2FDBD7-981E-7875-3732-F3F66F45B65D}"/>
              </a:ext>
            </a:extLst>
          </p:cNvPr>
          <p:cNvSpPr>
            <a:spLocks noGrp="1"/>
          </p:cNvSpPr>
          <p:nvPr>
            <p:ph type="title"/>
          </p:nvPr>
        </p:nvSpPr>
        <p:spPr/>
        <p:txBody>
          <a:bodyPr/>
          <a:lstStyle/>
          <a:p>
            <a:r>
              <a:rPr lang="it-IT" dirty="0"/>
              <a:t>PERFETTO INDICATIVO ATTIVO</a:t>
            </a:r>
            <a:br>
              <a:rPr lang="it-IT" dirty="0"/>
            </a:br>
            <a:r>
              <a:rPr lang="it-IT" dirty="0"/>
              <a:t> II CONIUGAZIONE</a:t>
            </a:r>
          </a:p>
        </p:txBody>
      </p:sp>
      <p:sp>
        <p:nvSpPr>
          <p:cNvPr id="3" name="Segnaposto contenuto 2">
            <a:extLst>
              <a:ext uri="{FF2B5EF4-FFF2-40B4-BE49-F238E27FC236}">
                <a16:creationId xmlns:a16="http://schemas.microsoft.com/office/drawing/2014/main" id="{606D60CD-A736-F457-6EE3-8A382D68F9A9}"/>
              </a:ext>
            </a:extLst>
          </p:cNvPr>
          <p:cNvSpPr>
            <a:spLocks noGrp="1"/>
          </p:cNvSpPr>
          <p:nvPr>
            <p:ph idx="1"/>
          </p:nvPr>
        </p:nvSpPr>
        <p:spPr/>
        <p:txBody>
          <a:bodyPr/>
          <a:lstStyle/>
          <a:p>
            <a:pPr marL="0" indent="0">
              <a:buNone/>
            </a:pPr>
            <a:r>
              <a:rPr lang="it-IT" dirty="0" err="1"/>
              <a:t>Moneo</a:t>
            </a:r>
            <a:r>
              <a:rPr lang="it-IT" dirty="0"/>
              <a:t>-es-</a:t>
            </a:r>
            <a:r>
              <a:rPr lang="it-IT" dirty="0" err="1"/>
              <a:t>monui</a:t>
            </a:r>
            <a:r>
              <a:rPr lang="it-IT" dirty="0"/>
              <a:t>-</a:t>
            </a:r>
            <a:r>
              <a:rPr lang="it-IT" dirty="0" err="1"/>
              <a:t>itum</a:t>
            </a:r>
            <a:r>
              <a:rPr lang="it-IT" dirty="0"/>
              <a:t>-ere 2 coniugazione</a:t>
            </a:r>
          </a:p>
          <a:p>
            <a:pPr marL="0" indent="0">
              <a:buNone/>
            </a:pPr>
            <a:endParaRPr lang="it-IT" dirty="0"/>
          </a:p>
          <a:p>
            <a:pPr marL="0" indent="0">
              <a:buNone/>
            </a:pPr>
            <a:r>
              <a:rPr lang="it-IT" dirty="0" err="1"/>
              <a:t>Monui</a:t>
            </a:r>
            <a:endParaRPr lang="it-IT" dirty="0"/>
          </a:p>
          <a:p>
            <a:pPr marL="0" indent="0">
              <a:buNone/>
            </a:pPr>
            <a:r>
              <a:rPr lang="it-IT" dirty="0" err="1"/>
              <a:t>Monui</a:t>
            </a:r>
            <a:r>
              <a:rPr lang="it-IT" dirty="0"/>
              <a:t>-sti</a:t>
            </a:r>
          </a:p>
          <a:p>
            <a:pPr marL="0" indent="0">
              <a:buNone/>
            </a:pPr>
            <a:r>
              <a:rPr lang="it-IT" dirty="0" err="1"/>
              <a:t>Monui</a:t>
            </a:r>
            <a:r>
              <a:rPr lang="it-IT" dirty="0"/>
              <a:t>-t</a:t>
            </a:r>
          </a:p>
          <a:p>
            <a:pPr marL="0" indent="0">
              <a:buNone/>
            </a:pPr>
            <a:r>
              <a:rPr lang="it-IT" dirty="0" err="1"/>
              <a:t>Monui-mus</a:t>
            </a:r>
            <a:endParaRPr lang="it-IT" dirty="0"/>
          </a:p>
          <a:p>
            <a:pPr marL="0" indent="0">
              <a:buNone/>
            </a:pPr>
            <a:r>
              <a:rPr lang="it-IT" dirty="0" err="1"/>
              <a:t>Monui-stis</a:t>
            </a:r>
            <a:endParaRPr lang="it-IT" dirty="0"/>
          </a:p>
          <a:p>
            <a:pPr marL="0" indent="0">
              <a:buNone/>
            </a:pPr>
            <a:r>
              <a:rPr lang="it-IT" dirty="0" err="1"/>
              <a:t>Monu-erunt</a:t>
            </a:r>
            <a:endParaRPr lang="it-IT" dirty="0"/>
          </a:p>
          <a:p>
            <a:pPr marL="0" indent="0">
              <a:buNone/>
            </a:pPr>
            <a:endParaRPr lang="it-IT" dirty="0"/>
          </a:p>
        </p:txBody>
      </p:sp>
    </p:spTree>
    <p:extLst>
      <p:ext uri="{BB962C8B-B14F-4D97-AF65-F5344CB8AC3E}">
        <p14:creationId xmlns:p14="http://schemas.microsoft.com/office/powerpoint/2010/main" val="8536362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B6774A-DC0E-76B8-FCF6-45FB27752727}"/>
              </a:ext>
            </a:extLst>
          </p:cNvPr>
          <p:cNvSpPr>
            <a:spLocks noGrp="1"/>
          </p:cNvSpPr>
          <p:nvPr>
            <p:ph type="title"/>
          </p:nvPr>
        </p:nvSpPr>
        <p:spPr/>
        <p:txBody>
          <a:bodyPr/>
          <a:lstStyle/>
          <a:p>
            <a:r>
              <a:rPr lang="it-IT" dirty="0"/>
              <a:t>PERFETTO INDICATIVO ATTIVO </a:t>
            </a:r>
            <a:br>
              <a:rPr lang="it-IT" dirty="0"/>
            </a:br>
            <a:r>
              <a:rPr lang="it-IT" dirty="0"/>
              <a:t>III CONIUGAZIONE</a:t>
            </a:r>
          </a:p>
        </p:txBody>
      </p:sp>
      <p:sp>
        <p:nvSpPr>
          <p:cNvPr id="3" name="Segnaposto contenuto 2">
            <a:extLst>
              <a:ext uri="{FF2B5EF4-FFF2-40B4-BE49-F238E27FC236}">
                <a16:creationId xmlns:a16="http://schemas.microsoft.com/office/drawing/2014/main" id="{803C3B9F-EC3D-812F-8B5D-39B095A05FDD}"/>
              </a:ext>
            </a:extLst>
          </p:cNvPr>
          <p:cNvSpPr>
            <a:spLocks noGrp="1"/>
          </p:cNvSpPr>
          <p:nvPr>
            <p:ph idx="1"/>
          </p:nvPr>
        </p:nvSpPr>
        <p:spPr/>
        <p:txBody>
          <a:bodyPr/>
          <a:lstStyle/>
          <a:p>
            <a:pPr marL="0" indent="0">
              <a:buNone/>
            </a:pPr>
            <a:r>
              <a:rPr lang="it-IT" dirty="0"/>
              <a:t>Mitto-</a:t>
            </a:r>
            <a:r>
              <a:rPr lang="it-IT" dirty="0" err="1"/>
              <a:t>is</a:t>
            </a:r>
            <a:r>
              <a:rPr lang="it-IT" dirty="0"/>
              <a:t>-misi-</a:t>
            </a:r>
            <a:r>
              <a:rPr lang="it-IT" dirty="0" err="1"/>
              <a:t>missum</a:t>
            </a:r>
            <a:r>
              <a:rPr lang="it-IT" dirty="0"/>
              <a:t>-</a:t>
            </a:r>
            <a:r>
              <a:rPr lang="it-IT" dirty="0" err="1"/>
              <a:t>mittere</a:t>
            </a:r>
            <a:r>
              <a:rPr lang="it-IT" dirty="0"/>
              <a:t> 3 coniugazione</a:t>
            </a:r>
          </a:p>
          <a:p>
            <a:pPr marL="0" indent="0">
              <a:buNone/>
            </a:pPr>
            <a:endParaRPr lang="it-IT" dirty="0"/>
          </a:p>
          <a:p>
            <a:pPr marL="0" indent="0">
              <a:buNone/>
            </a:pPr>
            <a:r>
              <a:rPr lang="it-IT" dirty="0"/>
              <a:t>Misi</a:t>
            </a:r>
          </a:p>
          <a:p>
            <a:pPr marL="0" indent="0">
              <a:buNone/>
            </a:pPr>
            <a:r>
              <a:rPr lang="it-IT" dirty="0"/>
              <a:t>Misi-sti</a:t>
            </a:r>
          </a:p>
          <a:p>
            <a:pPr marL="0" indent="0">
              <a:buNone/>
            </a:pPr>
            <a:r>
              <a:rPr lang="it-IT" dirty="0"/>
              <a:t>Misi-t</a:t>
            </a:r>
          </a:p>
          <a:p>
            <a:pPr marL="0" indent="0">
              <a:buNone/>
            </a:pPr>
            <a:r>
              <a:rPr lang="it-IT" dirty="0"/>
              <a:t>Misi-</a:t>
            </a:r>
            <a:r>
              <a:rPr lang="it-IT" dirty="0" err="1"/>
              <a:t>mus</a:t>
            </a:r>
            <a:endParaRPr lang="it-IT" dirty="0"/>
          </a:p>
          <a:p>
            <a:pPr marL="0" indent="0">
              <a:buNone/>
            </a:pPr>
            <a:r>
              <a:rPr lang="it-IT" dirty="0"/>
              <a:t>Misi-</a:t>
            </a:r>
            <a:r>
              <a:rPr lang="it-IT" dirty="0" err="1"/>
              <a:t>stis</a:t>
            </a:r>
            <a:endParaRPr lang="it-IT" dirty="0"/>
          </a:p>
          <a:p>
            <a:pPr marL="0" indent="0">
              <a:buNone/>
            </a:pPr>
            <a:r>
              <a:rPr lang="it-IT" dirty="0"/>
              <a:t>Mis-</a:t>
            </a:r>
            <a:r>
              <a:rPr lang="it-IT" dirty="0" err="1"/>
              <a:t>erunt</a:t>
            </a:r>
            <a:endParaRPr lang="it-IT" dirty="0"/>
          </a:p>
        </p:txBody>
      </p:sp>
    </p:spTree>
    <p:extLst>
      <p:ext uri="{BB962C8B-B14F-4D97-AF65-F5344CB8AC3E}">
        <p14:creationId xmlns:p14="http://schemas.microsoft.com/office/powerpoint/2010/main" val="31332310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85BC49-99A9-C26A-68AF-C50459D05C7C}"/>
              </a:ext>
            </a:extLst>
          </p:cNvPr>
          <p:cNvSpPr>
            <a:spLocks noGrp="1"/>
          </p:cNvSpPr>
          <p:nvPr>
            <p:ph type="title"/>
          </p:nvPr>
        </p:nvSpPr>
        <p:spPr/>
        <p:txBody>
          <a:bodyPr>
            <a:normAutofit fontScale="90000"/>
          </a:bodyPr>
          <a:lstStyle/>
          <a:p>
            <a:r>
              <a:rPr lang="it-IT" dirty="0"/>
              <a:t>PERFETTO INDICATIVO ATTIVO</a:t>
            </a:r>
            <a:br>
              <a:rPr lang="it-IT" dirty="0"/>
            </a:br>
            <a:r>
              <a:rPr lang="it-IT" dirty="0"/>
              <a:t>IV coniugazione</a:t>
            </a:r>
            <a:br>
              <a:rPr lang="it-IT" dirty="0"/>
            </a:br>
            <a:endParaRPr lang="it-IT" dirty="0"/>
          </a:p>
        </p:txBody>
      </p:sp>
      <p:sp>
        <p:nvSpPr>
          <p:cNvPr id="3" name="Segnaposto contenuto 2">
            <a:extLst>
              <a:ext uri="{FF2B5EF4-FFF2-40B4-BE49-F238E27FC236}">
                <a16:creationId xmlns:a16="http://schemas.microsoft.com/office/drawing/2014/main" id="{B80958AA-594C-6D96-CE16-09AB618A12F7}"/>
              </a:ext>
            </a:extLst>
          </p:cNvPr>
          <p:cNvSpPr>
            <a:spLocks noGrp="1"/>
          </p:cNvSpPr>
          <p:nvPr>
            <p:ph idx="1"/>
          </p:nvPr>
        </p:nvSpPr>
        <p:spPr/>
        <p:txBody>
          <a:bodyPr/>
          <a:lstStyle/>
          <a:p>
            <a:pPr marL="0" indent="0">
              <a:buNone/>
            </a:pPr>
            <a:r>
              <a:rPr lang="it-IT" dirty="0"/>
              <a:t>Audio-</a:t>
            </a:r>
            <a:r>
              <a:rPr lang="it-IT" dirty="0" err="1"/>
              <a:t>is</a:t>
            </a:r>
            <a:r>
              <a:rPr lang="it-IT" dirty="0"/>
              <a:t>-ivi-</a:t>
            </a:r>
            <a:r>
              <a:rPr lang="it-IT" dirty="0" err="1"/>
              <a:t>itum</a:t>
            </a:r>
            <a:r>
              <a:rPr lang="it-IT" dirty="0"/>
              <a:t>-ire 4 coniugazione</a:t>
            </a:r>
          </a:p>
          <a:p>
            <a:pPr marL="0" indent="0">
              <a:buNone/>
            </a:pPr>
            <a:endParaRPr lang="it-IT" dirty="0"/>
          </a:p>
          <a:p>
            <a:pPr marL="0" indent="0">
              <a:buNone/>
            </a:pPr>
            <a:r>
              <a:rPr lang="it-IT" dirty="0"/>
              <a:t>Audivi</a:t>
            </a:r>
          </a:p>
          <a:p>
            <a:pPr marL="0" indent="0">
              <a:buNone/>
            </a:pPr>
            <a:r>
              <a:rPr lang="it-IT" dirty="0"/>
              <a:t>Audivi-sti</a:t>
            </a:r>
          </a:p>
          <a:p>
            <a:pPr marL="0" indent="0">
              <a:buNone/>
            </a:pPr>
            <a:r>
              <a:rPr lang="it-IT" dirty="0"/>
              <a:t>Audivi-t</a:t>
            </a:r>
          </a:p>
          <a:p>
            <a:pPr marL="0" indent="0">
              <a:buNone/>
            </a:pPr>
            <a:r>
              <a:rPr lang="it-IT" dirty="0"/>
              <a:t>Audivi-</a:t>
            </a:r>
            <a:r>
              <a:rPr lang="it-IT" dirty="0" err="1"/>
              <a:t>mus</a:t>
            </a:r>
            <a:endParaRPr lang="it-IT" dirty="0"/>
          </a:p>
          <a:p>
            <a:pPr marL="0" indent="0">
              <a:buNone/>
            </a:pPr>
            <a:r>
              <a:rPr lang="it-IT" dirty="0"/>
              <a:t>Audivi-</a:t>
            </a:r>
            <a:r>
              <a:rPr lang="it-IT" dirty="0" err="1"/>
              <a:t>stis</a:t>
            </a:r>
            <a:endParaRPr lang="it-IT" dirty="0"/>
          </a:p>
          <a:p>
            <a:pPr marL="0" indent="0">
              <a:buNone/>
            </a:pPr>
            <a:r>
              <a:rPr lang="it-IT" dirty="0" err="1"/>
              <a:t>Audiv-erunt</a:t>
            </a:r>
            <a:endParaRPr lang="it-IT" dirty="0"/>
          </a:p>
        </p:txBody>
      </p:sp>
    </p:spTree>
    <p:extLst>
      <p:ext uri="{BB962C8B-B14F-4D97-AF65-F5344CB8AC3E}">
        <p14:creationId xmlns:p14="http://schemas.microsoft.com/office/powerpoint/2010/main" val="5004904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972544-75E1-848D-CFDC-06AF4E9DB163}"/>
              </a:ext>
            </a:extLst>
          </p:cNvPr>
          <p:cNvSpPr>
            <a:spLocks noGrp="1"/>
          </p:cNvSpPr>
          <p:nvPr>
            <p:ph type="title"/>
          </p:nvPr>
        </p:nvSpPr>
        <p:spPr/>
        <p:txBody>
          <a:bodyPr/>
          <a:lstStyle/>
          <a:p>
            <a:r>
              <a:rPr lang="it-IT" dirty="0"/>
              <a:t>PERFETTO INDICATIVO PASSIVO</a:t>
            </a:r>
            <a:br>
              <a:rPr lang="it-IT" dirty="0"/>
            </a:br>
            <a:r>
              <a:rPr lang="it-IT" dirty="0"/>
              <a:t>I CONIUGAZIONE</a:t>
            </a:r>
          </a:p>
        </p:txBody>
      </p:sp>
      <p:sp>
        <p:nvSpPr>
          <p:cNvPr id="3" name="Segnaposto contenuto 2">
            <a:extLst>
              <a:ext uri="{FF2B5EF4-FFF2-40B4-BE49-F238E27FC236}">
                <a16:creationId xmlns:a16="http://schemas.microsoft.com/office/drawing/2014/main" id="{0F3D977A-061B-D1A2-0EAB-5AD55A604064}"/>
              </a:ext>
            </a:extLst>
          </p:cNvPr>
          <p:cNvSpPr>
            <a:spLocks noGrp="1"/>
          </p:cNvSpPr>
          <p:nvPr>
            <p:ph idx="1"/>
          </p:nvPr>
        </p:nvSpPr>
        <p:spPr/>
        <p:txBody>
          <a:bodyPr>
            <a:normAutofit fontScale="25000" lnSpcReduction="20000"/>
          </a:bodyPr>
          <a:lstStyle/>
          <a:p>
            <a:pPr marL="0" indent="0">
              <a:buNone/>
            </a:pPr>
            <a:r>
              <a:rPr lang="it-IT" dirty="0"/>
              <a:t>Laudo-</a:t>
            </a:r>
            <a:r>
              <a:rPr lang="it-IT" dirty="0" err="1"/>
              <a:t>as</a:t>
            </a:r>
            <a:r>
              <a:rPr lang="it-IT" dirty="0"/>
              <a:t>-avi-</a:t>
            </a:r>
            <a:r>
              <a:rPr lang="it-IT" dirty="0" err="1"/>
              <a:t>atum</a:t>
            </a:r>
            <a:r>
              <a:rPr lang="it-IT" dirty="0"/>
              <a:t>-are</a:t>
            </a:r>
          </a:p>
          <a:p>
            <a:pPr marL="0" indent="0">
              <a:buNone/>
            </a:pPr>
            <a:r>
              <a:rPr lang="it-IT" dirty="0" err="1"/>
              <a:t>Moneo</a:t>
            </a:r>
            <a:r>
              <a:rPr lang="it-IT" dirty="0"/>
              <a:t>-es-</a:t>
            </a:r>
            <a:r>
              <a:rPr lang="it-IT" dirty="0" err="1"/>
              <a:t>ui</a:t>
            </a:r>
            <a:r>
              <a:rPr lang="it-IT" dirty="0"/>
              <a:t>-</a:t>
            </a:r>
            <a:r>
              <a:rPr lang="it-IT" dirty="0" err="1"/>
              <a:t>itum</a:t>
            </a:r>
            <a:r>
              <a:rPr lang="it-IT" dirty="0"/>
              <a:t>-ere </a:t>
            </a:r>
          </a:p>
          <a:p>
            <a:pPr marL="0" indent="0">
              <a:buNone/>
            </a:pPr>
            <a:r>
              <a:rPr lang="it-IT" dirty="0"/>
              <a:t>Mitto-</a:t>
            </a:r>
            <a:r>
              <a:rPr lang="it-IT" dirty="0" err="1"/>
              <a:t>is</a:t>
            </a:r>
            <a:r>
              <a:rPr lang="it-IT" dirty="0"/>
              <a:t>-misi-</a:t>
            </a:r>
            <a:r>
              <a:rPr lang="it-IT" dirty="0" err="1"/>
              <a:t>missum</a:t>
            </a:r>
            <a:r>
              <a:rPr lang="it-IT" dirty="0"/>
              <a:t>-ere</a:t>
            </a:r>
          </a:p>
          <a:p>
            <a:pPr marL="0" indent="0">
              <a:buNone/>
            </a:pPr>
            <a:r>
              <a:rPr lang="it-IT" dirty="0"/>
              <a:t>Audio-</a:t>
            </a:r>
            <a:r>
              <a:rPr lang="it-IT" dirty="0" err="1"/>
              <a:t>is</a:t>
            </a:r>
            <a:r>
              <a:rPr lang="it-IT" dirty="0"/>
              <a:t>-audivi-</a:t>
            </a:r>
            <a:r>
              <a:rPr lang="it-IT" dirty="0" err="1"/>
              <a:t>auditum</a:t>
            </a:r>
            <a:r>
              <a:rPr lang="it-IT" dirty="0"/>
              <a:t>-ire</a:t>
            </a:r>
          </a:p>
          <a:p>
            <a:pPr marL="0" indent="0">
              <a:buNone/>
            </a:pPr>
            <a:endParaRPr lang="it-IT" dirty="0"/>
          </a:p>
          <a:p>
            <a:pPr marL="0" indent="0">
              <a:buNone/>
            </a:pPr>
            <a:r>
              <a:rPr lang="it-IT" dirty="0"/>
              <a:t>Servirà la quarta voce del paradigma : il supino</a:t>
            </a:r>
          </a:p>
          <a:p>
            <a:pPr marL="0" indent="0">
              <a:buNone/>
            </a:pPr>
            <a:r>
              <a:rPr lang="it-IT" dirty="0" err="1"/>
              <a:t>Laudat-um</a:t>
            </a:r>
            <a:r>
              <a:rPr lang="it-IT" dirty="0"/>
              <a:t> </a:t>
            </a:r>
          </a:p>
          <a:p>
            <a:pPr marL="0" indent="0">
              <a:buNone/>
            </a:pPr>
            <a:r>
              <a:rPr lang="it-IT" dirty="0" err="1"/>
              <a:t>Monit-um</a:t>
            </a:r>
            <a:endParaRPr lang="it-IT" dirty="0"/>
          </a:p>
          <a:p>
            <a:pPr marL="0" indent="0">
              <a:buNone/>
            </a:pPr>
            <a:r>
              <a:rPr lang="it-IT" dirty="0"/>
              <a:t>Miss-</a:t>
            </a:r>
            <a:r>
              <a:rPr lang="it-IT" dirty="0" err="1"/>
              <a:t>um</a:t>
            </a:r>
            <a:endParaRPr lang="it-IT" dirty="0"/>
          </a:p>
          <a:p>
            <a:pPr marL="0" indent="0">
              <a:buNone/>
            </a:pPr>
            <a:r>
              <a:rPr lang="it-IT" dirty="0"/>
              <a:t>Audit-</a:t>
            </a:r>
            <a:r>
              <a:rPr lang="it-IT" dirty="0" err="1"/>
              <a:t>um</a:t>
            </a:r>
            <a:endParaRPr lang="it-IT" dirty="0"/>
          </a:p>
          <a:p>
            <a:pPr marL="0" indent="0">
              <a:buNone/>
            </a:pPr>
            <a:endParaRPr lang="it-IT" dirty="0"/>
          </a:p>
          <a:p>
            <a:pPr marL="0" indent="0">
              <a:buNone/>
            </a:pPr>
            <a:r>
              <a:rPr lang="it-IT" dirty="0"/>
              <a:t>Al tema del supino aggiungerò le desinenze degli aggettivi della I classe :</a:t>
            </a:r>
          </a:p>
          <a:p>
            <a:pPr marL="0" indent="0">
              <a:buNone/>
            </a:pPr>
            <a:r>
              <a:rPr lang="it-IT" dirty="0" err="1"/>
              <a:t>Us</a:t>
            </a:r>
            <a:r>
              <a:rPr lang="it-IT" dirty="0"/>
              <a:t> –a-</a:t>
            </a:r>
            <a:r>
              <a:rPr lang="it-IT" dirty="0" err="1"/>
              <a:t>um</a:t>
            </a:r>
            <a:endParaRPr lang="it-IT" dirty="0"/>
          </a:p>
          <a:p>
            <a:pPr marL="0" indent="0">
              <a:buNone/>
            </a:pPr>
            <a:r>
              <a:rPr lang="it-IT" dirty="0" err="1"/>
              <a:t>Laudat</a:t>
            </a:r>
            <a:r>
              <a:rPr lang="it-IT" dirty="0"/>
              <a:t>-</a:t>
            </a:r>
            <a:r>
              <a:rPr lang="it-IT" dirty="0" err="1"/>
              <a:t>us</a:t>
            </a:r>
            <a:r>
              <a:rPr lang="it-IT" dirty="0"/>
              <a:t>-a-</a:t>
            </a:r>
            <a:r>
              <a:rPr lang="it-IT" dirty="0" err="1"/>
              <a:t>um</a:t>
            </a:r>
            <a:endParaRPr lang="it-IT" dirty="0"/>
          </a:p>
          <a:p>
            <a:pPr marL="0" indent="0">
              <a:buNone/>
            </a:pPr>
            <a:r>
              <a:rPr lang="it-IT" dirty="0" err="1"/>
              <a:t>Monit</a:t>
            </a:r>
            <a:r>
              <a:rPr lang="it-IT" dirty="0"/>
              <a:t>-</a:t>
            </a:r>
            <a:r>
              <a:rPr lang="it-IT" dirty="0" err="1"/>
              <a:t>us</a:t>
            </a:r>
            <a:r>
              <a:rPr lang="it-IT" dirty="0"/>
              <a:t>-a-</a:t>
            </a:r>
            <a:r>
              <a:rPr lang="it-IT" dirty="0" err="1"/>
              <a:t>um</a:t>
            </a:r>
            <a:endParaRPr lang="it-IT" dirty="0"/>
          </a:p>
          <a:p>
            <a:pPr marL="0" indent="0">
              <a:buNone/>
            </a:pPr>
            <a:r>
              <a:rPr lang="it-IT" dirty="0"/>
              <a:t>Miss-</a:t>
            </a:r>
            <a:r>
              <a:rPr lang="it-IT" dirty="0" err="1"/>
              <a:t>us</a:t>
            </a:r>
            <a:r>
              <a:rPr lang="it-IT" dirty="0"/>
              <a:t>-a-</a:t>
            </a:r>
            <a:r>
              <a:rPr lang="it-IT" dirty="0" err="1"/>
              <a:t>um</a:t>
            </a:r>
            <a:endParaRPr lang="it-IT" dirty="0"/>
          </a:p>
          <a:p>
            <a:pPr marL="0" indent="0">
              <a:buNone/>
            </a:pPr>
            <a:r>
              <a:rPr lang="it-IT" dirty="0"/>
              <a:t>Audit-us.a.um</a:t>
            </a:r>
          </a:p>
          <a:p>
            <a:pPr marL="0" indent="0">
              <a:buNone/>
            </a:pPr>
            <a:r>
              <a:rPr lang="it-IT" dirty="0"/>
              <a:t>Oltre a ciò io aggiungo alla voce verbale ottenuta: participio perfetto</a:t>
            </a:r>
          </a:p>
          <a:p>
            <a:pPr marL="0" indent="0">
              <a:buNone/>
            </a:pPr>
            <a:r>
              <a:rPr lang="it-IT" dirty="0" err="1"/>
              <a:t>Participioperfetto</a:t>
            </a:r>
            <a:r>
              <a:rPr lang="it-IT" dirty="0"/>
              <a:t> del verbo+ sum</a:t>
            </a:r>
          </a:p>
          <a:p>
            <a:pPr marL="0" indent="0">
              <a:buNone/>
            </a:pPr>
            <a:r>
              <a:rPr lang="it-IT" dirty="0"/>
              <a:t>	es</a:t>
            </a:r>
          </a:p>
          <a:p>
            <a:pPr marL="0" indent="0">
              <a:buNone/>
            </a:pPr>
            <a:r>
              <a:rPr lang="it-IT" dirty="0"/>
              <a:t>	est</a:t>
            </a:r>
          </a:p>
          <a:p>
            <a:pPr marL="0" indent="0">
              <a:buNone/>
            </a:pPr>
            <a:r>
              <a:rPr lang="it-IT" dirty="0"/>
              <a:t>Participio perfetto del verbo al plurale</a:t>
            </a:r>
          </a:p>
          <a:p>
            <a:pPr marL="0" indent="0">
              <a:buNone/>
            </a:pPr>
            <a:r>
              <a:rPr lang="it-IT" dirty="0" err="1"/>
              <a:t>Laudat</a:t>
            </a:r>
            <a:r>
              <a:rPr lang="it-IT" dirty="0"/>
              <a:t>-i-</a:t>
            </a:r>
            <a:r>
              <a:rPr lang="it-IT" dirty="0" err="1"/>
              <a:t>ae</a:t>
            </a:r>
            <a:r>
              <a:rPr lang="it-IT" dirty="0"/>
              <a:t>-a sums, </a:t>
            </a:r>
            <a:r>
              <a:rPr lang="it-IT" dirty="0" err="1"/>
              <a:t>estis</a:t>
            </a:r>
            <a:r>
              <a:rPr lang="it-IT" dirty="0"/>
              <a:t> </a:t>
            </a:r>
            <a:r>
              <a:rPr lang="it-IT" dirty="0" err="1"/>
              <a:t>sunt</a:t>
            </a:r>
            <a:endParaRPr lang="it-IT" dirty="0"/>
          </a:p>
        </p:txBody>
      </p:sp>
    </p:spTree>
    <p:extLst>
      <p:ext uri="{BB962C8B-B14F-4D97-AF65-F5344CB8AC3E}">
        <p14:creationId xmlns:p14="http://schemas.microsoft.com/office/powerpoint/2010/main" val="13735249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1271BB-5D04-AF03-5D2F-848638A636B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85CA377-B5BA-F625-950A-854FCC66F6F0}"/>
              </a:ext>
            </a:extLst>
          </p:cNvPr>
          <p:cNvSpPr>
            <a:spLocks noGrp="1"/>
          </p:cNvSpPr>
          <p:nvPr>
            <p:ph idx="1"/>
          </p:nvPr>
        </p:nvSpPr>
        <p:spPr/>
        <p:txBody>
          <a:bodyPr>
            <a:normAutofit fontScale="77500" lnSpcReduction="20000"/>
          </a:bodyPr>
          <a:lstStyle/>
          <a:p>
            <a:pPr marL="0" indent="0">
              <a:buNone/>
            </a:pPr>
            <a:r>
              <a:rPr lang="it-IT" dirty="0"/>
              <a:t>Al tema del supino aggiungerò le desinenze degli aggettivi della I classe :</a:t>
            </a:r>
          </a:p>
          <a:p>
            <a:pPr marL="0" indent="0">
              <a:buNone/>
            </a:pPr>
            <a:r>
              <a:rPr lang="it-IT" dirty="0" err="1"/>
              <a:t>Us</a:t>
            </a:r>
            <a:r>
              <a:rPr lang="it-IT" dirty="0"/>
              <a:t> –a-</a:t>
            </a:r>
            <a:r>
              <a:rPr lang="it-IT" dirty="0" err="1"/>
              <a:t>um</a:t>
            </a:r>
            <a:endParaRPr lang="it-IT" dirty="0"/>
          </a:p>
          <a:p>
            <a:pPr marL="0" indent="0">
              <a:buNone/>
            </a:pPr>
            <a:r>
              <a:rPr lang="it-IT" dirty="0" err="1"/>
              <a:t>Laudat</a:t>
            </a:r>
            <a:r>
              <a:rPr lang="it-IT" dirty="0"/>
              <a:t>-</a:t>
            </a:r>
            <a:r>
              <a:rPr lang="it-IT" dirty="0" err="1"/>
              <a:t>us</a:t>
            </a:r>
            <a:r>
              <a:rPr lang="it-IT" dirty="0"/>
              <a:t>-a-</a:t>
            </a:r>
            <a:r>
              <a:rPr lang="it-IT" dirty="0" err="1"/>
              <a:t>um</a:t>
            </a:r>
            <a:endParaRPr lang="it-IT" dirty="0"/>
          </a:p>
          <a:p>
            <a:pPr marL="0" indent="0">
              <a:buNone/>
            </a:pPr>
            <a:r>
              <a:rPr lang="it-IT" dirty="0" err="1"/>
              <a:t>Monit</a:t>
            </a:r>
            <a:r>
              <a:rPr lang="it-IT" dirty="0"/>
              <a:t>-</a:t>
            </a:r>
            <a:r>
              <a:rPr lang="it-IT" dirty="0" err="1"/>
              <a:t>us</a:t>
            </a:r>
            <a:r>
              <a:rPr lang="it-IT" dirty="0"/>
              <a:t>-a-</a:t>
            </a:r>
            <a:r>
              <a:rPr lang="it-IT" dirty="0" err="1"/>
              <a:t>um</a:t>
            </a:r>
            <a:endParaRPr lang="it-IT" dirty="0"/>
          </a:p>
          <a:p>
            <a:pPr marL="0" indent="0">
              <a:buNone/>
            </a:pPr>
            <a:r>
              <a:rPr lang="it-IT" dirty="0"/>
              <a:t>Miss-</a:t>
            </a:r>
            <a:r>
              <a:rPr lang="it-IT" dirty="0" err="1"/>
              <a:t>us</a:t>
            </a:r>
            <a:r>
              <a:rPr lang="it-IT" dirty="0"/>
              <a:t>-a-</a:t>
            </a:r>
            <a:r>
              <a:rPr lang="it-IT" dirty="0" err="1"/>
              <a:t>um</a:t>
            </a:r>
            <a:endParaRPr lang="it-IT" dirty="0"/>
          </a:p>
          <a:p>
            <a:pPr marL="0" indent="0">
              <a:buNone/>
            </a:pPr>
            <a:r>
              <a:rPr lang="it-IT" dirty="0"/>
              <a:t>Audit-us.a.um</a:t>
            </a:r>
          </a:p>
          <a:p>
            <a:pPr marL="0" indent="0">
              <a:buNone/>
            </a:pPr>
            <a:r>
              <a:rPr lang="it-IT" dirty="0"/>
              <a:t>Oltre a ciò io aggiungo alla voce verbale ottenuta: participio perfetto</a:t>
            </a:r>
          </a:p>
          <a:p>
            <a:pPr marL="0" indent="0">
              <a:buNone/>
            </a:pPr>
            <a:r>
              <a:rPr lang="it-IT" dirty="0" err="1"/>
              <a:t>Participioperfetto</a:t>
            </a:r>
            <a:r>
              <a:rPr lang="it-IT" dirty="0"/>
              <a:t> del verbo+ sum</a:t>
            </a:r>
          </a:p>
          <a:p>
            <a:pPr marL="0" indent="0">
              <a:buNone/>
            </a:pPr>
            <a:r>
              <a:rPr lang="it-IT" dirty="0"/>
              <a:t>	es</a:t>
            </a:r>
          </a:p>
          <a:p>
            <a:pPr marL="0" indent="0">
              <a:buNone/>
            </a:pPr>
            <a:r>
              <a:rPr lang="it-IT" dirty="0"/>
              <a:t>	est</a:t>
            </a:r>
          </a:p>
          <a:p>
            <a:pPr marL="0" indent="0">
              <a:buNone/>
            </a:pPr>
            <a:r>
              <a:rPr lang="it-IT" dirty="0"/>
              <a:t>Participio perfetto del verbo al plurale</a:t>
            </a:r>
          </a:p>
          <a:p>
            <a:pPr marL="0" indent="0">
              <a:buNone/>
            </a:pPr>
            <a:r>
              <a:rPr lang="it-IT" dirty="0" err="1"/>
              <a:t>Laudat</a:t>
            </a:r>
            <a:r>
              <a:rPr lang="it-IT" dirty="0"/>
              <a:t>-i-</a:t>
            </a:r>
            <a:r>
              <a:rPr lang="it-IT" dirty="0" err="1"/>
              <a:t>ae</a:t>
            </a:r>
            <a:r>
              <a:rPr lang="it-IT" dirty="0"/>
              <a:t>-a sums, </a:t>
            </a:r>
            <a:r>
              <a:rPr lang="it-IT" dirty="0" err="1"/>
              <a:t>estis</a:t>
            </a:r>
            <a:r>
              <a:rPr lang="it-IT" dirty="0"/>
              <a:t> </a:t>
            </a:r>
            <a:r>
              <a:rPr lang="it-IT" dirty="0" err="1"/>
              <a:t>sunt</a:t>
            </a:r>
            <a:endParaRPr lang="it-IT" dirty="0"/>
          </a:p>
        </p:txBody>
      </p:sp>
    </p:spTree>
    <p:extLst>
      <p:ext uri="{BB962C8B-B14F-4D97-AF65-F5344CB8AC3E}">
        <p14:creationId xmlns:p14="http://schemas.microsoft.com/office/powerpoint/2010/main" val="30748368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C8D8BB-6CEB-92E7-31C7-6D3D12F81A82}"/>
              </a:ext>
            </a:extLst>
          </p:cNvPr>
          <p:cNvSpPr>
            <a:spLocks noGrp="1"/>
          </p:cNvSpPr>
          <p:nvPr>
            <p:ph type="title"/>
          </p:nvPr>
        </p:nvSpPr>
        <p:spPr/>
        <p:txBody>
          <a:bodyPr>
            <a:normAutofit fontScale="90000"/>
          </a:bodyPr>
          <a:lstStyle/>
          <a:p>
            <a:r>
              <a:rPr lang="it-IT" dirty="0"/>
              <a:t>PERFETTO INDICATIVO PASSIVO </a:t>
            </a:r>
            <a:br>
              <a:rPr lang="it-IT" dirty="0"/>
            </a:br>
            <a:r>
              <a:rPr lang="it-IT" dirty="0"/>
              <a:t>II CONIUGAZIONE</a:t>
            </a:r>
            <a:br>
              <a:rPr lang="it-IT" dirty="0"/>
            </a:br>
            <a:endParaRPr lang="it-IT" dirty="0"/>
          </a:p>
        </p:txBody>
      </p:sp>
      <p:sp>
        <p:nvSpPr>
          <p:cNvPr id="3" name="Segnaposto contenuto 2">
            <a:extLst>
              <a:ext uri="{FF2B5EF4-FFF2-40B4-BE49-F238E27FC236}">
                <a16:creationId xmlns:a16="http://schemas.microsoft.com/office/drawing/2014/main" id="{CD955D07-3A49-81E9-E75E-896B0E71F2B8}"/>
              </a:ext>
            </a:extLst>
          </p:cNvPr>
          <p:cNvSpPr>
            <a:spLocks noGrp="1"/>
          </p:cNvSpPr>
          <p:nvPr>
            <p:ph idx="1"/>
          </p:nvPr>
        </p:nvSpPr>
        <p:spPr/>
        <p:txBody>
          <a:bodyPr/>
          <a:lstStyle/>
          <a:p>
            <a:pPr marL="0" indent="0">
              <a:buNone/>
            </a:pPr>
            <a:r>
              <a:rPr lang="it-IT" dirty="0" err="1"/>
              <a:t>Moneo</a:t>
            </a:r>
            <a:r>
              <a:rPr lang="it-IT" dirty="0"/>
              <a:t>-es-</a:t>
            </a:r>
            <a:r>
              <a:rPr lang="it-IT" dirty="0" err="1"/>
              <a:t>ui</a:t>
            </a:r>
            <a:r>
              <a:rPr lang="it-IT" dirty="0"/>
              <a:t>-</a:t>
            </a:r>
            <a:r>
              <a:rPr lang="it-IT" dirty="0" err="1"/>
              <a:t>itum</a:t>
            </a:r>
            <a:r>
              <a:rPr lang="it-IT" dirty="0"/>
              <a:t>-ere 2 coniugazione</a:t>
            </a:r>
          </a:p>
          <a:p>
            <a:pPr marL="0" indent="0">
              <a:buNone/>
            </a:pPr>
            <a:endParaRPr lang="it-IT" dirty="0"/>
          </a:p>
          <a:p>
            <a:pPr marL="0" indent="0">
              <a:buNone/>
            </a:pPr>
            <a:r>
              <a:rPr lang="it-IT" dirty="0" err="1"/>
              <a:t>Monit</a:t>
            </a:r>
            <a:r>
              <a:rPr lang="it-IT" dirty="0"/>
              <a:t>-</a:t>
            </a:r>
            <a:r>
              <a:rPr lang="it-IT" dirty="0" err="1"/>
              <a:t>us</a:t>
            </a:r>
            <a:r>
              <a:rPr lang="it-IT" dirty="0"/>
              <a:t>-a-</a:t>
            </a:r>
            <a:r>
              <a:rPr lang="it-IT" dirty="0" err="1"/>
              <a:t>um</a:t>
            </a:r>
            <a:r>
              <a:rPr lang="it-IT" dirty="0"/>
              <a:t> sum es est</a:t>
            </a:r>
          </a:p>
          <a:p>
            <a:pPr marL="0" indent="0">
              <a:buNone/>
            </a:pPr>
            <a:r>
              <a:rPr lang="it-IT" dirty="0" err="1"/>
              <a:t>Monit</a:t>
            </a:r>
            <a:r>
              <a:rPr lang="it-IT" dirty="0"/>
              <a:t>-i-</a:t>
            </a:r>
            <a:r>
              <a:rPr lang="it-IT" dirty="0" err="1"/>
              <a:t>ae</a:t>
            </a:r>
            <a:r>
              <a:rPr lang="it-IT" dirty="0"/>
              <a:t>-a </a:t>
            </a:r>
            <a:r>
              <a:rPr lang="it-IT" dirty="0" err="1"/>
              <a:t>sumus</a:t>
            </a:r>
            <a:r>
              <a:rPr lang="it-IT" dirty="0"/>
              <a:t> </a:t>
            </a:r>
            <a:r>
              <a:rPr lang="it-IT" dirty="0" err="1"/>
              <a:t>estis</a:t>
            </a:r>
            <a:r>
              <a:rPr lang="it-IT" dirty="0"/>
              <a:t> </a:t>
            </a:r>
            <a:r>
              <a:rPr lang="it-IT" dirty="0" err="1"/>
              <a:t>sunt</a:t>
            </a: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12196214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1B9F42-60DC-DCBB-1093-F39D941ECECC}"/>
              </a:ext>
            </a:extLst>
          </p:cNvPr>
          <p:cNvSpPr>
            <a:spLocks noGrp="1"/>
          </p:cNvSpPr>
          <p:nvPr>
            <p:ph type="title"/>
          </p:nvPr>
        </p:nvSpPr>
        <p:spPr/>
        <p:txBody>
          <a:bodyPr/>
          <a:lstStyle/>
          <a:p>
            <a:r>
              <a:rPr lang="it-IT" dirty="0"/>
              <a:t>PERFETTO INDICATIVO PASSIVO </a:t>
            </a:r>
            <a:br>
              <a:rPr lang="it-IT" dirty="0"/>
            </a:br>
            <a:r>
              <a:rPr lang="it-IT" dirty="0"/>
              <a:t>III CONIUGAZIONE </a:t>
            </a:r>
          </a:p>
        </p:txBody>
      </p:sp>
      <p:sp>
        <p:nvSpPr>
          <p:cNvPr id="3" name="Segnaposto contenuto 2">
            <a:extLst>
              <a:ext uri="{FF2B5EF4-FFF2-40B4-BE49-F238E27FC236}">
                <a16:creationId xmlns:a16="http://schemas.microsoft.com/office/drawing/2014/main" id="{8FFB82E5-864E-7A0C-0967-6AB23975D514}"/>
              </a:ext>
            </a:extLst>
          </p:cNvPr>
          <p:cNvSpPr>
            <a:spLocks noGrp="1"/>
          </p:cNvSpPr>
          <p:nvPr>
            <p:ph idx="1"/>
          </p:nvPr>
        </p:nvSpPr>
        <p:spPr/>
        <p:txBody>
          <a:bodyPr/>
          <a:lstStyle/>
          <a:p>
            <a:r>
              <a:rPr lang="it-IT" dirty="0" err="1"/>
              <a:t>Missus</a:t>
            </a:r>
            <a:r>
              <a:rPr lang="it-IT" dirty="0"/>
              <a:t>-a-</a:t>
            </a:r>
            <a:r>
              <a:rPr lang="it-IT" dirty="0" err="1"/>
              <a:t>um</a:t>
            </a:r>
            <a:r>
              <a:rPr lang="it-IT" dirty="0"/>
              <a:t> sum es est</a:t>
            </a:r>
          </a:p>
          <a:p>
            <a:r>
              <a:rPr lang="it-IT" dirty="0"/>
              <a:t>Missi-</a:t>
            </a:r>
            <a:r>
              <a:rPr lang="it-IT" dirty="0" err="1"/>
              <a:t>ae</a:t>
            </a:r>
            <a:r>
              <a:rPr lang="it-IT" dirty="0"/>
              <a:t>-a </a:t>
            </a:r>
            <a:r>
              <a:rPr lang="it-IT" dirty="0" err="1"/>
              <a:t>sumus</a:t>
            </a:r>
            <a:r>
              <a:rPr lang="it-IT" dirty="0"/>
              <a:t> </a:t>
            </a:r>
            <a:r>
              <a:rPr lang="it-IT" dirty="0" err="1"/>
              <a:t>estis</a:t>
            </a:r>
            <a:r>
              <a:rPr lang="it-IT" dirty="0"/>
              <a:t> </a:t>
            </a:r>
            <a:r>
              <a:rPr lang="it-IT" dirty="0" err="1"/>
              <a:t>sunt</a:t>
            </a:r>
            <a:endParaRPr lang="it-IT" dirty="0"/>
          </a:p>
          <a:p>
            <a:endParaRPr lang="it-IT" dirty="0"/>
          </a:p>
        </p:txBody>
      </p:sp>
    </p:spTree>
    <p:extLst>
      <p:ext uri="{BB962C8B-B14F-4D97-AF65-F5344CB8AC3E}">
        <p14:creationId xmlns:p14="http://schemas.microsoft.com/office/powerpoint/2010/main" val="13384300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0063FB-E9CC-96F2-E72F-17A013343C8A}"/>
              </a:ext>
            </a:extLst>
          </p:cNvPr>
          <p:cNvSpPr>
            <a:spLocks noGrp="1"/>
          </p:cNvSpPr>
          <p:nvPr>
            <p:ph type="title"/>
          </p:nvPr>
        </p:nvSpPr>
        <p:spPr/>
        <p:txBody>
          <a:bodyPr/>
          <a:lstStyle/>
          <a:p>
            <a:r>
              <a:rPr lang="it-IT" dirty="0"/>
              <a:t>PERFETTO INDICATIVO PASSIVO</a:t>
            </a:r>
            <a:br>
              <a:rPr lang="it-IT" dirty="0"/>
            </a:br>
            <a:r>
              <a:rPr lang="it-IT" dirty="0"/>
              <a:t>IV CONIUGAZIONE</a:t>
            </a:r>
          </a:p>
        </p:txBody>
      </p:sp>
      <p:sp>
        <p:nvSpPr>
          <p:cNvPr id="3" name="Segnaposto contenuto 2">
            <a:extLst>
              <a:ext uri="{FF2B5EF4-FFF2-40B4-BE49-F238E27FC236}">
                <a16:creationId xmlns:a16="http://schemas.microsoft.com/office/drawing/2014/main" id="{C5B457C3-5B9F-48E1-8E99-87D93DCC6413}"/>
              </a:ext>
            </a:extLst>
          </p:cNvPr>
          <p:cNvSpPr>
            <a:spLocks noGrp="1"/>
          </p:cNvSpPr>
          <p:nvPr>
            <p:ph idx="1"/>
          </p:nvPr>
        </p:nvSpPr>
        <p:spPr/>
        <p:txBody>
          <a:bodyPr/>
          <a:lstStyle/>
          <a:p>
            <a:pPr marL="0" indent="0">
              <a:buNone/>
            </a:pPr>
            <a:r>
              <a:rPr lang="it-IT" dirty="0"/>
              <a:t>Audit-</a:t>
            </a:r>
            <a:r>
              <a:rPr lang="it-IT" dirty="0" err="1"/>
              <a:t>us</a:t>
            </a:r>
            <a:r>
              <a:rPr lang="it-IT" dirty="0"/>
              <a:t> a </a:t>
            </a:r>
            <a:r>
              <a:rPr lang="it-IT" dirty="0" err="1"/>
              <a:t>um</a:t>
            </a:r>
            <a:r>
              <a:rPr lang="it-IT" dirty="0"/>
              <a:t> sum es est</a:t>
            </a:r>
          </a:p>
          <a:p>
            <a:pPr marL="0" indent="0">
              <a:buNone/>
            </a:pPr>
            <a:r>
              <a:rPr lang="it-IT" dirty="0"/>
              <a:t>Audit-i-</a:t>
            </a:r>
            <a:r>
              <a:rPr lang="it-IT" dirty="0" err="1"/>
              <a:t>ae</a:t>
            </a:r>
            <a:r>
              <a:rPr lang="it-IT" dirty="0"/>
              <a:t>-a </a:t>
            </a:r>
            <a:r>
              <a:rPr lang="it-IT" dirty="0" err="1"/>
              <a:t>sumus</a:t>
            </a:r>
            <a:r>
              <a:rPr lang="it-IT" dirty="0"/>
              <a:t> </a:t>
            </a:r>
            <a:r>
              <a:rPr lang="it-IT" dirty="0" err="1"/>
              <a:t>estis</a:t>
            </a:r>
            <a:r>
              <a:rPr lang="it-IT" dirty="0"/>
              <a:t> </a:t>
            </a:r>
            <a:r>
              <a:rPr lang="it-IT" dirty="0" err="1"/>
              <a:t>sunt</a:t>
            </a:r>
            <a:endParaRPr lang="it-IT" dirty="0"/>
          </a:p>
          <a:p>
            <a:pPr marL="0" indent="0">
              <a:buNone/>
            </a:pPr>
            <a:endParaRPr lang="it-IT" dirty="0"/>
          </a:p>
        </p:txBody>
      </p:sp>
    </p:spTree>
    <p:extLst>
      <p:ext uri="{BB962C8B-B14F-4D97-AF65-F5344CB8AC3E}">
        <p14:creationId xmlns:p14="http://schemas.microsoft.com/office/powerpoint/2010/main" val="1561326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D84D3C-8B6B-6B0F-7810-A516B7113ECD}"/>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FD60263C-6550-F75F-D1EC-5ACEAAFC942E}"/>
              </a:ext>
            </a:extLst>
          </p:cNvPr>
          <p:cNvSpPr>
            <a:spLocks noGrp="1"/>
          </p:cNvSpPr>
          <p:nvPr>
            <p:ph idx="1"/>
          </p:nvPr>
        </p:nvSpPr>
        <p:spPr/>
        <p:txBody>
          <a:bodyPr/>
          <a:lstStyle/>
          <a:p>
            <a:endParaRPr lang="it-IT"/>
          </a:p>
        </p:txBody>
      </p:sp>
    </p:spTree>
    <p:extLst>
      <p:ext uri="{BB962C8B-B14F-4D97-AF65-F5344CB8AC3E}">
        <p14:creationId xmlns:p14="http://schemas.microsoft.com/office/powerpoint/2010/main" val="17900562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09A056-40B9-9208-4B54-9C8450A4190B}"/>
              </a:ext>
            </a:extLst>
          </p:cNvPr>
          <p:cNvSpPr>
            <a:spLocks noGrp="1"/>
          </p:cNvSpPr>
          <p:nvPr>
            <p:ph type="title"/>
          </p:nvPr>
        </p:nvSpPr>
        <p:spPr/>
        <p:txBody>
          <a:bodyPr/>
          <a:lstStyle/>
          <a:p>
            <a:r>
              <a:rPr lang="it-IT" dirty="0"/>
              <a:t>AGGETTIVI DELLA PRIMA CLASSE</a:t>
            </a:r>
          </a:p>
        </p:txBody>
      </p:sp>
      <p:sp>
        <p:nvSpPr>
          <p:cNvPr id="3" name="Segnaposto contenuto 2">
            <a:extLst>
              <a:ext uri="{FF2B5EF4-FFF2-40B4-BE49-F238E27FC236}">
                <a16:creationId xmlns:a16="http://schemas.microsoft.com/office/drawing/2014/main" id="{7B1ACF69-38FC-1CEC-309E-CB962C6FADDC}"/>
              </a:ext>
            </a:extLst>
          </p:cNvPr>
          <p:cNvSpPr>
            <a:spLocks noGrp="1"/>
          </p:cNvSpPr>
          <p:nvPr>
            <p:ph idx="1"/>
          </p:nvPr>
        </p:nvSpPr>
        <p:spPr/>
        <p:txBody>
          <a:bodyPr/>
          <a:lstStyle/>
          <a:p>
            <a:pPr marL="0" indent="0">
              <a:buNone/>
            </a:pPr>
            <a:r>
              <a:rPr lang="it-IT" dirty="0"/>
              <a:t>Gli aggettivi della I CLASSE come tutti gli aggettivi</a:t>
            </a:r>
          </a:p>
          <a:p>
            <a:pPr marL="0" indent="0">
              <a:buNone/>
            </a:pPr>
            <a:endParaRPr lang="it-IT" dirty="0"/>
          </a:p>
          <a:p>
            <a:pPr>
              <a:buFontTx/>
              <a:buChar char="-"/>
            </a:pPr>
            <a:r>
              <a:rPr lang="it-IT" dirty="0"/>
              <a:t>Seguono in genere numero e caso i sostantivi a cui si riferiscono</a:t>
            </a:r>
          </a:p>
          <a:p>
            <a:pPr>
              <a:buFontTx/>
              <a:buChar char="-"/>
            </a:pPr>
            <a:endParaRPr lang="it-IT" dirty="0"/>
          </a:p>
        </p:txBody>
      </p:sp>
    </p:spTree>
    <p:extLst>
      <p:ext uri="{BB962C8B-B14F-4D97-AF65-F5344CB8AC3E}">
        <p14:creationId xmlns:p14="http://schemas.microsoft.com/office/powerpoint/2010/main" val="9850061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E90AFE-BD28-A5D0-E170-751D844B092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D832D9C-BE08-C246-4EB7-E3D53E8BACAF}"/>
              </a:ext>
            </a:extLst>
          </p:cNvPr>
          <p:cNvSpPr>
            <a:spLocks noGrp="1"/>
          </p:cNvSpPr>
          <p:nvPr>
            <p:ph idx="1"/>
          </p:nvPr>
        </p:nvSpPr>
        <p:spPr/>
        <p:txBody>
          <a:bodyPr/>
          <a:lstStyle/>
          <a:p>
            <a:r>
              <a:rPr lang="it-IT" dirty="0"/>
              <a:t>Princeps = condottiero , persona maggiormente in vista</a:t>
            </a:r>
          </a:p>
          <a:p>
            <a:pPr marL="0" indent="0">
              <a:buNone/>
            </a:pPr>
            <a:endParaRPr lang="it-IT" dirty="0"/>
          </a:p>
          <a:p>
            <a:pPr marL="0" indent="0">
              <a:buNone/>
            </a:pPr>
            <a:r>
              <a:rPr lang="it-IT" dirty="0" err="1"/>
              <a:t>Principes</a:t>
            </a:r>
            <a:endParaRPr lang="it-IT" dirty="0"/>
          </a:p>
          <a:p>
            <a:pPr marL="0" indent="0">
              <a:buNone/>
            </a:pPr>
            <a:endParaRPr lang="it-IT" dirty="0"/>
          </a:p>
          <a:p>
            <a:pPr marL="0" indent="0">
              <a:buNone/>
            </a:pPr>
            <a:r>
              <a:rPr lang="it-IT" dirty="0"/>
              <a:t>Se concordare con questo </a:t>
            </a:r>
            <a:r>
              <a:rPr lang="it-IT" dirty="0" err="1"/>
              <a:t>soatantivo</a:t>
            </a:r>
            <a:r>
              <a:rPr lang="it-IT" dirty="0"/>
              <a:t> della terzo declinazione l’aggettivo «buono « che in </a:t>
            </a:r>
            <a:r>
              <a:rPr lang="it-IT" dirty="0" err="1"/>
              <a:t>in</a:t>
            </a:r>
            <a:r>
              <a:rPr lang="it-IT" dirty="0"/>
              <a:t> latino sarà bonus-a-</a:t>
            </a:r>
            <a:r>
              <a:rPr lang="it-IT" dirty="0" err="1"/>
              <a:t>um</a:t>
            </a:r>
            <a:endParaRPr lang="it-IT" dirty="0"/>
          </a:p>
          <a:p>
            <a:pPr marL="0" indent="0">
              <a:buNone/>
            </a:pPr>
            <a:r>
              <a:rPr lang="it-IT" dirty="0"/>
              <a:t> </a:t>
            </a:r>
          </a:p>
          <a:p>
            <a:pPr marL="0" indent="0">
              <a:buNone/>
            </a:pPr>
            <a:r>
              <a:rPr lang="it-IT" dirty="0" err="1"/>
              <a:t>Principes</a:t>
            </a:r>
            <a:r>
              <a:rPr lang="it-IT" dirty="0"/>
              <a:t> boni</a:t>
            </a:r>
          </a:p>
          <a:p>
            <a:pPr marL="0" indent="0">
              <a:buNone/>
            </a:pPr>
            <a:endParaRPr lang="it-IT" dirty="0"/>
          </a:p>
        </p:txBody>
      </p:sp>
    </p:spTree>
    <p:extLst>
      <p:ext uri="{BB962C8B-B14F-4D97-AF65-F5344CB8AC3E}">
        <p14:creationId xmlns:p14="http://schemas.microsoft.com/office/powerpoint/2010/main" val="8655483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B48542-0E41-B580-C691-04DC144B8F6C}"/>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07470974-EA18-94B2-CE32-40302CA859BE}"/>
              </a:ext>
            </a:extLst>
          </p:cNvPr>
          <p:cNvSpPr>
            <a:spLocks noGrp="1"/>
          </p:cNvSpPr>
          <p:nvPr>
            <p:ph idx="1"/>
          </p:nvPr>
        </p:nvSpPr>
        <p:spPr/>
        <p:txBody>
          <a:bodyPr/>
          <a:lstStyle/>
          <a:p>
            <a:pPr marL="0" indent="0">
              <a:buNone/>
            </a:pPr>
            <a:r>
              <a:rPr lang="it-IT" dirty="0"/>
              <a:t>Bonus-a-</a:t>
            </a:r>
            <a:r>
              <a:rPr lang="it-IT" dirty="0" err="1"/>
              <a:t>um</a:t>
            </a:r>
            <a:r>
              <a:rPr lang="it-IT" dirty="0"/>
              <a:t> </a:t>
            </a:r>
          </a:p>
          <a:p>
            <a:pPr marL="0" indent="0">
              <a:buNone/>
            </a:pPr>
            <a:r>
              <a:rPr lang="it-IT" dirty="0"/>
              <a:t>Al tema in questo caso bon-</a:t>
            </a:r>
          </a:p>
          <a:p>
            <a:pPr marL="0" indent="0">
              <a:buNone/>
            </a:pPr>
            <a:r>
              <a:rPr lang="it-IT" dirty="0"/>
              <a:t>Aggiungiamo le desinenze:</a:t>
            </a:r>
          </a:p>
          <a:p>
            <a:pPr marL="0" indent="0">
              <a:buNone/>
            </a:pPr>
            <a:r>
              <a:rPr lang="it-IT" dirty="0"/>
              <a:t>-Maschile: della II declinazione</a:t>
            </a:r>
          </a:p>
          <a:p>
            <a:pPr>
              <a:buFontTx/>
              <a:buChar char="-"/>
            </a:pPr>
            <a:r>
              <a:rPr lang="it-IT" dirty="0"/>
              <a:t>femminile: della I declinazione</a:t>
            </a:r>
          </a:p>
          <a:p>
            <a:pPr>
              <a:buFontTx/>
              <a:buChar char="-"/>
            </a:pPr>
            <a:r>
              <a:rPr lang="it-IT" dirty="0"/>
              <a:t>Neutro : della II declinazione</a:t>
            </a:r>
          </a:p>
        </p:txBody>
      </p:sp>
    </p:spTree>
    <p:extLst>
      <p:ext uri="{BB962C8B-B14F-4D97-AF65-F5344CB8AC3E}">
        <p14:creationId xmlns:p14="http://schemas.microsoft.com/office/powerpoint/2010/main" val="23806425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627D3A-C576-DD2D-2074-A2C85E248375}"/>
              </a:ext>
            </a:extLst>
          </p:cNvPr>
          <p:cNvSpPr>
            <a:spLocks noGrp="1"/>
          </p:cNvSpPr>
          <p:nvPr>
            <p:ph type="title"/>
          </p:nvPr>
        </p:nvSpPr>
        <p:spPr/>
        <p:txBody>
          <a:bodyPr>
            <a:normAutofit fontScale="90000"/>
          </a:bodyPr>
          <a:lstStyle/>
          <a:p>
            <a:br>
              <a:rPr lang="it-IT" dirty="0"/>
            </a:br>
            <a:r>
              <a:rPr lang="it-IT" dirty="0"/>
              <a:t>Declinazione degli aggettivi della prima classe</a:t>
            </a:r>
            <a:br>
              <a:rPr lang="it-IT" dirty="0"/>
            </a:br>
            <a:endParaRPr lang="it-IT" dirty="0"/>
          </a:p>
        </p:txBody>
      </p:sp>
      <p:sp>
        <p:nvSpPr>
          <p:cNvPr id="3" name="Segnaposto contenuto 2">
            <a:extLst>
              <a:ext uri="{FF2B5EF4-FFF2-40B4-BE49-F238E27FC236}">
                <a16:creationId xmlns:a16="http://schemas.microsoft.com/office/drawing/2014/main" id="{0E2C51A2-EEF1-9148-C8E3-FCB7F135C62B}"/>
              </a:ext>
            </a:extLst>
          </p:cNvPr>
          <p:cNvSpPr>
            <a:spLocks noGrp="1"/>
          </p:cNvSpPr>
          <p:nvPr>
            <p:ph idx="1"/>
          </p:nvPr>
        </p:nvSpPr>
        <p:spPr/>
        <p:txBody>
          <a:bodyPr>
            <a:normAutofit fontScale="62500" lnSpcReduction="20000"/>
          </a:bodyPr>
          <a:lstStyle/>
          <a:p>
            <a:pPr marL="0" indent="0">
              <a:buNone/>
            </a:pPr>
            <a:r>
              <a:rPr lang="it-IT" dirty="0"/>
              <a:t>Bonus bona </a:t>
            </a:r>
            <a:r>
              <a:rPr lang="it-IT" dirty="0" err="1"/>
              <a:t>bonum</a:t>
            </a:r>
            <a:endParaRPr lang="it-IT" dirty="0"/>
          </a:p>
          <a:p>
            <a:pPr marL="0" indent="0">
              <a:buNone/>
            </a:pPr>
            <a:r>
              <a:rPr lang="it-IT" dirty="0"/>
              <a:t>Boni </a:t>
            </a:r>
            <a:r>
              <a:rPr lang="it-IT" dirty="0" err="1"/>
              <a:t>bonae</a:t>
            </a:r>
            <a:r>
              <a:rPr lang="it-IT" dirty="0"/>
              <a:t> boni</a:t>
            </a:r>
          </a:p>
          <a:p>
            <a:pPr marL="0" indent="0">
              <a:buNone/>
            </a:pPr>
            <a:r>
              <a:rPr lang="it-IT" dirty="0"/>
              <a:t>Bono </a:t>
            </a:r>
            <a:r>
              <a:rPr lang="it-IT" dirty="0" err="1"/>
              <a:t>bonae</a:t>
            </a:r>
            <a:r>
              <a:rPr lang="it-IT" dirty="0"/>
              <a:t> bono</a:t>
            </a:r>
          </a:p>
          <a:p>
            <a:pPr marL="0" indent="0">
              <a:buNone/>
            </a:pPr>
            <a:r>
              <a:rPr lang="it-IT" dirty="0" err="1"/>
              <a:t>Bonum</a:t>
            </a:r>
            <a:r>
              <a:rPr lang="it-IT" dirty="0"/>
              <a:t> </a:t>
            </a:r>
            <a:r>
              <a:rPr lang="it-IT" dirty="0" err="1"/>
              <a:t>bonam</a:t>
            </a:r>
            <a:r>
              <a:rPr lang="it-IT" dirty="0"/>
              <a:t> </a:t>
            </a:r>
            <a:r>
              <a:rPr lang="it-IT" dirty="0" err="1"/>
              <a:t>bonum</a:t>
            </a:r>
            <a:endParaRPr lang="it-IT" dirty="0"/>
          </a:p>
          <a:p>
            <a:pPr marL="0" indent="0">
              <a:buNone/>
            </a:pPr>
            <a:r>
              <a:rPr lang="it-IT" dirty="0"/>
              <a:t>Bona bone </a:t>
            </a:r>
            <a:r>
              <a:rPr lang="it-IT" dirty="0" err="1"/>
              <a:t>bonum</a:t>
            </a:r>
            <a:endParaRPr lang="it-IT" dirty="0"/>
          </a:p>
          <a:p>
            <a:pPr marL="0" indent="0">
              <a:buNone/>
            </a:pPr>
            <a:r>
              <a:rPr lang="it-IT" dirty="0"/>
              <a:t>Bono bona bono</a:t>
            </a:r>
          </a:p>
          <a:p>
            <a:pPr marL="0" indent="0">
              <a:buNone/>
            </a:pPr>
            <a:endParaRPr lang="it-IT" dirty="0"/>
          </a:p>
          <a:p>
            <a:pPr marL="0" indent="0">
              <a:buNone/>
            </a:pPr>
            <a:r>
              <a:rPr lang="it-IT" dirty="0"/>
              <a:t>Boni </a:t>
            </a:r>
            <a:r>
              <a:rPr lang="it-IT" dirty="0" err="1"/>
              <a:t>bonae</a:t>
            </a:r>
            <a:r>
              <a:rPr lang="it-IT" dirty="0"/>
              <a:t> bona</a:t>
            </a:r>
          </a:p>
          <a:p>
            <a:pPr marL="0" indent="0">
              <a:buNone/>
            </a:pPr>
            <a:r>
              <a:rPr lang="it-IT" dirty="0" err="1"/>
              <a:t>Bonorum</a:t>
            </a:r>
            <a:r>
              <a:rPr lang="it-IT" dirty="0"/>
              <a:t> </a:t>
            </a:r>
            <a:r>
              <a:rPr lang="it-IT" dirty="0" err="1"/>
              <a:t>bonarum</a:t>
            </a:r>
            <a:r>
              <a:rPr lang="it-IT" dirty="0"/>
              <a:t> </a:t>
            </a:r>
            <a:r>
              <a:rPr lang="it-IT" dirty="0" err="1"/>
              <a:t>bonorum</a:t>
            </a:r>
            <a:endParaRPr lang="it-IT" dirty="0"/>
          </a:p>
          <a:p>
            <a:pPr marL="0" indent="0">
              <a:buNone/>
            </a:pPr>
            <a:r>
              <a:rPr lang="it-IT" dirty="0"/>
              <a:t>Bonis </a:t>
            </a:r>
            <a:r>
              <a:rPr lang="it-IT" dirty="0" err="1"/>
              <a:t>bonis</a:t>
            </a:r>
            <a:r>
              <a:rPr lang="it-IT" dirty="0"/>
              <a:t> </a:t>
            </a:r>
            <a:r>
              <a:rPr lang="it-IT" dirty="0" err="1"/>
              <a:t>bonis</a:t>
            </a:r>
            <a:endParaRPr lang="it-IT" dirty="0"/>
          </a:p>
          <a:p>
            <a:pPr marL="0" indent="0">
              <a:buNone/>
            </a:pPr>
            <a:r>
              <a:rPr lang="it-IT" dirty="0" err="1"/>
              <a:t>Bonos</a:t>
            </a:r>
            <a:r>
              <a:rPr lang="it-IT" dirty="0"/>
              <a:t> bonas bona</a:t>
            </a:r>
          </a:p>
          <a:p>
            <a:pPr marL="0" indent="0">
              <a:buNone/>
            </a:pPr>
            <a:r>
              <a:rPr lang="it-IT" dirty="0"/>
              <a:t>Boni </a:t>
            </a:r>
            <a:r>
              <a:rPr lang="it-IT" dirty="0" err="1"/>
              <a:t>bonae</a:t>
            </a:r>
            <a:r>
              <a:rPr lang="it-IT" dirty="0"/>
              <a:t> bona</a:t>
            </a:r>
          </a:p>
          <a:p>
            <a:pPr marL="0" indent="0">
              <a:buNone/>
            </a:pPr>
            <a:r>
              <a:rPr lang="it-IT" dirty="0"/>
              <a:t>Bonis </a:t>
            </a:r>
            <a:r>
              <a:rPr lang="it-IT" dirty="0" err="1"/>
              <a:t>bonis</a:t>
            </a:r>
            <a:r>
              <a:rPr lang="it-IT" dirty="0"/>
              <a:t> </a:t>
            </a:r>
            <a:r>
              <a:rPr lang="it-IT" dirty="0" err="1"/>
              <a:t>bonis</a:t>
            </a:r>
            <a:endParaRPr lang="it-IT" dirty="0"/>
          </a:p>
          <a:p>
            <a:pPr marL="0" indent="0">
              <a:buNone/>
            </a:pPr>
            <a:endParaRPr lang="it-IT" dirty="0"/>
          </a:p>
        </p:txBody>
      </p:sp>
    </p:spTree>
    <p:extLst>
      <p:ext uri="{BB962C8B-B14F-4D97-AF65-F5344CB8AC3E}">
        <p14:creationId xmlns:p14="http://schemas.microsoft.com/office/powerpoint/2010/main" val="32469986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35B5B7-DDAD-8C60-F1FD-9C83FD511CA9}"/>
              </a:ext>
            </a:extLst>
          </p:cNvPr>
          <p:cNvSpPr>
            <a:spLocks noGrp="1"/>
          </p:cNvSpPr>
          <p:nvPr>
            <p:ph type="title"/>
          </p:nvPr>
        </p:nvSpPr>
        <p:spPr/>
        <p:txBody>
          <a:bodyPr/>
          <a:lstStyle/>
          <a:p>
            <a:r>
              <a:rPr lang="it-IT" dirty="0"/>
              <a:t>PIU’CCHEPERFETTO INDICATIVO ATTIVO</a:t>
            </a:r>
            <a:br>
              <a:rPr lang="it-IT" dirty="0"/>
            </a:br>
            <a:r>
              <a:rPr lang="it-IT" dirty="0"/>
              <a:t>PRIMA CONIUGAZIONE</a:t>
            </a:r>
          </a:p>
        </p:txBody>
      </p:sp>
      <p:sp>
        <p:nvSpPr>
          <p:cNvPr id="3" name="Segnaposto contenuto 2">
            <a:extLst>
              <a:ext uri="{FF2B5EF4-FFF2-40B4-BE49-F238E27FC236}">
                <a16:creationId xmlns:a16="http://schemas.microsoft.com/office/drawing/2014/main" id="{81BDFD88-00D8-D9FC-3892-C40BC73DEB98}"/>
              </a:ext>
            </a:extLst>
          </p:cNvPr>
          <p:cNvSpPr>
            <a:spLocks noGrp="1"/>
          </p:cNvSpPr>
          <p:nvPr>
            <p:ph idx="1"/>
          </p:nvPr>
        </p:nvSpPr>
        <p:spPr/>
        <p:txBody>
          <a:bodyPr/>
          <a:lstStyle/>
          <a:p>
            <a:pPr marL="0" indent="0">
              <a:buNone/>
            </a:pPr>
            <a:r>
              <a:rPr lang="it-IT" dirty="0"/>
              <a:t>Tema verbale: tema verbale del perfetto senza la -i</a:t>
            </a:r>
          </a:p>
          <a:p>
            <a:pPr marL="0" indent="0">
              <a:buNone/>
            </a:pPr>
            <a:r>
              <a:rPr lang="it-IT" dirty="0"/>
              <a:t>Desinenza: equivale al verbo sum all’imperfetto</a:t>
            </a:r>
          </a:p>
          <a:p>
            <a:pPr marL="0" indent="0">
              <a:buNone/>
            </a:pPr>
            <a:endParaRPr lang="it-IT" dirty="0"/>
          </a:p>
          <a:p>
            <a:pPr marL="0" indent="0">
              <a:buNone/>
            </a:pPr>
            <a:r>
              <a:rPr lang="it-IT" dirty="0"/>
              <a:t>NB per formare il piuccheperfetto della prima coniugazione ma in realtà di tutte le coniugazioni avrò bisogno del tema verbale del perfetto, e quindi devo sapere il paradigma</a:t>
            </a:r>
          </a:p>
          <a:p>
            <a:pPr marL="0" indent="0">
              <a:buNone/>
            </a:pP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17916087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1C393B-34E1-C26C-37DA-0BC064EA2553}"/>
              </a:ext>
            </a:extLst>
          </p:cNvPr>
          <p:cNvSpPr>
            <a:spLocks noGrp="1"/>
          </p:cNvSpPr>
          <p:nvPr>
            <p:ph type="title"/>
          </p:nvPr>
        </p:nvSpPr>
        <p:spPr/>
        <p:txBody>
          <a:bodyPr/>
          <a:lstStyle/>
          <a:p>
            <a:r>
              <a:rPr lang="it-IT" dirty="0"/>
              <a:t>IMPERFETTO DEL VERBO SUM</a:t>
            </a:r>
          </a:p>
        </p:txBody>
      </p:sp>
      <p:sp>
        <p:nvSpPr>
          <p:cNvPr id="3" name="Segnaposto contenuto 2">
            <a:extLst>
              <a:ext uri="{FF2B5EF4-FFF2-40B4-BE49-F238E27FC236}">
                <a16:creationId xmlns:a16="http://schemas.microsoft.com/office/drawing/2014/main" id="{9C4A7627-9F59-9E16-351C-69211830B536}"/>
              </a:ext>
            </a:extLst>
          </p:cNvPr>
          <p:cNvSpPr>
            <a:spLocks noGrp="1"/>
          </p:cNvSpPr>
          <p:nvPr>
            <p:ph idx="1"/>
          </p:nvPr>
        </p:nvSpPr>
        <p:spPr/>
        <p:txBody>
          <a:bodyPr/>
          <a:lstStyle/>
          <a:p>
            <a:pPr marL="0" indent="0">
              <a:buNone/>
            </a:pPr>
            <a:r>
              <a:rPr lang="it-IT" dirty="0" err="1"/>
              <a:t>Eram</a:t>
            </a:r>
            <a:endParaRPr lang="it-IT" dirty="0"/>
          </a:p>
          <a:p>
            <a:pPr marL="0" indent="0">
              <a:buNone/>
            </a:pPr>
            <a:r>
              <a:rPr lang="it-IT" dirty="0" err="1"/>
              <a:t>Eras</a:t>
            </a:r>
            <a:endParaRPr lang="it-IT" dirty="0"/>
          </a:p>
          <a:p>
            <a:pPr marL="0" indent="0">
              <a:buNone/>
            </a:pPr>
            <a:r>
              <a:rPr lang="it-IT" dirty="0" err="1"/>
              <a:t>Erat</a:t>
            </a:r>
            <a:endParaRPr lang="it-IT" dirty="0"/>
          </a:p>
          <a:p>
            <a:pPr marL="0" indent="0">
              <a:buNone/>
            </a:pPr>
            <a:r>
              <a:rPr lang="it-IT" dirty="0" err="1"/>
              <a:t>Eramus</a:t>
            </a:r>
            <a:endParaRPr lang="it-IT" dirty="0"/>
          </a:p>
          <a:p>
            <a:pPr marL="0" indent="0">
              <a:buNone/>
            </a:pPr>
            <a:r>
              <a:rPr lang="it-IT" dirty="0" err="1"/>
              <a:t>Eratis</a:t>
            </a:r>
            <a:endParaRPr lang="it-IT" dirty="0"/>
          </a:p>
          <a:p>
            <a:pPr marL="0" indent="0">
              <a:buNone/>
            </a:pPr>
            <a:r>
              <a:rPr lang="it-IT" dirty="0" err="1"/>
              <a:t>Erant</a:t>
            </a:r>
            <a:endParaRPr lang="it-IT" dirty="0"/>
          </a:p>
          <a:p>
            <a:pPr marL="0" indent="0">
              <a:buNone/>
            </a:pPr>
            <a:endParaRPr lang="it-IT" dirty="0"/>
          </a:p>
        </p:txBody>
      </p:sp>
    </p:spTree>
    <p:extLst>
      <p:ext uri="{BB962C8B-B14F-4D97-AF65-F5344CB8AC3E}">
        <p14:creationId xmlns:p14="http://schemas.microsoft.com/office/powerpoint/2010/main" val="31133843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CFBC47-EB68-7B57-C9B8-CA9C3A54E55B}"/>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FDD2372B-781A-7C89-369B-7F1620A6A6BE}"/>
              </a:ext>
            </a:extLst>
          </p:cNvPr>
          <p:cNvSpPr>
            <a:spLocks noGrp="1"/>
          </p:cNvSpPr>
          <p:nvPr>
            <p:ph idx="1"/>
          </p:nvPr>
        </p:nvSpPr>
        <p:spPr/>
        <p:txBody>
          <a:bodyPr/>
          <a:lstStyle/>
          <a:p>
            <a:pPr marL="0" indent="0">
              <a:buNone/>
            </a:pPr>
            <a:r>
              <a:rPr lang="it-IT" dirty="0"/>
              <a:t>Laudo-</a:t>
            </a:r>
            <a:r>
              <a:rPr lang="it-IT" dirty="0" err="1"/>
              <a:t>as</a:t>
            </a:r>
            <a:r>
              <a:rPr lang="it-IT" dirty="0"/>
              <a:t>-avi-</a:t>
            </a:r>
            <a:r>
              <a:rPr lang="it-IT" dirty="0" err="1"/>
              <a:t>atum</a:t>
            </a:r>
            <a:r>
              <a:rPr lang="it-IT" dirty="0"/>
              <a:t> –are 1 coniugazione</a:t>
            </a:r>
          </a:p>
          <a:p>
            <a:pPr marL="0" indent="0">
              <a:buNone/>
            </a:pPr>
            <a:endParaRPr lang="it-IT" dirty="0"/>
          </a:p>
          <a:p>
            <a:pPr marL="0" indent="0">
              <a:buNone/>
            </a:pPr>
            <a:r>
              <a:rPr lang="it-IT" dirty="0" err="1"/>
              <a:t>Laudav-eram</a:t>
            </a:r>
            <a:endParaRPr lang="it-IT" dirty="0"/>
          </a:p>
          <a:p>
            <a:pPr marL="0" indent="0">
              <a:buNone/>
            </a:pPr>
            <a:r>
              <a:rPr lang="it-IT" dirty="0" err="1"/>
              <a:t>Laudaveras</a:t>
            </a:r>
            <a:endParaRPr lang="it-IT" dirty="0"/>
          </a:p>
          <a:p>
            <a:pPr marL="0" indent="0">
              <a:buNone/>
            </a:pPr>
            <a:r>
              <a:rPr lang="it-IT" dirty="0" err="1"/>
              <a:t>Laudaverat</a:t>
            </a:r>
            <a:endParaRPr lang="it-IT" dirty="0"/>
          </a:p>
          <a:p>
            <a:pPr marL="0" indent="0">
              <a:buNone/>
            </a:pPr>
            <a:r>
              <a:rPr lang="it-IT" dirty="0" err="1"/>
              <a:t>Laudaveramus</a:t>
            </a:r>
            <a:endParaRPr lang="it-IT" dirty="0"/>
          </a:p>
          <a:p>
            <a:pPr marL="0" indent="0">
              <a:buNone/>
            </a:pPr>
            <a:r>
              <a:rPr lang="it-IT" dirty="0" err="1"/>
              <a:t>Laudaveratis</a:t>
            </a:r>
            <a:endParaRPr lang="it-IT" dirty="0"/>
          </a:p>
          <a:p>
            <a:pPr marL="0" indent="0">
              <a:buNone/>
            </a:pPr>
            <a:r>
              <a:rPr lang="it-IT" dirty="0" err="1"/>
              <a:t>Laudaverant</a:t>
            </a:r>
            <a:endParaRPr lang="it-IT" dirty="0"/>
          </a:p>
          <a:p>
            <a:pPr marL="0" indent="0">
              <a:buNone/>
            </a:pPr>
            <a:endParaRPr lang="it-IT" dirty="0"/>
          </a:p>
        </p:txBody>
      </p:sp>
    </p:spTree>
    <p:extLst>
      <p:ext uri="{BB962C8B-B14F-4D97-AF65-F5344CB8AC3E}">
        <p14:creationId xmlns:p14="http://schemas.microsoft.com/office/powerpoint/2010/main" val="37567005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D057DA-DF21-BDE9-3DB2-D388C6113DBA}"/>
              </a:ext>
            </a:extLst>
          </p:cNvPr>
          <p:cNvSpPr>
            <a:spLocks noGrp="1"/>
          </p:cNvSpPr>
          <p:nvPr>
            <p:ph type="title"/>
          </p:nvPr>
        </p:nvSpPr>
        <p:spPr/>
        <p:txBody>
          <a:bodyPr/>
          <a:lstStyle/>
          <a:p>
            <a:r>
              <a:rPr lang="it-IT" dirty="0"/>
              <a:t>PIUCCHEPERFETTO INDICATIVO</a:t>
            </a:r>
            <a:br>
              <a:rPr lang="it-IT" dirty="0"/>
            </a:br>
            <a:r>
              <a:rPr lang="it-IT" dirty="0"/>
              <a:t>II CONIUGAZIONE ATTIVA</a:t>
            </a:r>
          </a:p>
        </p:txBody>
      </p:sp>
      <p:sp>
        <p:nvSpPr>
          <p:cNvPr id="3" name="Segnaposto contenuto 2">
            <a:extLst>
              <a:ext uri="{FF2B5EF4-FFF2-40B4-BE49-F238E27FC236}">
                <a16:creationId xmlns:a16="http://schemas.microsoft.com/office/drawing/2014/main" id="{474303CB-BCCD-30D6-3ABC-C1539DF574F4}"/>
              </a:ext>
            </a:extLst>
          </p:cNvPr>
          <p:cNvSpPr>
            <a:spLocks noGrp="1"/>
          </p:cNvSpPr>
          <p:nvPr>
            <p:ph idx="1"/>
          </p:nvPr>
        </p:nvSpPr>
        <p:spPr/>
        <p:txBody>
          <a:bodyPr/>
          <a:lstStyle/>
          <a:p>
            <a:pPr marL="0" indent="0">
              <a:buNone/>
            </a:pPr>
            <a:r>
              <a:rPr lang="it-IT" dirty="0"/>
              <a:t>Tema verbale: tema verbale del perfetto senza la -i</a:t>
            </a:r>
          </a:p>
          <a:p>
            <a:pPr marL="0" indent="0">
              <a:buNone/>
            </a:pPr>
            <a:r>
              <a:rPr lang="it-IT" dirty="0"/>
              <a:t>Desinenza: equivale al verbo sum all’imperfetto</a:t>
            </a:r>
          </a:p>
          <a:p>
            <a:pPr marL="0" indent="0">
              <a:buNone/>
            </a:pPr>
            <a:endParaRPr lang="it-IT" dirty="0"/>
          </a:p>
        </p:txBody>
      </p:sp>
    </p:spTree>
    <p:extLst>
      <p:ext uri="{BB962C8B-B14F-4D97-AF65-F5344CB8AC3E}">
        <p14:creationId xmlns:p14="http://schemas.microsoft.com/office/powerpoint/2010/main" val="23907257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6ED61F-A6B1-85B7-C9A5-38DB82EC678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05628FA-29B6-C9F7-BD16-6631CEA474D9}"/>
              </a:ext>
            </a:extLst>
          </p:cNvPr>
          <p:cNvSpPr>
            <a:spLocks noGrp="1"/>
          </p:cNvSpPr>
          <p:nvPr>
            <p:ph idx="1"/>
          </p:nvPr>
        </p:nvSpPr>
        <p:spPr/>
        <p:txBody>
          <a:bodyPr/>
          <a:lstStyle/>
          <a:p>
            <a:pPr marL="0" indent="0">
              <a:buNone/>
            </a:pPr>
            <a:r>
              <a:rPr lang="it-IT" dirty="0"/>
              <a:t>Video-es-vidi-visum-ere 2 coniugazione</a:t>
            </a:r>
          </a:p>
          <a:p>
            <a:pPr marL="0" indent="0">
              <a:buNone/>
            </a:pPr>
            <a:endParaRPr lang="it-IT" dirty="0"/>
          </a:p>
          <a:p>
            <a:pPr marL="0" indent="0">
              <a:buNone/>
            </a:pPr>
            <a:r>
              <a:rPr lang="it-IT" dirty="0"/>
              <a:t>Vid-</a:t>
            </a:r>
            <a:r>
              <a:rPr lang="it-IT" dirty="0" err="1"/>
              <a:t>eram</a:t>
            </a:r>
            <a:endParaRPr lang="it-IT" dirty="0"/>
          </a:p>
          <a:p>
            <a:pPr marL="0" indent="0">
              <a:buNone/>
            </a:pPr>
            <a:r>
              <a:rPr lang="it-IT" dirty="0"/>
              <a:t>Vid-</a:t>
            </a:r>
            <a:r>
              <a:rPr lang="it-IT" dirty="0" err="1"/>
              <a:t>eras</a:t>
            </a:r>
            <a:endParaRPr lang="it-IT" dirty="0"/>
          </a:p>
          <a:p>
            <a:pPr marL="0" indent="0">
              <a:buNone/>
            </a:pPr>
            <a:r>
              <a:rPr lang="it-IT" dirty="0"/>
              <a:t>Vid-</a:t>
            </a:r>
            <a:r>
              <a:rPr lang="it-IT" dirty="0" err="1"/>
              <a:t>erat</a:t>
            </a:r>
            <a:endParaRPr lang="it-IT" dirty="0"/>
          </a:p>
          <a:p>
            <a:pPr marL="0" indent="0">
              <a:buNone/>
            </a:pPr>
            <a:r>
              <a:rPr lang="it-IT" dirty="0"/>
              <a:t>Vid-</a:t>
            </a:r>
            <a:r>
              <a:rPr lang="it-IT" dirty="0" err="1"/>
              <a:t>eramus</a:t>
            </a:r>
            <a:endParaRPr lang="it-IT" dirty="0"/>
          </a:p>
          <a:p>
            <a:pPr marL="0" indent="0">
              <a:buNone/>
            </a:pPr>
            <a:r>
              <a:rPr lang="it-IT" dirty="0"/>
              <a:t>Vid-</a:t>
            </a:r>
            <a:r>
              <a:rPr lang="it-IT" dirty="0" err="1"/>
              <a:t>eratis</a:t>
            </a:r>
            <a:endParaRPr lang="it-IT" dirty="0"/>
          </a:p>
          <a:p>
            <a:pPr marL="0" indent="0">
              <a:buNone/>
            </a:pPr>
            <a:r>
              <a:rPr lang="it-IT" dirty="0" err="1"/>
              <a:t>vid-erant</a:t>
            </a:r>
            <a:endParaRPr lang="it-IT" dirty="0"/>
          </a:p>
        </p:txBody>
      </p:sp>
    </p:spTree>
    <p:extLst>
      <p:ext uri="{BB962C8B-B14F-4D97-AF65-F5344CB8AC3E}">
        <p14:creationId xmlns:p14="http://schemas.microsoft.com/office/powerpoint/2010/main" val="9868227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E3F117-22B0-D548-9DF9-4E63F3D33512}"/>
              </a:ext>
            </a:extLst>
          </p:cNvPr>
          <p:cNvSpPr>
            <a:spLocks noGrp="1"/>
          </p:cNvSpPr>
          <p:nvPr>
            <p:ph type="title"/>
          </p:nvPr>
        </p:nvSpPr>
        <p:spPr/>
        <p:txBody>
          <a:bodyPr>
            <a:normAutofit/>
          </a:bodyPr>
          <a:lstStyle/>
          <a:p>
            <a:r>
              <a:rPr lang="it-IT" dirty="0"/>
              <a:t>PIUCCHEPERFETTO INDICATIVO</a:t>
            </a:r>
            <a:br>
              <a:rPr lang="it-IT" dirty="0"/>
            </a:br>
            <a:r>
              <a:rPr lang="it-IT" dirty="0"/>
              <a:t>III CONIUGAZIONE</a:t>
            </a:r>
          </a:p>
        </p:txBody>
      </p:sp>
      <p:sp>
        <p:nvSpPr>
          <p:cNvPr id="3" name="Segnaposto contenuto 2">
            <a:extLst>
              <a:ext uri="{FF2B5EF4-FFF2-40B4-BE49-F238E27FC236}">
                <a16:creationId xmlns:a16="http://schemas.microsoft.com/office/drawing/2014/main" id="{D1B31878-CE3E-2462-ABC9-D1E1777A121F}"/>
              </a:ext>
            </a:extLst>
          </p:cNvPr>
          <p:cNvSpPr>
            <a:spLocks noGrp="1"/>
          </p:cNvSpPr>
          <p:nvPr>
            <p:ph idx="1"/>
          </p:nvPr>
        </p:nvSpPr>
        <p:spPr/>
        <p:txBody>
          <a:bodyPr/>
          <a:lstStyle/>
          <a:p>
            <a:pPr marL="0" indent="0">
              <a:buNone/>
            </a:pPr>
            <a:r>
              <a:rPr lang="it-IT" dirty="0"/>
              <a:t>Tema verbale: tema verbale del perfetto senza la -i</a:t>
            </a:r>
          </a:p>
          <a:p>
            <a:pPr marL="0" indent="0">
              <a:buNone/>
            </a:pPr>
            <a:r>
              <a:rPr lang="it-IT" dirty="0"/>
              <a:t>Desinenza: equivale al verbo sum all’imperfetto</a:t>
            </a:r>
          </a:p>
          <a:p>
            <a:pPr marL="0" indent="0">
              <a:buNone/>
            </a:pPr>
            <a:endParaRPr lang="it-IT" dirty="0"/>
          </a:p>
        </p:txBody>
      </p:sp>
    </p:spTree>
    <p:extLst>
      <p:ext uri="{BB962C8B-B14F-4D97-AF65-F5344CB8AC3E}">
        <p14:creationId xmlns:p14="http://schemas.microsoft.com/office/powerpoint/2010/main" val="11632802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D3C136-F7C7-3C63-5CAF-761DCD78ED2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E5727F8-2CF1-37A0-8E72-DBC4D02E68D7}"/>
              </a:ext>
            </a:extLst>
          </p:cNvPr>
          <p:cNvSpPr>
            <a:spLocks noGrp="1"/>
          </p:cNvSpPr>
          <p:nvPr>
            <p:ph idx="1"/>
          </p:nvPr>
        </p:nvSpPr>
        <p:spPr/>
        <p:txBody>
          <a:bodyPr/>
          <a:lstStyle/>
          <a:p>
            <a:pPr marL="0" indent="0">
              <a:buNone/>
            </a:pPr>
            <a:r>
              <a:rPr lang="it-IT" dirty="0"/>
              <a:t>Lego-</a:t>
            </a:r>
            <a:r>
              <a:rPr lang="it-IT" dirty="0" err="1"/>
              <a:t>is</a:t>
            </a:r>
            <a:r>
              <a:rPr lang="it-IT" dirty="0"/>
              <a:t>-</a:t>
            </a:r>
            <a:r>
              <a:rPr lang="it-IT" dirty="0" err="1"/>
              <a:t>legi</a:t>
            </a:r>
            <a:r>
              <a:rPr lang="it-IT" dirty="0"/>
              <a:t>-</a:t>
            </a:r>
            <a:r>
              <a:rPr lang="it-IT" dirty="0" err="1"/>
              <a:t>lectum</a:t>
            </a:r>
            <a:r>
              <a:rPr lang="it-IT" dirty="0"/>
              <a:t>-ere 3 coniugazione</a:t>
            </a:r>
          </a:p>
          <a:p>
            <a:pPr marL="0" indent="0">
              <a:buNone/>
            </a:pPr>
            <a:endParaRPr lang="it-IT" dirty="0"/>
          </a:p>
          <a:p>
            <a:pPr marL="0" indent="0">
              <a:buNone/>
            </a:pPr>
            <a:r>
              <a:rPr lang="it-IT" dirty="0" err="1"/>
              <a:t>Legeram</a:t>
            </a:r>
            <a:endParaRPr lang="it-IT" dirty="0"/>
          </a:p>
          <a:p>
            <a:pPr marL="0" indent="0">
              <a:buNone/>
            </a:pPr>
            <a:r>
              <a:rPr lang="it-IT" dirty="0" err="1"/>
              <a:t>Legeras</a:t>
            </a:r>
            <a:endParaRPr lang="it-IT" dirty="0"/>
          </a:p>
          <a:p>
            <a:pPr marL="0" indent="0">
              <a:buNone/>
            </a:pPr>
            <a:r>
              <a:rPr lang="it-IT" dirty="0" err="1"/>
              <a:t>Legerat</a:t>
            </a:r>
            <a:endParaRPr lang="it-IT" dirty="0"/>
          </a:p>
          <a:p>
            <a:pPr marL="0" indent="0">
              <a:buNone/>
            </a:pPr>
            <a:r>
              <a:rPr lang="it-IT" dirty="0" err="1"/>
              <a:t>Legeramus</a:t>
            </a:r>
            <a:endParaRPr lang="it-IT" dirty="0"/>
          </a:p>
          <a:p>
            <a:pPr marL="0" indent="0">
              <a:buNone/>
            </a:pPr>
            <a:r>
              <a:rPr lang="it-IT" dirty="0" err="1"/>
              <a:t>Legeratis</a:t>
            </a:r>
            <a:endParaRPr lang="it-IT" dirty="0"/>
          </a:p>
          <a:p>
            <a:pPr marL="0" indent="0">
              <a:buNone/>
            </a:pPr>
            <a:r>
              <a:rPr lang="it-IT" dirty="0" err="1"/>
              <a:t>legerant</a:t>
            </a:r>
            <a:endParaRPr lang="it-IT" dirty="0"/>
          </a:p>
        </p:txBody>
      </p:sp>
    </p:spTree>
    <p:extLst>
      <p:ext uri="{BB962C8B-B14F-4D97-AF65-F5344CB8AC3E}">
        <p14:creationId xmlns:p14="http://schemas.microsoft.com/office/powerpoint/2010/main" val="33726735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30F9A-512E-9896-F354-20142AC6C6F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D91D87B-EA75-C080-EAA4-434FEEFC2A31}"/>
              </a:ext>
            </a:extLst>
          </p:cNvPr>
          <p:cNvSpPr>
            <a:spLocks noGrp="1"/>
          </p:cNvSpPr>
          <p:nvPr>
            <p:ph type="title"/>
          </p:nvPr>
        </p:nvSpPr>
        <p:spPr/>
        <p:txBody>
          <a:bodyPr/>
          <a:lstStyle/>
          <a:p>
            <a:r>
              <a:rPr lang="it-IT" dirty="0"/>
              <a:t>PIUCCHEPERFETTO INDICATIVO</a:t>
            </a:r>
            <a:br>
              <a:rPr lang="it-IT" dirty="0"/>
            </a:br>
            <a:r>
              <a:rPr lang="it-IT" dirty="0"/>
              <a:t>IV CONIUGAZIONE ATTIVA</a:t>
            </a:r>
          </a:p>
        </p:txBody>
      </p:sp>
      <p:sp>
        <p:nvSpPr>
          <p:cNvPr id="3" name="Segnaposto contenuto 2">
            <a:extLst>
              <a:ext uri="{FF2B5EF4-FFF2-40B4-BE49-F238E27FC236}">
                <a16:creationId xmlns:a16="http://schemas.microsoft.com/office/drawing/2014/main" id="{D86ADA20-F6FA-4316-09FE-E668ACA22218}"/>
              </a:ext>
            </a:extLst>
          </p:cNvPr>
          <p:cNvSpPr>
            <a:spLocks noGrp="1"/>
          </p:cNvSpPr>
          <p:nvPr>
            <p:ph idx="1"/>
          </p:nvPr>
        </p:nvSpPr>
        <p:spPr/>
        <p:txBody>
          <a:bodyPr/>
          <a:lstStyle/>
          <a:p>
            <a:pPr marL="0" indent="0">
              <a:buNone/>
            </a:pPr>
            <a:r>
              <a:rPr lang="it-IT" dirty="0"/>
              <a:t>Tema verbale: tema verbale del perfetto senza la -i</a:t>
            </a:r>
          </a:p>
          <a:p>
            <a:pPr marL="0" indent="0">
              <a:buNone/>
            </a:pPr>
            <a:r>
              <a:rPr lang="it-IT" dirty="0"/>
              <a:t>Desinenza: equivale al verbo sum all’imperfetto</a:t>
            </a:r>
          </a:p>
          <a:p>
            <a:pPr marL="0" indent="0">
              <a:buNone/>
            </a:pPr>
            <a:endParaRPr lang="it-IT" dirty="0"/>
          </a:p>
        </p:txBody>
      </p:sp>
    </p:spTree>
    <p:extLst>
      <p:ext uri="{BB962C8B-B14F-4D97-AF65-F5344CB8AC3E}">
        <p14:creationId xmlns:p14="http://schemas.microsoft.com/office/powerpoint/2010/main" val="25697849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A8CBB1-70E1-2C08-AFDA-04974C2754F7}"/>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E30708BE-FDB3-AD7B-6695-EECAAA48978C}"/>
              </a:ext>
            </a:extLst>
          </p:cNvPr>
          <p:cNvSpPr>
            <a:spLocks noGrp="1"/>
          </p:cNvSpPr>
          <p:nvPr>
            <p:ph idx="1"/>
          </p:nvPr>
        </p:nvSpPr>
        <p:spPr/>
        <p:txBody>
          <a:bodyPr/>
          <a:lstStyle/>
          <a:p>
            <a:pPr marL="0" indent="0">
              <a:buNone/>
            </a:pPr>
            <a:r>
              <a:rPr lang="it-IT" dirty="0"/>
              <a:t>Audio-</a:t>
            </a:r>
            <a:r>
              <a:rPr lang="it-IT" dirty="0" err="1"/>
              <a:t>is</a:t>
            </a:r>
            <a:r>
              <a:rPr lang="it-IT" dirty="0"/>
              <a:t>-ivi-</a:t>
            </a:r>
            <a:r>
              <a:rPr lang="it-IT" dirty="0" err="1"/>
              <a:t>itum</a:t>
            </a:r>
            <a:r>
              <a:rPr lang="it-IT" dirty="0"/>
              <a:t>-ire</a:t>
            </a:r>
          </a:p>
          <a:p>
            <a:pPr marL="0" indent="0">
              <a:buNone/>
            </a:pPr>
            <a:endParaRPr lang="it-IT" dirty="0"/>
          </a:p>
          <a:p>
            <a:pPr marL="0" indent="0">
              <a:buNone/>
            </a:pPr>
            <a:r>
              <a:rPr lang="it-IT" dirty="0" err="1"/>
              <a:t>Audiveram</a:t>
            </a:r>
            <a:endParaRPr lang="it-IT" dirty="0"/>
          </a:p>
          <a:p>
            <a:pPr marL="0" indent="0">
              <a:buNone/>
            </a:pPr>
            <a:r>
              <a:rPr lang="it-IT" dirty="0" err="1"/>
              <a:t>Audiveras</a:t>
            </a:r>
            <a:endParaRPr lang="it-IT" dirty="0"/>
          </a:p>
          <a:p>
            <a:pPr marL="0" indent="0">
              <a:buNone/>
            </a:pPr>
            <a:r>
              <a:rPr lang="it-IT" dirty="0" err="1"/>
              <a:t>Audiverat</a:t>
            </a:r>
            <a:endParaRPr lang="it-IT" dirty="0"/>
          </a:p>
          <a:p>
            <a:pPr marL="0" indent="0">
              <a:buNone/>
            </a:pPr>
            <a:r>
              <a:rPr lang="it-IT" dirty="0" err="1"/>
              <a:t>Audiveramus</a:t>
            </a:r>
            <a:endParaRPr lang="it-IT" dirty="0"/>
          </a:p>
          <a:p>
            <a:pPr marL="0" indent="0">
              <a:buNone/>
            </a:pPr>
            <a:r>
              <a:rPr lang="it-IT" dirty="0" err="1"/>
              <a:t>Audiveratis</a:t>
            </a:r>
            <a:endParaRPr lang="it-IT" dirty="0"/>
          </a:p>
          <a:p>
            <a:pPr marL="0" indent="0">
              <a:buNone/>
            </a:pPr>
            <a:r>
              <a:rPr lang="it-IT" dirty="0" err="1"/>
              <a:t>Audiverant</a:t>
            </a:r>
            <a:endParaRPr lang="it-IT" dirty="0"/>
          </a:p>
          <a:p>
            <a:pPr marL="0" indent="0">
              <a:buNone/>
            </a:pPr>
            <a:endParaRPr lang="it-IT" dirty="0"/>
          </a:p>
        </p:txBody>
      </p:sp>
    </p:spTree>
    <p:extLst>
      <p:ext uri="{BB962C8B-B14F-4D97-AF65-F5344CB8AC3E}">
        <p14:creationId xmlns:p14="http://schemas.microsoft.com/office/powerpoint/2010/main" val="26681650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764DB0-5D5C-F995-D4FA-F80ED03C49BB}"/>
              </a:ext>
            </a:extLst>
          </p:cNvPr>
          <p:cNvSpPr>
            <a:spLocks noGrp="1"/>
          </p:cNvSpPr>
          <p:nvPr>
            <p:ph type="title"/>
          </p:nvPr>
        </p:nvSpPr>
        <p:spPr/>
        <p:txBody>
          <a:bodyPr/>
          <a:lstStyle/>
          <a:p>
            <a:r>
              <a:rPr lang="it-IT" dirty="0"/>
              <a:t>PICCHEPERFETTO INDICATIVO</a:t>
            </a:r>
            <a:br>
              <a:rPr lang="it-IT" dirty="0"/>
            </a:br>
            <a:r>
              <a:rPr lang="it-IT" dirty="0"/>
              <a:t>I CONIUGAZIONE PASSIVA</a:t>
            </a:r>
          </a:p>
        </p:txBody>
      </p:sp>
      <p:sp>
        <p:nvSpPr>
          <p:cNvPr id="3" name="Segnaposto contenuto 2">
            <a:extLst>
              <a:ext uri="{FF2B5EF4-FFF2-40B4-BE49-F238E27FC236}">
                <a16:creationId xmlns:a16="http://schemas.microsoft.com/office/drawing/2014/main" id="{37CB8F6C-2C21-B1F9-3EBF-D9C6C52EE31F}"/>
              </a:ext>
            </a:extLst>
          </p:cNvPr>
          <p:cNvSpPr>
            <a:spLocks noGrp="1"/>
          </p:cNvSpPr>
          <p:nvPr>
            <p:ph idx="1"/>
          </p:nvPr>
        </p:nvSpPr>
        <p:spPr/>
        <p:txBody>
          <a:bodyPr>
            <a:normAutofit fontScale="85000" lnSpcReduction="20000"/>
          </a:bodyPr>
          <a:lstStyle/>
          <a:p>
            <a:pPr marL="0" indent="0">
              <a:buNone/>
            </a:pPr>
            <a:r>
              <a:rPr lang="it-IT" dirty="0"/>
              <a:t>Per formare il piuccheperfetto passivo :</a:t>
            </a:r>
          </a:p>
          <a:p>
            <a:pPr marL="0" indent="0">
              <a:buNone/>
            </a:pPr>
            <a:r>
              <a:rPr lang="it-IT" dirty="0"/>
              <a:t>Si usa il participio perfetto</a:t>
            </a:r>
          </a:p>
          <a:p>
            <a:pPr marL="0" indent="0">
              <a:buNone/>
            </a:pPr>
            <a:endParaRPr lang="it-IT" dirty="0"/>
          </a:p>
          <a:p>
            <a:pPr marL="0" indent="0">
              <a:buNone/>
            </a:pPr>
            <a:r>
              <a:rPr lang="it-IT" dirty="0"/>
              <a:t>FORMAZIONE DEL PARTICIPIO PERFETTO: </a:t>
            </a:r>
          </a:p>
          <a:p>
            <a:pPr marL="0" indent="0">
              <a:buNone/>
            </a:pPr>
            <a:r>
              <a:rPr lang="it-IT" dirty="0"/>
              <a:t>4 VOCE DEL PARADIGMA ( SUPINO) si elimina la desinenza –</a:t>
            </a:r>
            <a:r>
              <a:rPr lang="it-IT" dirty="0" err="1"/>
              <a:t>um</a:t>
            </a:r>
            <a:endParaRPr lang="it-IT" dirty="0"/>
          </a:p>
          <a:p>
            <a:pPr marL="0" indent="0">
              <a:buNone/>
            </a:pPr>
            <a:r>
              <a:rPr lang="it-IT" dirty="0"/>
              <a:t>E si aggiunge la desinenza degli aggettivi della I classe</a:t>
            </a:r>
          </a:p>
          <a:p>
            <a:pPr marL="0" indent="0">
              <a:buNone/>
            </a:pPr>
            <a:r>
              <a:rPr lang="it-IT" dirty="0"/>
              <a:t>-</a:t>
            </a:r>
            <a:r>
              <a:rPr lang="it-IT" dirty="0" err="1"/>
              <a:t>us</a:t>
            </a:r>
            <a:r>
              <a:rPr lang="it-IT" dirty="0"/>
              <a:t>-a-</a:t>
            </a:r>
            <a:r>
              <a:rPr lang="it-IT" dirty="0" err="1"/>
              <a:t>um</a:t>
            </a:r>
            <a:endParaRPr lang="it-IT" dirty="0"/>
          </a:p>
          <a:p>
            <a:pPr marL="0" indent="0">
              <a:buNone/>
            </a:pPr>
            <a:endParaRPr lang="it-IT" dirty="0"/>
          </a:p>
          <a:p>
            <a:pPr marL="0" indent="0">
              <a:buNone/>
            </a:pPr>
            <a:r>
              <a:rPr lang="it-IT" dirty="0"/>
              <a:t>Al participio perfetto si aggiunge il verbo sum all’imperfetto:</a:t>
            </a:r>
          </a:p>
          <a:p>
            <a:pPr marL="0" indent="0">
              <a:buNone/>
            </a:pPr>
            <a:r>
              <a:rPr lang="it-IT" dirty="0" err="1"/>
              <a:t>Eram</a:t>
            </a:r>
            <a:r>
              <a:rPr lang="it-IT" dirty="0"/>
              <a:t> </a:t>
            </a:r>
            <a:r>
              <a:rPr lang="it-IT" dirty="0" err="1"/>
              <a:t>eras</a:t>
            </a:r>
            <a:r>
              <a:rPr lang="it-IT" dirty="0"/>
              <a:t> </a:t>
            </a:r>
            <a:r>
              <a:rPr lang="it-IT" dirty="0" err="1"/>
              <a:t>erat</a:t>
            </a:r>
            <a:endParaRPr lang="it-IT" dirty="0"/>
          </a:p>
          <a:p>
            <a:pPr marL="0" indent="0">
              <a:buNone/>
            </a:pPr>
            <a:r>
              <a:rPr lang="it-IT" dirty="0" err="1"/>
              <a:t>Eramus</a:t>
            </a:r>
            <a:r>
              <a:rPr lang="it-IT" dirty="0"/>
              <a:t> </a:t>
            </a:r>
            <a:r>
              <a:rPr lang="it-IT" dirty="0" err="1"/>
              <a:t>eratis</a:t>
            </a:r>
            <a:r>
              <a:rPr lang="it-IT" dirty="0"/>
              <a:t> </a:t>
            </a:r>
            <a:r>
              <a:rPr lang="it-IT" dirty="0" err="1"/>
              <a:t>erant</a:t>
            </a: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16309424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C2B356-E372-0E03-EB51-CA328513E88D}"/>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74ED58F5-8AAD-AF6A-73E7-1ABD0C0C0393}"/>
              </a:ext>
            </a:extLst>
          </p:cNvPr>
          <p:cNvSpPr>
            <a:spLocks noGrp="1"/>
          </p:cNvSpPr>
          <p:nvPr>
            <p:ph idx="1"/>
          </p:nvPr>
        </p:nvSpPr>
        <p:spPr/>
        <p:txBody>
          <a:bodyPr/>
          <a:lstStyle/>
          <a:p>
            <a:pPr marL="0" indent="0">
              <a:buNone/>
            </a:pPr>
            <a:r>
              <a:rPr lang="it-IT" dirty="0"/>
              <a:t>Laudo-</a:t>
            </a:r>
            <a:r>
              <a:rPr lang="it-IT" dirty="0" err="1"/>
              <a:t>as</a:t>
            </a:r>
            <a:r>
              <a:rPr lang="it-IT" dirty="0"/>
              <a:t>-avi </a:t>
            </a:r>
            <a:r>
              <a:rPr lang="it-IT" dirty="0" err="1"/>
              <a:t>atum</a:t>
            </a:r>
            <a:r>
              <a:rPr lang="it-IT" dirty="0"/>
              <a:t> are 1 coniugazione</a:t>
            </a:r>
          </a:p>
          <a:p>
            <a:pPr marL="0" indent="0">
              <a:buNone/>
            </a:pPr>
            <a:endParaRPr lang="it-IT" dirty="0"/>
          </a:p>
          <a:p>
            <a:pPr marL="0" indent="0">
              <a:buNone/>
            </a:pPr>
            <a:r>
              <a:rPr lang="it-IT" dirty="0" err="1"/>
              <a:t>Laudatus</a:t>
            </a:r>
            <a:r>
              <a:rPr lang="it-IT" dirty="0"/>
              <a:t> a </a:t>
            </a:r>
            <a:r>
              <a:rPr lang="it-IT" dirty="0" err="1"/>
              <a:t>um</a:t>
            </a:r>
            <a:r>
              <a:rPr lang="it-IT" dirty="0"/>
              <a:t> </a:t>
            </a:r>
            <a:r>
              <a:rPr lang="it-IT" dirty="0" err="1"/>
              <a:t>eram</a:t>
            </a:r>
            <a:r>
              <a:rPr lang="it-IT" dirty="0"/>
              <a:t> </a:t>
            </a:r>
            <a:r>
              <a:rPr lang="it-IT" dirty="0" err="1"/>
              <a:t>eras</a:t>
            </a:r>
            <a:r>
              <a:rPr lang="it-IT" dirty="0"/>
              <a:t> </a:t>
            </a:r>
            <a:r>
              <a:rPr lang="it-IT" dirty="0" err="1"/>
              <a:t>erat</a:t>
            </a:r>
            <a:endParaRPr lang="it-IT" dirty="0"/>
          </a:p>
          <a:p>
            <a:pPr marL="0" indent="0">
              <a:buNone/>
            </a:pPr>
            <a:r>
              <a:rPr lang="it-IT" dirty="0"/>
              <a:t>Laudati-</a:t>
            </a:r>
            <a:r>
              <a:rPr lang="it-IT" dirty="0" err="1"/>
              <a:t>ae</a:t>
            </a:r>
            <a:r>
              <a:rPr lang="it-IT" dirty="0"/>
              <a:t>-a </a:t>
            </a:r>
            <a:r>
              <a:rPr lang="it-IT" dirty="0" err="1"/>
              <a:t>eramus</a:t>
            </a:r>
            <a:r>
              <a:rPr lang="it-IT" dirty="0"/>
              <a:t> </a:t>
            </a:r>
            <a:r>
              <a:rPr lang="it-IT" dirty="0" err="1"/>
              <a:t>eratis</a:t>
            </a:r>
            <a:r>
              <a:rPr lang="it-IT" dirty="0"/>
              <a:t> </a:t>
            </a:r>
            <a:r>
              <a:rPr lang="it-IT" dirty="0" err="1"/>
              <a:t>erant</a:t>
            </a: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Tree>
    <p:extLst>
      <p:ext uri="{BB962C8B-B14F-4D97-AF65-F5344CB8AC3E}">
        <p14:creationId xmlns:p14="http://schemas.microsoft.com/office/powerpoint/2010/main" val="33207946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E10885-D53C-E80C-686A-B3C66DE91FE2}"/>
              </a:ext>
            </a:extLst>
          </p:cNvPr>
          <p:cNvSpPr>
            <a:spLocks noGrp="1"/>
          </p:cNvSpPr>
          <p:nvPr>
            <p:ph type="title"/>
          </p:nvPr>
        </p:nvSpPr>
        <p:spPr/>
        <p:txBody>
          <a:bodyPr/>
          <a:lstStyle/>
          <a:p>
            <a:r>
              <a:rPr lang="it-IT" dirty="0"/>
              <a:t>PIUCCHEPERFETTO INDICATIVO </a:t>
            </a:r>
            <a:br>
              <a:rPr lang="it-IT" dirty="0"/>
            </a:br>
            <a:r>
              <a:rPr lang="it-IT" dirty="0"/>
              <a:t>II CONIUGAZIONE PASSIVA</a:t>
            </a:r>
          </a:p>
        </p:txBody>
      </p:sp>
      <p:sp>
        <p:nvSpPr>
          <p:cNvPr id="3" name="Segnaposto contenuto 2">
            <a:extLst>
              <a:ext uri="{FF2B5EF4-FFF2-40B4-BE49-F238E27FC236}">
                <a16:creationId xmlns:a16="http://schemas.microsoft.com/office/drawing/2014/main" id="{7875B4AD-A9FB-39B3-E4C4-BD2B780EF4AD}"/>
              </a:ext>
            </a:extLst>
          </p:cNvPr>
          <p:cNvSpPr>
            <a:spLocks noGrp="1"/>
          </p:cNvSpPr>
          <p:nvPr>
            <p:ph idx="1"/>
          </p:nvPr>
        </p:nvSpPr>
        <p:spPr/>
        <p:txBody>
          <a:bodyPr/>
          <a:lstStyle/>
          <a:p>
            <a:pPr marL="0" indent="0">
              <a:buNone/>
            </a:pPr>
            <a:r>
              <a:rPr lang="it-IT" dirty="0"/>
              <a:t>MONEO-es-</a:t>
            </a:r>
            <a:r>
              <a:rPr lang="it-IT" dirty="0" err="1"/>
              <a:t>monui</a:t>
            </a:r>
            <a:r>
              <a:rPr lang="it-IT" dirty="0"/>
              <a:t>-</a:t>
            </a:r>
            <a:r>
              <a:rPr lang="it-IT" dirty="0" err="1"/>
              <a:t>monitum</a:t>
            </a:r>
            <a:r>
              <a:rPr lang="it-IT" dirty="0"/>
              <a:t>-ere 2 coniugazione</a:t>
            </a:r>
          </a:p>
          <a:p>
            <a:pPr marL="0" indent="0">
              <a:buNone/>
            </a:pPr>
            <a:endParaRPr lang="it-IT" dirty="0"/>
          </a:p>
          <a:p>
            <a:pPr marL="0" indent="0">
              <a:buNone/>
            </a:pPr>
            <a:r>
              <a:rPr lang="it-IT" dirty="0" err="1"/>
              <a:t>Monitus</a:t>
            </a:r>
            <a:r>
              <a:rPr lang="it-IT" dirty="0"/>
              <a:t> –a-</a:t>
            </a:r>
            <a:r>
              <a:rPr lang="it-IT" dirty="0" err="1"/>
              <a:t>um</a:t>
            </a:r>
            <a:r>
              <a:rPr lang="it-IT" dirty="0"/>
              <a:t> </a:t>
            </a:r>
            <a:r>
              <a:rPr lang="it-IT" dirty="0" err="1"/>
              <a:t>eram</a:t>
            </a:r>
            <a:r>
              <a:rPr lang="it-IT" dirty="0"/>
              <a:t> </a:t>
            </a:r>
            <a:r>
              <a:rPr lang="it-IT" dirty="0" err="1"/>
              <a:t>eras</a:t>
            </a:r>
            <a:r>
              <a:rPr lang="it-IT" dirty="0"/>
              <a:t> </a:t>
            </a:r>
            <a:r>
              <a:rPr lang="it-IT" dirty="0" err="1"/>
              <a:t>erat</a:t>
            </a:r>
            <a:r>
              <a:rPr lang="it-IT" dirty="0"/>
              <a:t> </a:t>
            </a:r>
          </a:p>
          <a:p>
            <a:pPr marL="0" indent="0">
              <a:buNone/>
            </a:pPr>
            <a:r>
              <a:rPr lang="it-IT" dirty="0"/>
              <a:t>Moniti-</a:t>
            </a:r>
            <a:r>
              <a:rPr lang="it-IT" dirty="0" err="1"/>
              <a:t>ae</a:t>
            </a:r>
            <a:r>
              <a:rPr lang="it-IT" dirty="0"/>
              <a:t>-a </a:t>
            </a:r>
            <a:r>
              <a:rPr lang="it-IT" dirty="0" err="1"/>
              <a:t>eramus</a:t>
            </a:r>
            <a:r>
              <a:rPr lang="it-IT" dirty="0"/>
              <a:t> </a:t>
            </a:r>
            <a:r>
              <a:rPr lang="it-IT" dirty="0" err="1"/>
              <a:t>eratis</a:t>
            </a:r>
            <a:r>
              <a:rPr lang="it-IT" dirty="0"/>
              <a:t> </a:t>
            </a:r>
            <a:r>
              <a:rPr lang="it-IT" dirty="0" err="1"/>
              <a:t>erant</a:t>
            </a:r>
            <a:endParaRPr lang="it-IT" dirty="0"/>
          </a:p>
          <a:p>
            <a:pPr marL="0" indent="0">
              <a:buNone/>
            </a:pPr>
            <a:endParaRPr lang="it-IT" dirty="0"/>
          </a:p>
        </p:txBody>
      </p:sp>
    </p:spTree>
    <p:extLst>
      <p:ext uri="{BB962C8B-B14F-4D97-AF65-F5344CB8AC3E}">
        <p14:creationId xmlns:p14="http://schemas.microsoft.com/office/powerpoint/2010/main" val="38734714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B0BBF8-6598-AA0C-FF95-A3AB869BD797}"/>
              </a:ext>
            </a:extLst>
          </p:cNvPr>
          <p:cNvSpPr>
            <a:spLocks noGrp="1"/>
          </p:cNvSpPr>
          <p:nvPr>
            <p:ph type="title"/>
          </p:nvPr>
        </p:nvSpPr>
        <p:spPr/>
        <p:txBody>
          <a:bodyPr/>
          <a:lstStyle/>
          <a:p>
            <a:r>
              <a:rPr lang="it-IT" dirty="0"/>
              <a:t>PIUCCHEPERFETTO INDICATIVO</a:t>
            </a:r>
            <a:br>
              <a:rPr lang="it-IT" dirty="0"/>
            </a:br>
            <a:r>
              <a:rPr lang="it-IT" dirty="0"/>
              <a:t>III CONIUGAZIONE PASSIVA</a:t>
            </a:r>
          </a:p>
        </p:txBody>
      </p:sp>
      <p:sp>
        <p:nvSpPr>
          <p:cNvPr id="3" name="Segnaposto contenuto 2">
            <a:extLst>
              <a:ext uri="{FF2B5EF4-FFF2-40B4-BE49-F238E27FC236}">
                <a16:creationId xmlns:a16="http://schemas.microsoft.com/office/drawing/2014/main" id="{67A6AD7C-D214-20AD-7DE9-A800633C1E4C}"/>
              </a:ext>
            </a:extLst>
          </p:cNvPr>
          <p:cNvSpPr>
            <a:spLocks noGrp="1"/>
          </p:cNvSpPr>
          <p:nvPr>
            <p:ph idx="1"/>
          </p:nvPr>
        </p:nvSpPr>
        <p:spPr/>
        <p:txBody>
          <a:bodyPr/>
          <a:lstStyle/>
          <a:p>
            <a:pPr marL="0" indent="0">
              <a:buNone/>
            </a:pPr>
            <a:r>
              <a:rPr lang="it-IT" dirty="0"/>
              <a:t>Lego-</a:t>
            </a:r>
            <a:r>
              <a:rPr lang="it-IT" dirty="0" err="1"/>
              <a:t>is</a:t>
            </a:r>
            <a:r>
              <a:rPr lang="it-IT" dirty="0"/>
              <a:t>-</a:t>
            </a:r>
            <a:r>
              <a:rPr lang="it-IT" dirty="0" err="1"/>
              <a:t>legi</a:t>
            </a:r>
            <a:r>
              <a:rPr lang="it-IT" dirty="0"/>
              <a:t>-</a:t>
            </a:r>
            <a:r>
              <a:rPr lang="it-IT" dirty="0" err="1"/>
              <a:t>lectum</a:t>
            </a:r>
            <a:r>
              <a:rPr lang="it-IT" dirty="0"/>
              <a:t>-ere 3 coniugazione</a:t>
            </a:r>
          </a:p>
          <a:p>
            <a:pPr marL="0" indent="0">
              <a:buNone/>
            </a:pPr>
            <a:r>
              <a:rPr lang="it-IT" dirty="0" err="1"/>
              <a:t>Lectus</a:t>
            </a:r>
            <a:r>
              <a:rPr lang="it-IT" dirty="0"/>
              <a:t>-a-</a:t>
            </a:r>
            <a:r>
              <a:rPr lang="it-IT" dirty="0" err="1"/>
              <a:t>um</a:t>
            </a:r>
            <a:r>
              <a:rPr lang="it-IT" dirty="0"/>
              <a:t> </a:t>
            </a:r>
            <a:r>
              <a:rPr lang="it-IT" dirty="0" err="1"/>
              <a:t>eram</a:t>
            </a:r>
            <a:r>
              <a:rPr lang="it-IT" dirty="0"/>
              <a:t> </a:t>
            </a:r>
            <a:r>
              <a:rPr lang="it-IT" dirty="0" err="1"/>
              <a:t>eras</a:t>
            </a:r>
            <a:r>
              <a:rPr lang="it-IT" dirty="0"/>
              <a:t> </a:t>
            </a:r>
            <a:r>
              <a:rPr lang="it-IT" dirty="0" err="1"/>
              <a:t>erat</a:t>
            </a:r>
            <a:endParaRPr lang="it-IT" dirty="0"/>
          </a:p>
          <a:p>
            <a:pPr marL="0" indent="0">
              <a:buNone/>
            </a:pPr>
            <a:r>
              <a:rPr lang="it-IT" dirty="0" err="1"/>
              <a:t>Lecti</a:t>
            </a:r>
            <a:r>
              <a:rPr lang="it-IT" dirty="0"/>
              <a:t>-</a:t>
            </a:r>
            <a:r>
              <a:rPr lang="it-IT" dirty="0" err="1"/>
              <a:t>ae</a:t>
            </a:r>
            <a:r>
              <a:rPr lang="it-IT" dirty="0"/>
              <a:t>-a </a:t>
            </a:r>
            <a:r>
              <a:rPr lang="it-IT" dirty="0" err="1"/>
              <a:t>eramus</a:t>
            </a:r>
            <a:r>
              <a:rPr lang="it-IT" dirty="0"/>
              <a:t> </a:t>
            </a:r>
            <a:r>
              <a:rPr lang="it-IT" dirty="0" err="1"/>
              <a:t>eratis</a:t>
            </a:r>
            <a:r>
              <a:rPr lang="it-IT" dirty="0"/>
              <a:t> </a:t>
            </a:r>
            <a:r>
              <a:rPr lang="it-IT" dirty="0" err="1"/>
              <a:t>erant</a:t>
            </a:r>
            <a:endParaRPr lang="it-IT" dirty="0"/>
          </a:p>
          <a:p>
            <a:pPr marL="0" indent="0">
              <a:buNone/>
            </a:pPr>
            <a:endParaRPr lang="it-IT" dirty="0"/>
          </a:p>
        </p:txBody>
      </p:sp>
    </p:spTree>
    <p:extLst>
      <p:ext uri="{BB962C8B-B14F-4D97-AF65-F5344CB8AC3E}">
        <p14:creationId xmlns:p14="http://schemas.microsoft.com/office/powerpoint/2010/main" val="5857954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4F3DBB-BC27-955B-0130-C6BCE206317E}"/>
              </a:ext>
            </a:extLst>
          </p:cNvPr>
          <p:cNvSpPr>
            <a:spLocks noGrp="1"/>
          </p:cNvSpPr>
          <p:nvPr>
            <p:ph type="title"/>
          </p:nvPr>
        </p:nvSpPr>
        <p:spPr/>
        <p:txBody>
          <a:bodyPr/>
          <a:lstStyle/>
          <a:p>
            <a:r>
              <a:rPr lang="it-IT" dirty="0" err="1"/>
              <a:t>PiuCCHEPERFETTO</a:t>
            </a:r>
            <a:r>
              <a:rPr lang="it-IT" dirty="0"/>
              <a:t> INDICATIVO</a:t>
            </a:r>
            <a:br>
              <a:rPr lang="it-IT" dirty="0"/>
            </a:br>
            <a:r>
              <a:rPr lang="it-IT" dirty="0"/>
              <a:t>IV CONIUGAZIONE</a:t>
            </a:r>
          </a:p>
        </p:txBody>
      </p:sp>
      <p:sp>
        <p:nvSpPr>
          <p:cNvPr id="3" name="Segnaposto contenuto 2">
            <a:extLst>
              <a:ext uri="{FF2B5EF4-FFF2-40B4-BE49-F238E27FC236}">
                <a16:creationId xmlns:a16="http://schemas.microsoft.com/office/drawing/2014/main" id="{821216B7-4018-D1B5-6F04-15FD6D24B70A}"/>
              </a:ext>
            </a:extLst>
          </p:cNvPr>
          <p:cNvSpPr>
            <a:spLocks noGrp="1"/>
          </p:cNvSpPr>
          <p:nvPr>
            <p:ph idx="1"/>
          </p:nvPr>
        </p:nvSpPr>
        <p:spPr/>
        <p:txBody>
          <a:bodyPr/>
          <a:lstStyle/>
          <a:p>
            <a:pPr marL="0" indent="0">
              <a:buNone/>
            </a:pPr>
            <a:r>
              <a:rPr lang="it-IT" dirty="0"/>
              <a:t>Audio-</a:t>
            </a:r>
            <a:r>
              <a:rPr lang="it-IT" dirty="0" err="1"/>
              <a:t>is</a:t>
            </a:r>
            <a:r>
              <a:rPr lang="it-IT" dirty="0"/>
              <a:t>-ivi-</a:t>
            </a:r>
            <a:r>
              <a:rPr lang="it-IT" dirty="0" err="1"/>
              <a:t>itum</a:t>
            </a:r>
            <a:r>
              <a:rPr lang="it-IT" dirty="0"/>
              <a:t> 4 coniugazione </a:t>
            </a:r>
          </a:p>
          <a:p>
            <a:pPr marL="0" indent="0">
              <a:buNone/>
            </a:pPr>
            <a:endParaRPr lang="it-IT" dirty="0"/>
          </a:p>
          <a:p>
            <a:pPr marL="0" indent="0">
              <a:buNone/>
            </a:pPr>
            <a:r>
              <a:rPr lang="it-IT" dirty="0" err="1"/>
              <a:t>Auditus</a:t>
            </a:r>
            <a:r>
              <a:rPr lang="it-IT" dirty="0"/>
              <a:t>-a-</a:t>
            </a:r>
            <a:r>
              <a:rPr lang="it-IT" dirty="0" err="1"/>
              <a:t>um</a:t>
            </a:r>
            <a:r>
              <a:rPr lang="it-IT" dirty="0"/>
              <a:t> </a:t>
            </a:r>
            <a:r>
              <a:rPr lang="it-IT" dirty="0" err="1"/>
              <a:t>eram</a:t>
            </a:r>
            <a:r>
              <a:rPr lang="it-IT" dirty="0"/>
              <a:t> </a:t>
            </a:r>
            <a:r>
              <a:rPr lang="it-IT" dirty="0" err="1"/>
              <a:t>eras</a:t>
            </a:r>
            <a:r>
              <a:rPr lang="it-IT" dirty="0"/>
              <a:t> </a:t>
            </a:r>
            <a:r>
              <a:rPr lang="it-IT" dirty="0" err="1"/>
              <a:t>erat</a:t>
            </a:r>
            <a:endParaRPr lang="it-IT" dirty="0"/>
          </a:p>
          <a:p>
            <a:pPr marL="0" indent="0">
              <a:buNone/>
            </a:pPr>
            <a:r>
              <a:rPr lang="it-IT" dirty="0"/>
              <a:t>Auditi-</a:t>
            </a:r>
            <a:r>
              <a:rPr lang="it-IT" dirty="0" err="1"/>
              <a:t>ae</a:t>
            </a:r>
            <a:r>
              <a:rPr lang="it-IT" dirty="0"/>
              <a:t>-a </a:t>
            </a:r>
            <a:r>
              <a:rPr lang="it-IT" dirty="0" err="1"/>
              <a:t>eramus</a:t>
            </a:r>
            <a:r>
              <a:rPr lang="it-IT" dirty="0"/>
              <a:t> </a:t>
            </a:r>
            <a:r>
              <a:rPr lang="it-IT" dirty="0" err="1"/>
              <a:t>eratis</a:t>
            </a:r>
            <a:r>
              <a:rPr lang="it-IT" dirty="0"/>
              <a:t> </a:t>
            </a:r>
            <a:r>
              <a:rPr lang="it-IT" dirty="0" err="1"/>
              <a:t>erant</a:t>
            </a:r>
            <a:endParaRPr lang="it-IT" dirty="0"/>
          </a:p>
          <a:p>
            <a:pPr marL="0" indent="0">
              <a:buNone/>
            </a:pPr>
            <a:endParaRPr lang="it-IT" dirty="0"/>
          </a:p>
        </p:txBody>
      </p:sp>
    </p:spTree>
    <p:extLst>
      <p:ext uri="{BB962C8B-B14F-4D97-AF65-F5344CB8AC3E}">
        <p14:creationId xmlns:p14="http://schemas.microsoft.com/office/powerpoint/2010/main" val="17677355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2BC406-E895-2CE7-1009-89D8991FABB7}"/>
              </a:ext>
            </a:extLst>
          </p:cNvPr>
          <p:cNvSpPr>
            <a:spLocks noGrp="1"/>
          </p:cNvSpPr>
          <p:nvPr>
            <p:ph type="title"/>
          </p:nvPr>
        </p:nvSpPr>
        <p:spPr/>
        <p:txBody>
          <a:bodyPr/>
          <a:lstStyle/>
          <a:p>
            <a:r>
              <a:rPr lang="it-IT" dirty="0"/>
              <a:t>AGGETTIVI DELLA II CLASSE</a:t>
            </a:r>
          </a:p>
        </p:txBody>
      </p:sp>
      <p:sp>
        <p:nvSpPr>
          <p:cNvPr id="3" name="Segnaposto contenuto 2">
            <a:extLst>
              <a:ext uri="{FF2B5EF4-FFF2-40B4-BE49-F238E27FC236}">
                <a16:creationId xmlns:a16="http://schemas.microsoft.com/office/drawing/2014/main" id="{6ED1A8AE-0CEA-AFE3-E6A3-C892DBC24252}"/>
              </a:ext>
            </a:extLst>
          </p:cNvPr>
          <p:cNvSpPr>
            <a:spLocks noGrp="1"/>
          </p:cNvSpPr>
          <p:nvPr>
            <p:ph idx="1"/>
          </p:nvPr>
        </p:nvSpPr>
        <p:spPr/>
        <p:txBody>
          <a:bodyPr/>
          <a:lstStyle/>
          <a:p>
            <a:pPr>
              <a:buFontTx/>
              <a:buChar char="-"/>
            </a:pPr>
            <a:r>
              <a:rPr lang="it-IT" dirty="0"/>
              <a:t>Gli aggettivi della II classe si declinano secondo la III declinazione:</a:t>
            </a:r>
          </a:p>
          <a:p>
            <a:pPr marL="0" indent="0">
              <a:buNone/>
            </a:pPr>
            <a:r>
              <a:rPr lang="it-IT" dirty="0"/>
              <a:t>Singolare e nel plurale</a:t>
            </a:r>
          </a:p>
          <a:p>
            <a:pPr marL="0" indent="0">
              <a:buNone/>
            </a:pPr>
            <a:r>
              <a:rPr lang="it-IT" dirty="0"/>
              <a:t>Maschile femminile e neutro</a:t>
            </a:r>
          </a:p>
          <a:p>
            <a:pPr marL="0" indent="0">
              <a:buNone/>
            </a:pPr>
            <a:endParaRPr lang="it-IT" dirty="0"/>
          </a:p>
          <a:p>
            <a:pPr>
              <a:buFontTx/>
              <a:buChar char="-"/>
            </a:pPr>
            <a:r>
              <a:rPr lang="it-IT" dirty="0"/>
              <a:t>Tre gruppi di aggettivi della II classe</a:t>
            </a:r>
          </a:p>
          <a:p>
            <a:pPr marL="0" indent="0">
              <a:buNone/>
            </a:pPr>
            <a:r>
              <a:rPr lang="it-IT" dirty="0"/>
              <a:t>Aggettivi a 3 uscite:</a:t>
            </a:r>
          </a:p>
          <a:p>
            <a:pPr marL="0" indent="0">
              <a:buNone/>
            </a:pPr>
            <a:r>
              <a:rPr lang="it-IT" dirty="0"/>
              <a:t>Come gli aggettivi della I classe hanno la </a:t>
            </a:r>
            <a:r>
              <a:rPr lang="it-IT" dirty="0" err="1"/>
              <a:t>caretteristica</a:t>
            </a:r>
            <a:r>
              <a:rPr lang="it-IT" dirty="0"/>
              <a:t> di avere una desinenza diversa per ogni genere ( maschile – femminile e neutro)</a:t>
            </a:r>
          </a:p>
          <a:p>
            <a:pPr marL="0" indent="0">
              <a:buNone/>
            </a:pPr>
            <a:endParaRPr lang="it-IT" dirty="0"/>
          </a:p>
        </p:txBody>
      </p:sp>
    </p:spTree>
    <p:extLst>
      <p:ext uri="{BB962C8B-B14F-4D97-AF65-F5344CB8AC3E}">
        <p14:creationId xmlns:p14="http://schemas.microsoft.com/office/powerpoint/2010/main" val="264666542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54B41D0-B381-8DF1-C2B2-A6E55332BBA6}"/>
              </a:ext>
            </a:extLst>
          </p:cNvPr>
          <p:cNvSpPr>
            <a:spLocks noGrp="1"/>
          </p:cNvSpPr>
          <p:nvPr>
            <p:ph idx="1"/>
          </p:nvPr>
        </p:nvSpPr>
        <p:spPr>
          <a:xfrm>
            <a:off x="838200" y="527901"/>
            <a:ext cx="10515600" cy="5545367"/>
          </a:xfrm>
        </p:spPr>
        <p:txBody>
          <a:bodyPr>
            <a:normAutofit fontScale="55000" lnSpcReduction="20000"/>
          </a:bodyPr>
          <a:lstStyle/>
          <a:p>
            <a:pPr marL="0" indent="0">
              <a:buNone/>
            </a:pPr>
            <a:r>
              <a:rPr lang="it-IT" dirty="0" err="1"/>
              <a:t>Alacer</a:t>
            </a:r>
            <a:r>
              <a:rPr lang="it-IT" dirty="0"/>
              <a:t>			</a:t>
            </a:r>
            <a:r>
              <a:rPr lang="it-IT" dirty="0" err="1"/>
              <a:t>alacris</a:t>
            </a:r>
            <a:r>
              <a:rPr lang="it-IT" dirty="0"/>
              <a:t>		alacre</a:t>
            </a:r>
          </a:p>
          <a:p>
            <a:pPr marL="0" indent="0">
              <a:buNone/>
            </a:pPr>
            <a:r>
              <a:rPr lang="it-IT" dirty="0" err="1"/>
              <a:t>Alacr-is</a:t>
            </a:r>
            <a:r>
              <a:rPr lang="it-IT" dirty="0"/>
              <a:t>			</a:t>
            </a:r>
            <a:r>
              <a:rPr lang="it-IT" dirty="0" err="1"/>
              <a:t>alacris</a:t>
            </a:r>
            <a:r>
              <a:rPr lang="it-IT" dirty="0"/>
              <a:t>		</a:t>
            </a:r>
            <a:r>
              <a:rPr lang="it-IT" dirty="0" err="1"/>
              <a:t>alacr-is</a:t>
            </a:r>
            <a:endParaRPr lang="it-IT" dirty="0"/>
          </a:p>
          <a:p>
            <a:pPr marL="0" indent="0">
              <a:buNone/>
            </a:pPr>
            <a:r>
              <a:rPr lang="it-IT" dirty="0" err="1"/>
              <a:t>Alacr</a:t>
            </a:r>
            <a:r>
              <a:rPr lang="it-IT" dirty="0"/>
              <a:t>-i			</a:t>
            </a:r>
            <a:r>
              <a:rPr lang="it-IT" dirty="0" err="1"/>
              <a:t>alacr</a:t>
            </a:r>
            <a:r>
              <a:rPr lang="it-IT" dirty="0"/>
              <a:t>-i 		</a:t>
            </a:r>
            <a:r>
              <a:rPr lang="it-IT" dirty="0" err="1"/>
              <a:t>alacr</a:t>
            </a:r>
            <a:r>
              <a:rPr lang="it-IT" dirty="0"/>
              <a:t>-i</a:t>
            </a:r>
          </a:p>
          <a:p>
            <a:pPr marL="0" indent="0">
              <a:buNone/>
            </a:pPr>
            <a:r>
              <a:rPr lang="it-IT" dirty="0" err="1"/>
              <a:t>Alacr</a:t>
            </a:r>
            <a:r>
              <a:rPr lang="it-IT" dirty="0"/>
              <a:t>-em			</a:t>
            </a:r>
            <a:r>
              <a:rPr lang="it-IT" dirty="0" err="1"/>
              <a:t>alacr</a:t>
            </a:r>
            <a:r>
              <a:rPr lang="it-IT" dirty="0"/>
              <a:t>-em		alacre</a:t>
            </a:r>
          </a:p>
          <a:p>
            <a:pPr marL="0" indent="0">
              <a:buNone/>
            </a:pPr>
            <a:r>
              <a:rPr lang="it-IT" dirty="0" err="1"/>
              <a:t>Alacer</a:t>
            </a:r>
            <a:r>
              <a:rPr lang="it-IT" dirty="0"/>
              <a:t>			</a:t>
            </a:r>
            <a:r>
              <a:rPr lang="it-IT" dirty="0" err="1"/>
              <a:t>alacris</a:t>
            </a:r>
            <a:r>
              <a:rPr lang="it-IT" dirty="0"/>
              <a:t>		alacre</a:t>
            </a:r>
          </a:p>
          <a:p>
            <a:pPr marL="0" indent="0">
              <a:buNone/>
            </a:pPr>
            <a:r>
              <a:rPr lang="it-IT" dirty="0" err="1"/>
              <a:t>Alacr</a:t>
            </a:r>
            <a:r>
              <a:rPr lang="it-IT" dirty="0"/>
              <a:t>-i			</a:t>
            </a:r>
            <a:r>
              <a:rPr lang="it-IT" dirty="0" err="1"/>
              <a:t>alacr</a:t>
            </a:r>
            <a:r>
              <a:rPr lang="it-IT" dirty="0"/>
              <a:t>-i 		</a:t>
            </a:r>
            <a:r>
              <a:rPr lang="it-IT" dirty="0" err="1"/>
              <a:t>alacr</a:t>
            </a:r>
            <a:r>
              <a:rPr lang="it-IT" dirty="0"/>
              <a:t>-i</a:t>
            </a:r>
          </a:p>
          <a:p>
            <a:pPr marL="0" indent="0">
              <a:buNone/>
            </a:pPr>
            <a:endParaRPr lang="it-IT" dirty="0"/>
          </a:p>
          <a:p>
            <a:pPr marL="0" indent="0">
              <a:buNone/>
            </a:pPr>
            <a:r>
              <a:rPr lang="it-IT" dirty="0" err="1"/>
              <a:t>Alacr</a:t>
            </a:r>
            <a:r>
              <a:rPr lang="it-IT" dirty="0"/>
              <a:t>-es			</a:t>
            </a:r>
            <a:r>
              <a:rPr lang="it-IT" dirty="0" err="1"/>
              <a:t>alacr</a:t>
            </a:r>
            <a:r>
              <a:rPr lang="it-IT" dirty="0"/>
              <a:t>-es		</a:t>
            </a:r>
            <a:r>
              <a:rPr lang="it-IT" dirty="0" err="1"/>
              <a:t>alacr-ia</a:t>
            </a:r>
            <a:endParaRPr lang="it-IT" dirty="0"/>
          </a:p>
          <a:p>
            <a:pPr marL="0" indent="0">
              <a:buNone/>
            </a:pPr>
            <a:r>
              <a:rPr lang="it-IT" dirty="0" err="1"/>
              <a:t>Alacr-ium</a:t>
            </a:r>
            <a:r>
              <a:rPr lang="it-IT" dirty="0"/>
              <a:t>			</a:t>
            </a:r>
            <a:r>
              <a:rPr lang="it-IT" dirty="0" err="1"/>
              <a:t>alacr-ium</a:t>
            </a:r>
            <a:r>
              <a:rPr lang="it-IT" dirty="0"/>
              <a:t>		</a:t>
            </a:r>
            <a:r>
              <a:rPr lang="it-IT" dirty="0" err="1"/>
              <a:t>alacr-ium</a:t>
            </a:r>
            <a:endParaRPr lang="it-IT" dirty="0"/>
          </a:p>
          <a:p>
            <a:pPr marL="0" indent="0">
              <a:buNone/>
            </a:pPr>
            <a:r>
              <a:rPr lang="it-IT" dirty="0" err="1"/>
              <a:t>Alacr-ibus</a:t>
            </a:r>
            <a:r>
              <a:rPr lang="it-IT" dirty="0"/>
              <a:t>			</a:t>
            </a:r>
            <a:r>
              <a:rPr lang="it-IT" dirty="0" err="1"/>
              <a:t>alacr-ibus</a:t>
            </a:r>
            <a:r>
              <a:rPr lang="it-IT" dirty="0"/>
              <a:t>		</a:t>
            </a:r>
            <a:r>
              <a:rPr lang="it-IT" dirty="0" err="1"/>
              <a:t>alacr-ibus</a:t>
            </a:r>
            <a:endParaRPr lang="it-IT" dirty="0"/>
          </a:p>
          <a:p>
            <a:pPr marL="0" indent="0">
              <a:buNone/>
            </a:pPr>
            <a:r>
              <a:rPr lang="it-IT" dirty="0" err="1"/>
              <a:t>Alacr</a:t>
            </a:r>
            <a:r>
              <a:rPr lang="it-IT" dirty="0"/>
              <a:t>-es			</a:t>
            </a:r>
            <a:r>
              <a:rPr lang="it-IT" dirty="0" err="1"/>
              <a:t>alacr</a:t>
            </a:r>
            <a:r>
              <a:rPr lang="it-IT" dirty="0"/>
              <a:t>-es		</a:t>
            </a:r>
            <a:r>
              <a:rPr lang="it-IT" dirty="0" err="1"/>
              <a:t>alacr-ia</a:t>
            </a:r>
            <a:endParaRPr lang="it-IT" dirty="0"/>
          </a:p>
          <a:p>
            <a:pPr marL="0" indent="0">
              <a:buNone/>
            </a:pPr>
            <a:r>
              <a:rPr lang="it-IT" dirty="0" err="1"/>
              <a:t>Alcres</a:t>
            </a:r>
            <a:r>
              <a:rPr lang="it-IT" dirty="0"/>
              <a:t>			</a:t>
            </a:r>
            <a:r>
              <a:rPr lang="it-IT" dirty="0" err="1"/>
              <a:t>alacres</a:t>
            </a:r>
            <a:r>
              <a:rPr lang="it-IT" dirty="0"/>
              <a:t> 		</a:t>
            </a:r>
            <a:r>
              <a:rPr lang="it-IT" dirty="0" err="1"/>
              <a:t>alacria</a:t>
            </a:r>
            <a:endParaRPr lang="it-IT" dirty="0"/>
          </a:p>
          <a:p>
            <a:pPr marL="0" indent="0">
              <a:buNone/>
            </a:pPr>
            <a:r>
              <a:rPr lang="it-IT" dirty="0"/>
              <a:t>ALACRIBUS 			</a:t>
            </a:r>
            <a:r>
              <a:rPr lang="it-IT" dirty="0" err="1"/>
              <a:t>alacribus</a:t>
            </a:r>
            <a:r>
              <a:rPr lang="it-IT" dirty="0"/>
              <a:t>		</a:t>
            </a:r>
            <a:r>
              <a:rPr lang="it-IT" dirty="0" err="1"/>
              <a:t>alacribus</a:t>
            </a:r>
            <a:endParaRPr lang="it-IT" dirty="0"/>
          </a:p>
          <a:p>
            <a:pPr marL="0" indent="0">
              <a:buNone/>
            </a:pPr>
            <a:endParaRPr lang="it-IT" dirty="0"/>
          </a:p>
          <a:p>
            <a:pPr marL="0" indent="0">
              <a:buNone/>
            </a:pPr>
            <a:r>
              <a:rPr lang="it-IT" dirty="0"/>
              <a:t>NB gli aggettivi della II classe seguono la terza declinazione ma di questa applicano le desinenze tipiche dei sostantivi del III gruppo</a:t>
            </a:r>
          </a:p>
          <a:p>
            <a:pPr marL="0" indent="0">
              <a:buNone/>
            </a:pPr>
            <a:r>
              <a:rPr lang="it-IT" dirty="0"/>
              <a:t>-l’ablativo </a:t>
            </a:r>
            <a:r>
              <a:rPr lang="it-IT" dirty="0" err="1"/>
              <a:t>sigolare</a:t>
            </a:r>
            <a:r>
              <a:rPr lang="it-IT" dirty="0"/>
              <a:t> in –i</a:t>
            </a:r>
          </a:p>
          <a:p>
            <a:pPr marL="0" indent="0">
              <a:buNone/>
            </a:pPr>
            <a:r>
              <a:rPr lang="it-IT" dirty="0"/>
              <a:t>-genitivo plurale in –</a:t>
            </a:r>
            <a:r>
              <a:rPr lang="it-IT" dirty="0" err="1"/>
              <a:t>ium</a:t>
            </a:r>
            <a:endParaRPr lang="it-IT" dirty="0"/>
          </a:p>
          <a:p>
            <a:pPr marL="0" indent="0">
              <a:buNone/>
            </a:pPr>
            <a:r>
              <a:rPr lang="it-IT" dirty="0"/>
              <a:t>-nominativo-accusativo e vocativo plurali in -</a:t>
            </a:r>
            <a:r>
              <a:rPr lang="it-IT" dirty="0" err="1"/>
              <a:t>ia</a:t>
            </a:r>
            <a:endParaRPr lang="it-IT" dirty="0"/>
          </a:p>
          <a:p>
            <a:pPr marL="0" indent="0">
              <a:buNone/>
            </a:pPr>
            <a:endParaRPr lang="it-IT" dirty="0"/>
          </a:p>
        </p:txBody>
      </p:sp>
    </p:spTree>
    <p:extLst>
      <p:ext uri="{BB962C8B-B14F-4D97-AF65-F5344CB8AC3E}">
        <p14:creationId xmlns:p14="http://schemas.microsoft.com/office/powerpoint/2010/main" val="37376138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ADBDAE-E3B7-4C0C-B1CE-FA2A2CCA5502}"/>
              </a:ext>
            </a:extLst>
          </p:cNvPr>
          <p:cNvSpPr>
            <a:spLocks noGrp="1"/>
          </p:cNvSpPr>
          <p:nvPr>
            <p:ph type="title"/>
          </p:nvPr>
        </p:nvSpPr>
        <p:spPr/>
        <p:txBody>
          <a:bodyPr/>
          <a:lstStyle/>
          <a:p>
            <a:r>
              <a:rPr lang="it-IT" dirty="0"/>
              <a:t>AGGETTIVI DELLA II CLASSE A DUE USCITE</a:t>
            </a:r>
            <a:br>
              <a:rPr lang="it-IT" dirty="0"/>
            </a:br>
            <a:endParaRPr lang="it-IT" dirty="0"/>
          </a:p>
        </p:txBody>
      </p:sp>
      <p:sp>
        <p:nvSpPr>
          <p:cNvPr id="3" name="Segnaposto contenuto 2">
            <a:extLst>
              <a:ext uri="{FF2B5EF4-FFF2-40B4-BE49-F238E27FC236}">
                <a16:creationId xmlns:a16="http://schemas.microsoft.com/office/drawing/2014/main" id="{2E52EA40-96DF-0104-8F30-CBBEB53D69E7}"/>
              </a:ext>
            </a:extLst>
          </p:cNvPr>
          <p:cNvSpPr>
            <a:spLocks noGrp="1"/>
          </p:cNvSpPr>
          <p:nvPr>
            <p:ph idx="1"/>
          </p:nvPr>
        </p:nvSpPr>
        <p:spPr/>
        <p:txBody>
          <a:bodyPr/>
          <a:lstStyle/>
          <a:p>
            <a:pPr marL="0" indent="0">
              <a:buNone/>
            </a:pPr>
            <a:r>
              <a:rPr lang="it-IT" dirty="0"/>
              <a:t>Si declinano come sostantivi della III declinazione </a:t>
            </a:r>
          </a:p>
          <a:p>
            <a:pPr marL="0" indent="0">
              <a:buNone/>
            </a:pPr>
            <a:r>
              <a:rPr lang="it-IT" dirty="0"/>
              <a:t>Non hanno tre uscite con desinenze diverse  per ogni genere , hanno un’unica uscita per il maschile e il femminile e un’uscita  a parte per neutro</a:t>
            </a:r>
          </a:p>
          <a:p>
            <a:pPr marL="0" indent="0">
              <a:buNone/>
            </a:pPr>
            <a:r>
              <a:rPr lang="it-IT" dirty="0"/>
              <a:t>NB gli aggettivi della II classe seguono la terza declinazione ma di questa applicano le desinenze tipiche dei sostantivi del III gruppo</a:t>
            </a:r>
          </a:p>
          <a:p>
            <a:pPr marL="0" indent="0">
              <a:buNone/>
            </a:pPr>
            <a:r>
              <a:rPr lang="it-IT" dirty="0"/>
              <a:t>-l’ablativo </a:t>
            </a:r>
            <a:r>
              <a:rPr lang="it-IT" dirty="0" err="1"/>
              <a:t>sigolare</a:t>
            </a:r>
            <a:r>
              <a:rPr lang="it-IT" dirty="0"/>
              <a:t> in –i</a:t>
            </a:r>
          </a:p>
          <a:p>
            <a:pPr marL="0" indent="0">
              <a:buNone/>
            </a:pPr>
            <a:r>
              <a:rPr lang="it-IT" dirty="0"/>
              <a:t>-genitivo plurale in –</a:t>
            </a:r>
            <a:r>
              <a:rPr lang="it-IT" dirty="0" err="1"/>
              <a:t>ium</a:t>
            </a:r>
            <a:endParaRPr lang="it-IT" dirty="0"/>
          </a:p>
          <a:p>
            <a:pPr marL="0" indent="0">
              <a:buNone/>
            </a:pPr>
            <a:r>
              <a:rPr lang="it-IT" dirty="0"/>
              <a:t>-nominativo-accusativo e vocativo plurali in -</a:t>
            </a:r>
            <a:r>
              <a:rPr lang="it-IT" dirty="0" err="1"/>
              <a:t>ia</a:t>
            </a:r>
            <a:endParaRPr lang="it-IT" dirty="0"/>
          </a:p>
          <a:p>
            <a:pPr marL="0" indent="0">
              <a:buNone/>
            </a:pPr>
            <a:endParaRPr lang="it-IT" dirty="0"/>
          </a:p>
        </p:txBody>
      </p:sp>
    </p:spTree>
    <p:extLst>
      <p:ext uri="{BB962C8B-B14F-4D97-AF65-F5344CB8AC3E}">
        <p14:creationId xmlns:p14="http://schemas.microsoft.com/office/powerpoint/2010/main" val="8969573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8EC8CB-F8D4-56DC-E6A6-6570E4C26F4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5AB0E35-B4B2-B10C-7576-9AB3C7488823}"/>
              </a:ext>
            </a:extLst>
          </p:cNvPr>
          <p:cNvSpPr>
            <a:spLocks noGrp="1"/>
          </p:cNvSpPr>
          <p:nvPr>
            <p:ph idx="1"/>
          </p:nvPr>
        </p:nvSpPr>
        <p:spPr/>
        <p:txBody>
          <a:bodyPr/>
          <a:lstStyle/>
          <a:p>
            <a:pPr marL="0" indent="0">
              <a:buNone/>
            </a:pPr>
            <a:r>
              <a:rPr lang="it-IT" dirty="0"/>
              <a:t>NB </a:t>
            </a:r>
            <a:r>
              <a:rPr lang="it-IT" dirty="0" err="1"/>
              <a:t>Cl’uscita</a:t>
            </a:r>
            <a:r>
              <a:rPr lang="it-IT" dirty="0"/>
              <a:t> del </a:t>
            </a:r>
            <a:r>
              <a:rPr lang="it-IT" dirty="0" err="1"/>
              <a:t>femmin</a:t>
            </a:r>
            <a:r>
              <a:rPr lang="it-IT" dirty="0"/>
              <a:t> ile non va specificata e rimane sottintesa</a:t>
            </a:r>
          </a:p>
          <a:p>
            <a:pPr marL="0" indent="0">
              <a:buNone/>
            </a:pPr>
            <a:endParaRPr lang="it-IT" dirty="0"/>
          </a:p>
          <a:p>
            <a:pPr marL="0" indent="0">
              <a:buNone/>
            </a:pPr>
            <a:r>
              <a:rPr lang="it-IT" dirty="0" err="1"/>
              <a:t>Brevis</a:t>
            </a:r>
            <a:r>
              <a:rPr lang="it-IT" dirty="0"/>
              <a:t>= all’uscita del nominativo maschile e del nominativo femminile </a:t>
            </a:r>
          </a:p>
          <a:p>
            <a:pPr marL="0" indent="0">
              <a:buNone/>
            </a:pPr>
            <a:r>
              <a:rPr lang="it-IT" dirty="0"/>
              <a:t> lo nomino volta ma in realtà si intende come se avessi nominato sia il maschile che il femminile</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34733909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AC9D79-5D25-7E61-667D-08469344801B}"/>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7A441CC-FF5B-A574-5FB3-EB53D6201A5D}"/>
              </a:ext>
            </a:extLst>
          </p:cNvPr>
          <p:cNvSpPr>
            <a:spLocks noGrp="1"/>
          </p:cNvSpPr>
          <p:nvPr>
            <p:ph idx="1"/>
          </p:nvPr>
        </p:nvSpPr>
        <p:spPr/>
        <p:txBody>
          <a:bodyPr>
            <a:normAutofit fontScale="62500" lnSpcReduction="20000"/>
          </a:bodyPr>
          <a:lstStyle/>
          <a:p>
            <a:pPr marL="0" indent="0">
              <a:buNone/>
            </a:pPr>
            <a:r>
              <a:rPr lang="it-IT" dirty="0" err="1"/>
              <a:t>Brevis</a:t>
            </a:r>
            <a:r>
              <a:rPr lang="it-IT" dirty="0"/>
              <a:t>			breve</a:t>
            </a:r>
          </a:p>
          <a:p>
            <a:pPr marL="0" indent="0">
              <a:buNone/>
            </a:pPr>
            <a:r>
              <a:rPr lang="it-IT" dirty="0" err="1"/>
              <a:t>Brevis</a:t>
            </a:r>
            <a:r>
              <a:rPr lang="it-IT" dirty="0"/>
              <a:t>			</a:t>
            </a:r>
            <a:r>
              <a:rPr lang="it-IT" dirty="0" err="1"/>
              <a:t>brevis</a:t>
            </a:r>
            <a:endParaRPr lang="it-IT" dirty="0"/>
          </a:p>
          <a:p>
            <a:pPr marL="0" indent="0">
              <a:buNone/>
            </a:pPr>
            <a:r>
              <a:rPr lang="it-IT" dirty="0"/>
              <a:t>Brevi 			brevi</a:t>
            </a:r>
          </a:p>
          <a:p>
            <a:pPr marL="0" indent="0">
              <a:buNone/>
            </a:pPr>
            <a:r>
              <a:rPr lang="it-IT" dirty="0" err="1"/>
              <a:t>Brevem</a:t>
            </a:r>
            <a:r>
              <a:rPr lang="it-IT" dirty="0"/>
              <a:t>			breve		</a:t>
            </a:r>
          </a:p>
          <a:p>
            <a:pPr marL="0" indent="0">
              <a:buNone/>
            </a:pPr>
            <a:r>
              <a:rPr lang="it-IT" dirty="0" err="1"/>
              <a:t>Brevis</a:t>
            </a:r>
            <a:r>
              <a:rPr lang="it-IT" dirty="0"/>
              <a:t>			breve		</a:t>
            </a:r>
          </a:p>
          <a:p>
            <a:pPr marL="0" indent="0">
              <a:buNone/>
            </a:pPr>
            <a:r>
              <a:rPr lang="it-IT" dirty="0"/>
              <a:t>Brevi			brevi</a:t>
            </a:r>
          </a:p>
          <a:p>
            <a:pPr marL="0" indent="0">
              <a:buNone/>
            </a:pPr>
            <a:endParaRPr lang="it-IT" dirty="0"/>
          </a:p>
          <a:p>
            <a:pPr marL="0" indent="0">
              <a:buNone/>
            </a:pPr>
            <a:r>
              <a:rPr lang="it-IT" dirty="0" err="1"/>
              <a:t>Breves</a:t>
            </a:r>
            <a:r>
              <a:rPr lang="it-IT" dirty="0"/>
              <a:t>			brevia</a:t>
            </a:r>
          </a:p>
          <a:p>
            <a:pPr marL="0" indent="0">
              <a:buNone/>
            </a:pPr>
            <a:r>
              <a:rPr lang="it-IT" dirty="0" err="1"/>
              <a:t>Brevium</a:t>
            </a:r>
            <a:r>
              <a:rPr lang="it-IT" dirty="0"/>
              <a:t>			</a:t>
            </a:r>
            <a:r>
              <a:rPr lang="it-IT" dirty="0" err="1"/>
              <a:t>brevium</a:t>
            </a:r>
            <a:endParaRPr lang="it-IT" dirty="0"/>
          </a:p>
          <a:p>
            <a:pPr marL="0" indent="0">
              <a:buNone/>
            </a:pPr>
            <a:r>
              <a:rPr lang="it-IT" dirty="0" err="1"/>
              <a:t>Brevibus</a:t>
            </a:r>
            <a:r>
              <a:rPr lang="it-IT" dirty="0"/>
              <a:t>			</a:t>
            </a:r>
            <a:r>
              <a:rPr lang="it-IT" dirty="0" err="1"/>
              <a:t>brevibus</a:t>
            </a:r>
            <a:endParaRPr lang="it-IT" dirty="0"/>
          </a:p>
          <a:p>
            <a:pPr marL="0" indent="0">
              <a:buNone/>
            </a:pPr>
            <a:r>
              <a:rPr lang="it-IT" dirty="0" err="1"/>
              <a:t>Breves</a:t>
            </a:r>
            <a:r>
              <a:rPr lang="it-IT" dirty="0"/>
              <a:t>			brevia</a:t>
            </a:r>
          </a:p>
          <a:p>
            <a:pPr marL="0" indent="0">
              <a:buNone/>
            </a:pPr>
            <a:r>
              <a:rPr lang="it-IT" dirty="0" err="1"/>
              <a:t>Breves</a:t>
            </a:r>
            <a:r>
              <a:rPr lang="it-IT" dirty="0"/>
              <a:t>			brevia</a:t>
            </a:r>
          </a:p>
          <a:p>
            <a:pPr marL="0" indent="0">
              <a:buNone/>
            </a:pPr>
            <a:r>
              <a:rPr lang="it-IT" dirty="0" err="1"/>
              <a:t>Brevibus</a:t>
            </a:r>
            <a:r>
              <a:rPr lang="it-IT" dirty="0"/>
              <a:t>			</a:t>
            </a:r>
            <a:r>
              <a:rPr lang="it-IT" dirty="0" err="1"/>
              <a:t>brevibus</a:t>
            </a:r>
            <a:endParaRPr lang="it-IT" dirty="0"/>
          </a:p>
        </p:txBody>
      </p:sp>
    </p:spTree>
    <p:extLst>
      <p:ext uri="{BB962C8B-B14F-4D97-AF65-F5344CB8AC3E}">
        <p14:creationId xmlns:p14="http://schemas.microsoft.com/office/powerpoint/2010/main" val="5328906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6D1B36-0EA2-23D0-7C36-62517ADE614B}"/>
              </a:ext>
            </a:extLst>
          </p:cNvPr>
          <p:cNvSpPr>
            <a:spLocks noGrp="1"/>
          </p:cNvSpPr>
          <p:nvPr>
            <p:ph type="title"/>
          </p:nvPr>
        </p:nvSpPr>
        <p:spPr/>
        <p:txBody>
          <a:bodyPr/>
          <a:lstStyle/>
          <a:p>
            <a:r>
              <a:rPr lang="it-IT" dirty="0"/>
              <a:t>AGGETTIVI DELLA II CLASSE A UNA USCITA</a:t>
            </a:r>
          </a:p>
        </p:txBody>
      </p:sp>
      <p:sp>
        <p:nvSpPr>
          <p:cNvPr id="3" name="Segnaposto contenuto 2">
            <a:extLst>
              <a:ext uri="{FF2B5EF4-FFF2-40B4-BE49-F238E27FC236}">
                <a16:creationId xmlns:a16="http://schemas.microsoft.com/office/drawing/2014/main" id="{DE56F750-7264-104B-3B5B-436C2B09E744}"/>
              </a:ext>
            </a:extLst>
          </p:cNvPr>
          <p:cNvSpPr>
            <a:spLocks noGrp="1"/>
          </p:cNvSpPr>
          <p:nvPr>
            <p:ph idx="1"/>
          </p:nvPr>
        </p:nvSpPr>
        <p:spPr/>
        <p:txBody>
          <a:bodyPr>
            <a:normAutofit fontScale="55000" lnSpcReduction="20000"/>
          </a:bodyPr>
          <a:lstStyle/>
          <a:p>
            <a:pPr marL="0" indent="0">
              <a:buNone/>
            </a:pPr>
            <a:r>
              <a:rPr lang="it-IT" dirty="0"/>
              <a:t>Hanno un’unica uscita per il </a:t>
            </a:r>
            <a:r>
              <a:rPr lang="it-IT" dirty="0" err="1"/>
              <a:t>maschile,femminile</a:t>
            </a:r>
            <a:r>
              <a:rPr lang="it-IT" dirty="0"/>
              <a:t> e neutro</a:t>
            </a:r>
          </a:p>
          <a:p>
            <a:pPr marL="0" indent="0">
              <a:buNone/>
            </a:pPr>
            <a:r>
              <a:rPr lang="it-IT" dirty="0"/>
              <a:t>(nomino una volta e intendo tre generi: maschile femminile e neutro)</a:t>
            </a:r>
          </a:p>
          <a:p>
            <a:pPr marL="0" indent="0">
              <a:buNone/>
            </a:pPr>
            <a:endParaRPr lang="it-IT" dirty="0"/>
          </a:p>
          <a:p>
            <a:pPr marL="0" indent="0">
              <a:buNone/>
            </a:pPr>
            <a:r>
              <a:rPr lang="it-IT" dirty="0"/>
              <a:t>Audax</a:t>
            </a:r>
          </a:p>
          <a:p>
            <a:pPr marL="0" indent="0">
              <a:buNone/>
            </a:pPr>
            <a:r>
              <a:rPr lang="it-IT" dirty="0" err="1"/>
              <a:t>Audacis</a:t>
            </a:r>
            <a:endParaRPr lang="it-IT" dirty="0"/>
          </a:p>
          <a:p>
            <a:pPr marL="0" indent="0">
              <a:buNone/>
            </a:pPr>
            <a:r>
              <a:rPr lang="it-IT" dirty="0" err="1"/>
              <a:t>Audac</a:t>
            </a:r>
            <a:r>
              <a:rPr lang="it-IT" dirty="0"/>
              <a:t>-i</a:t>
            </a:r>
          </a:p>
          <a:p>
            <a:pPr marL="0" indent="0">
              <a:buNone/>
            </a:pPr>
            <a:r>
              <a:rPr lang="it-IT" dirty="0" err="1"/>
              <a:t>Audac</a:t>
            </a:r>
            <a:r>
              <a:rPr lang="it-IT" dirty="0"/>
              <a:t>-em		</a:t>
            </a:r>
            <a:r>
              <a:rPr lang="it-IT" dirty="0" err="1"/>
              <a:t>audax</a:t>
            </a:r>
            <a:endParaRPr lang="it-IT" dirty="0"/>
          </a:p>
          <a:p>
            <a:pPr marL="0" indent="0">
              <a:buNone/>
            </a:pPr>
            <a:r>
              <a:rPr lang="it-IT" dirty="0"/>
              <a:t>Audax			</a:t>
            </a:r>
          </a:p>
          <a:p>
            <a:pPr marL="0" indent="0">
              <a:buNone/>
            </a:pPr>
            <a:r>
              <a:rPr lang="it-IT" dirty="0" err="1"/>
              <a:t>Audac</a:t>
            </a:r>
            <a:r>
              <a:rPr lang="it-IT" dirty="0"/>
              <a:t>-i</a:t>
            </a:r>
          </a:p>
          <a:p>
            <a:pPr marL="0" indent="0">
              <a:buNone/>
            </a:pPr>
            <a:endParaRPr lang="it-IT" dirty="0"/>
          </a:p>
          <a:p>
            <a:pPr marL="0" indent="0">
              <a:buNone/>
            </a:pPr>
            <a:r>
              <a:rPr lang="it-IT" dirty="0" err="1"/>
              <a:t>Audac</a:t>
            </a:r>
            <a:r>
              <a:rPr lang="it-IT" dirty="0"/>
              <a:t>-es		</a:t>
            </a:r>
            <a:r>
              <a:rPr lang="it-IT" dirty="0" err="1"/>
              <a:t>audac-ia</a:t>
            </a:r>
            <a:endParaRPr lang="it-IT" dirty="0"/>
          </a:p>
          <a:p>
            <a:pPr marL="0" indent="0">
              <a:buNone/>
            </a:pPr>
            <a:r>
              <a:rPr lang="it-IT" dirty="0" err="1"/>
              <a:t>Audac-ium</a:t>
            </a:r>
            <a:r>
              <a:rPr lang="it-IT" dirty="0"/>
              <a:t>		</a:t>
            </a:r>
            <a:r>
              <a:rPr lang="it-IT" dirty="0" err="1"/>
              <a:t>audac-ium</a:t>
            </a:r>
            <a:endParaRPr lang="it-IT" dirty="0"/>
          </a:p>
          <a:p>
            <a:pPr marL="0" indent="0">
              <a:buNone/>
            </a:pPr>
            <a:r>
              <a:rPr lang="it-IT" dirty="0" err="1"/>
              <a:t>Audacibus</a:t>
            </a:r>
            <a:r>
              <a:rPr lang="it-IT" dirty="0"/>
              <a:t>		</a:t>
            </a:r>
            <a:r>
              <a:rPr lang="it-IT" dirty="0" err="1"/>
              <a:t>audacisbus</a:t>
            </a:r>
            <a:endParaRPr lang="it-IT" dirty="0"/>
          </a:p>
          <a:p>
            <a:pPr marL="0" indent="0">
              <a:buNone/>
            </a:pPr>
            <a:r>
              <a:rPr lang="it-IT" dirty="0" err="1"/>
              <a:t>Audaces</a:t>
            </a:r>
            <a:r>
              <a:rPr lang="it-IT" dirty="0"/>
              <a:t>		audacia</a:t>
            </a:r>
          </a:p>
          <a:p>
            <a:pPr marL="0" indent="0">
              <a:buNone/>
            </a:pPr>
            <a:r>
              <a:rPr lang="it-IT" dirty="0" err="1"/>
              <a:t>Audacibus</a:t>
            </a:r>
            <a:r>
              <a:rPr lang="it-IT" dirty="0"/>
              <a:t>		</a:t>
            </a:r>
            <a:r>
              <a:rPr lang="it-IT" dirty="0" err="1"/>
              <a:t>audacibus</a:t>
            </a:r>
            <a:endParaRPr lang="it-IT" dirty="0"/>
          </a:p>
        </p:txBody>
      </p:sp>
    </p:spTree>
    <p:extLst>
      <p:ext uri="{BB962C8B-B14F-4D97-AF65-F5344CB8AC3E}">
        <p14:creationId xmlns:p14="http://schemas.microsoft.com/office/powerpoint/2010/main" val="181917654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TotalTime>
  <Words>3934</Words>
  <Application>Microsoft Office PowerPoint</Application>
  <PresentationFormat>Widescreen</PresentationFormat>
  <Paragraphs>953</Paragraphs>
  <Slides>123</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123</vt:i4>
      </vt:variant>
    </vt:vector>
  </HeadingPairs>
  <TitlesOfParts>
    <vt:vector size="127" baseType="lpstr">
      <vt:lpstr>Arial</vt:lpstr>
      <vt:lpstr>Calibri</vt:lpstr>
      <vt:lpstr>Calibri Light</vt:lpstr>
      <vt:lpstr>Tema di Office</vt:lpstr>
      <vt:lpstr>Declinazioni</vt:lpstr>
      <vt:lpstr>I Casi</vt:lpstr>
      <vt:lpstr>I DECLINAZIONE</vt:lpstr>
      <vt:lpstr>ECCEZIONI</vt:lpstr>
      <vt:lpstr>II DECLINAZIONE </vt:lpstr>
      <vt:lpstr>Sostantivi neutri della seconda declinazione </vt:lpstr>
      <vt:lpstr>Sostantivi in -er</vt:lpstr>
      <vt:lpstr>Presentazione standard di PowerPoint</vt:lpstr>
      <vt:lpstr>Presentazione standard di PowerPoint</vt:lpstr>
      <vt:lpstr>III DECLINAZIONE </vt:lpstr>
      <vt:lpstr>II gruppo </vt:lpstr>
      <vt:lpstr>Sostantivi con due consonanti prima della desinenza dei casi </vt:lpstr>
      <vt:lpstr>Sostantivi in –al,-ar, -e: sostantivi neutri </vt:lpstr>
      <vt:lpstr>IV DECLINAZIONE</vt:lpstr>
      <vt:lpstr>Presentazione standard di PowerPoint</vt:lpstr>
      <vt:lpstr>III DECLINAZIONE : sostantivi con tema in labiale</vt:lpstr>
      <vt:lpstr>Temi in gutturale: -c e -g</vt:lpstr>
      <vt:lpstr>Sostantivi in dentale: -s , -ut</vt:lpstr>
      <vt:lpstr>Presentazione standard di PowerPoint</vt:lpstr>
      <vt:lpstr>Che i sostantivi che hanno il tema in gutturale labiale e dentale hanno sempre nominativo sigmatico</vt:lpstr>
      <vt:lpstr>Sostantivi che hanno tema in nasale : -m</vt:lpstr>
      <vt:lpstr>-o oppure in en: sostantivi nasali non sigmatici</vt:lpstr>
      <vt:lpstr>Presentazione standard di PowerPoint</vt:lpstr>
      <vt:lpstr>Sostantivi in liquida : vocale+i vocale+r er oppure in -ur</vt:lpstr>
      <vt:lpstr>Presentazione standard di PowerPoint</vt:lpstr>
      <vt:lpstr>Presentazione standard di PowerPoint</vt:lpstr>
      <vt:lpstr>Presentazione standard di PowerPoint</vt:lpstr>
      <vt:lpstr>Sostantivi in liquida  </vt:lpstr>
      <vt:lpstr>Presentazione standard di PowerPoint</vt:lpstr>
      <vt:lpstr>Presentazione standard di PowerPoint</vt:lpstr>
      <vt:lpstr>Sostantivi in us hanno il nominativo in us ma sono della terza declinazione  </vt:lpstr>
      <vt:lpstr>Presentazione standard di PowerPoint</vt:lpstr>
      <vt:lpstr>IV DECLINAZIONE : Sostantivi maschili e femminili</vt:lpstr>
      <vt:lpstr>IV DECLINAZIONE: sostantivi neutri </vt:lpstr>
      <vt:lpstr>V DECLINAZIONE</vt:lpstr>
      <vt:lpstr>INDICATIVO: Formazione dei verbi</vt:lpstr>
      <vt:lpstr>Presentazione standard di PowerPoint</vt:lpstr>
      <vt:lpstr>Presentazione standard di PowerPoint</vt:lpstr>
      <vt:lpstr>Presentazione standard di PowerPoint</vt:lpstr>
      <vt:lpstr>PRESENTE INDICATIVO I CONIUGAZIONE</vt:lpstr>
      <vt:lpstr>Presentazione standard di PowerPoint</vt:lpstr>
      <vt:lpstr>PRESENTE INDICATIVO  I CONIUGAZIONE PASSIVA</vt:lpstr>
      <vt:lpstr>Presentazione standard di PowerPoint</vt:lpstr>
      <vt:lpstr>PRESENTE INDICATIVO ATTIVO II CONIUGAZIONE</vt:lpstr>
      <vt:lpstr>Presentazione standard di PowerPoint</vt:lpstr>
      <vt:lpstr>PRESENTE INDICATIVO PASSIVO II coniugazione</vt:lpstr>
      <vt:lpstr>Presentazione standard di PowerPoint</vt:lpstr>
      <vt:lpstr>PRESENTE INDICATIVO ATTIVO III coniugazione</vt:lpstr>
      <vt:lpstr>Presentazione standard di PowerPoint</vt:lpstr>
      <vt:lpstr>PRESENTE INDICATIVO PASSIVO:  III coniugazione</vt:lpstr>
      <vt:lpstr>Presentazione standard di PowerPoint</vt:lpstr>
      <vt:lpstr>PRESENTE INDICATIVO: IV coniugazione attiva</vt:lpstr>
      <vt:lpstr>Presentazione standard di PowerPoint</vt:lpstr>
      <vt:lpstr>PRESENTE INDICATIVO IV coniugazione passiva</vt:lpstr>
      <vt:lpstr>Presentazione standard di PowerPoint</vt:lpstr>
      <vt:lpstr>IMPERFETTO INDICATIVO I coniugazione attiva </vt:lpstr>
      <vt:lpstr>Presentazione standard di PowerPoint</vt:lpstr>
      <vt:lpstr>IMPERFETTO INDICATIVO I coniugazione passiva</vt:lpstr>
      <vt:lpstr>Presentazione standard di PowerPoint</vt:lpstr>
      <vt:lpstr>IMPERFETTO INDICATIVO II coniugazione attiva </vt:lpstr>
      <vt:lpstr>Presentazione standard di PowerPoint</vt:lpstr>
      <vt:lpstr>IMPERFETTO INDICATIVO II coniugazione passiva </vt:lpstr>
      <vt:lpstr>Presentazione standard di PowerPoint</vt:lpstr>
      <vt:lpstr>IMPERFETTO INDICATIVO  III coniugazione attivo</vt:lpstr>
      <vt:lpstr>Presentazione standard di PowerPoint</vt:lpstr>
      <vt:lpstr>IMPERFETTO INDICATIVO  III coniugazione passiva</vt:lpstr>
      <vt:lpstr>Presentazione standard di PowerPoint</vt:lpstr>
      <vt:lpstr>IMPERFETTO INDICATIVO  IV coniugazione attiva</vt:lpstr>
      <vt:lpstr>Presentazione standard di PowerPoint</vt:lpstr>
      <vt:lpstr>IMPERFETTO INDICATIVO IV coniugazione passiva</vt:lpstr>
      <vt:lpstr>Presentazione standard di PowerPoint</vt:lpstr>
      <vt:lpstr>FUTURO INDICATIVO ATTIVO I CONIUGAZIONE ATTIVA</vt:lpstr>
      <vt:lpstr>Presentazione standard di PowerPoint</vt:lpstr>
      <vt:lpstr>FUTURO INDICATIVO ATTIVO  II CONIUGAZIONE</vt:lpstr>
      <vt:lpstr>Presentazione standard di PowerPoint</vt:lpstr>
      <vt:lpstr>FUTURO INDICATIVO ATTIVO III CONIUGAZIONE</vt:lpstr>
      <vt:lpstr>Presentazione standard di PowerPoint</vt:lpstr>
      <vt:lpstr>FUTURO INDICATIVO ATTIVO IV CONIUGAZIONE </vt:lpstr>
      <vt:lpstr>Presentazione standard di PowerPoint</vt:lpstr>
      <vt:lpstr>FUTURO INDICATIVO PASSIVO I CONIUGAZIONE</vt:lpstr>
      <vt:lpstr>Presentazione standard di PowerPoint</vt:lpstr>
      <vt:lpstr>Presentazione standard di PowerPoint</vt:lpstr>
      <vt:lpstr>Presentazione standard di PowerPoint</vt:lpstr>
      <vt:lpstr>FUTURO INDICATIVO  III CONIUGAZIONE PASSIVO </vt:lpstr>
      <vt:lpstr>Presentazione standard di PowerPoint</vt:lpstr>
      <vt:lpstr>FUTURO INDICATIVO PASSIVO IV CONIUGAZIONE </vt:lpstr>
      <vt:lpstr>Presentazione standard di PowerPoint</vt:lpstr>
      <vt:lpstr>PERFETTO INDICATIVO</vt:lpstr>
      <vt:lpstr>Presentazione standard di PowerPoint</vt:lpstr>
      <vt:lpstr>PERFETTO INDICATIVO ATTIVO  I CONIUGAZIONE</vt:lpstr>
      <vt:lpstr>PERFETTO INDICATIVO ATTIVO  II CONIUGAZIONE</vt:lpstr>
      <vt:lpstr>PERFETTO INDICATIVO ATTIVO  III CONIUGAZIONE</vt:lpstr>
      <vt:lpstr>PERFETTO INDICATIVO ATTIVO IV coniugazione </vt:lpstr>
      <vt:lpstr>PERFETTO INDICATIVO PASSIVO I CONIUGAZIONE</vt:lpstr>
      <vt:lpstr>Presentazione standard di PowerPoint</vt:lpstr>
      <vt:lpstr>PERFETTO INDICATIVO PASSIVO  II CONIUGAZIONE </vt:lpstr>
      <vt:lpstr>PERFETTO INDICATIVO PASSIVO  III CONIUGAZIONE </vt:lpstr>
      <vt:lpstr>PERFETTO INDICATIVO PASSIVO IV CONIUGAZIONE</vt:lpstr>
      <vt:lpstr>Presentazione standard di PowerPoint</vt:lpstr>
      <vt:lpstr>AGGETTIVI DELLA PRIMA CLASSE</vt:lpstr>
      <vt:lpstr>Presentazione standard di PowerPoint</vt:lpstr>
      <vt:lpstr>Presentazione standard di PowerPoint</vt:lpstr>
      <vt:lpstr> Declinazione degli aggettivi della prima classe </vt:lpstr>
      <vt:lpstr>PIU’CCHEPERFETTO INDICATIVO ATTIVO PRIMA CONIUGAZIONE</vt:lpstr>
      <vt:lpstr>IMPERFETTO DEL VERBO SUM</vt:lpstr>
      <vt:lpstr>Presentazione standard di PowerPoint</vt:lpstr>
      <vt:lpstr>PIUCCHEPERFETTO INDICATIVO II CONIUGAZIONE ATTIVA</vt:lpstr>
      <vt:lpstr>Presentazione standard di PowerPoint</vt:lpstr>
      <vt:lpstr>PIUCCHEPERFETTO INDICATIVO III CONIUGAZIONE</vt:lpstr>
      <vt:lpstr>Presentazione standard di PowerPoint</vt:lpstr>
      <vt:lpstr>PIUCCHEPERFETTO INDICATIVO IV CONIUGAZIONE ATTIVA</vt:lpstr>
      <vt:lpstr>Presentazione standard di PowerPoint</vt:lpstr>
      <vt:lpstr>PICCHEPERFETTO INDICATIVO I CONIUGAZIONE PASSIVA</vt:lpstr>
      <vt:lpstr>Presentazione standard di PowerPoint</vt:lpstr>
      <vt:lpstr>PIUCCHEPERFETTO INDICATIVO  II CONIUGAZIONE PASSIVA</vt:lpstr>
      <vt:lpstr>PIUCCHEPERFETTO INDICATIVO III CONIUGAZIONE PASSIVA</vt:lpstr>
      <vt:lpstr>PiuCCHEPERFETTO INDICATIVO IV CONIUGAZIONE</vt:lpstr>
      <vt:lpstr>AGGETTIVI DELLA II CLASSE</vt:lpstr>
      <vt:lpstr>Presentazione standard di PowerPoint</vt:lpstr>
      <vt:lpstr>AGGETTIVI DELLA II CLASSE A DUE USCITE </vt:lpstr>
      <vt:lpstr>Presentazione standard di PowerPoint</vt:lpstr>
      <vt:lpstr>Presentazione standard di PowerPoint</vt:lpstr>
      <vt:lpstr>AGGETTIVI DELLA II CLASSE A UNA USCITA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valentina.laviola@outlook.it</dc:creator>
  <cp:lastModifiedBy>valentina.laviola@outlook.it</cp:lastModifiedBy>
  <cp:revision>5</cp:revision>
  <dcterms:created xsi:type="dcterms:W3CDTF">2026-02-06T08:29:55Z</dcterms:created>
  <dcterms:modified xsi:type="dcterms:W3CDTF">2026-02-27T09:20:33Z</dcterms:modified>
</cp:coreProperties>
</file>